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 id="2147483959" r:id="rId2"/>
    <p:sldMasterId id="2147484025" r:id="rId3"/>
    <p:sldMasterId id="2147484044" r:id="rId4"/>
    <p:sldMasterId id="2147484063" r:id="rId5"/>
    <p:sldMasterId id="2147484081" r:id="rId6"/>
    <p:sldMasterId id="2147484165" r:id="rId7"/>
    <p:sldMasterId id="2147484207" r:id="rId8"/>
  </p:sldMasterIdLst>
  <p:notesMasterIdLst>
    <p:notesMasterId r:id="rId131"/>
  </p:notesMasterIdLst>
  <p:handoutMasterIdLst>
    <p:handoutMasterId r:id="rId132"/>
  </p:handoutMasterIdLst>
  <p:sldIdLst>
    <p:sldId id="406" r:id="rId9"/>
    <p:sldId id="420" r:id="rId10"/>
    <p:sldId id="468" r:id="rId11"/>
    <p:sldId id="418" r:id="rId12"/>
    <p:sldId id="419" r:id="rId13"/>
    <p:sldId id="424" r:id="rId14"/>
    <p:sldId id="474" r:id="rId15"/>
    <p:sldId id="475" r:id="rId16"/>
    <p:sldId id="476" r:id="rId17"/>
    <p:sldId id="477" r:id="rId18"/>
    <p:sldId id="478" r:id="rId19"/>
    <p:sldId id="479" r:id="rId20"/>
    <p:sldId id="480" r:id="rId21"/>
    <p:sldId id="481" r:id="rId22"/>
    <p:sldId id="482" r:id="rId23"/>
    <p:sldId id="483" r:id="rId24"/>
    <p:sldId id="465" r:id="rId25"/>
    <p:sldId id="431" r:id="rId26"/>
    <p:sldId id="484" r:id="rId27"/>
    <p:sldId id="485" r:id="rId28"/>
    <p:sldId id="486" r:id="rId29"/>
    <p:sldId id="487" r:id="rId30"/>
    <p:sldId id="488" r:id="rId31"/>
    <p:sldId id="489" r:id="rId32"/>
    <p:sldId id="490" r:id="rId33"/>
    <p:sldId id="491" r:id="rId34"/>
    <p:sldId id="492" r:id="rId35"/>
    <p:sldId id="493" r:id="rId36"/>
    <p:sldId id="494" r:id="rId37"/>
    <p:sldId id="495" r:id="rId38"/>
    <p:sldId id="496" r:id="rId39"/>
    <p:sldId id="497" r:id="rId40"/>
    <p:sldId id="498" r:id="rId41"/>
    <p:sldId id="499" r:id="rId42"/>
    <p:sldId id="500" r:id="rId43"/>
    <p:sldId id="501" r:id="rId44"/>
    <p:sldId id="502" r:id="rId45"/>
    <p:sldId id="503" r:id="rId46"/>
    <p:sldId id="504" r:id="rId47"/>
    <p:sldId id="505" r:id="rId48"/>
    <p:sldId id="506" r:id="rId49"/>
    <p:sldId id="507" r:id="rId50"/>
    <p:sldId id="508" r:id="rId51"/>
    <p:sldId id="509" r:id="rId52"/>
    <p:sldId id="510" r:id="rId53"/>
    <p:sldId id="511" r:id="rId54"/>
    <p:sldId id="512" r:id="rId55"/>
    <p:sldId id="513" r:id="rId56"/>
    <p:sldId id="466" r:id="rId57"/>
    <p:sldId id="366" r:id="rId58"/>
    <p:sldId id="367" r:id="rId59"/>
    <p:sldId id="374" r:id="rId60"/>
    <p:sldId id="516" r:id="rId61"/>
    <p:sldId id="517" r:id="rId62"/>
    <p:sldId id="518" r:id="rId63"/>
    <p:sldId id="519" r:id="rId64"/>
    <p:sldId id="520" r:id="rId65"/>
    <p:sldId id="521" r:id="rId66"/>
    <p:sldId id="522" r:id="rId67"/>
    <p:sldId id="523" r:id="rId68"/>
    <p:sldId id="524" r:id="rId69"/>
    <p:sldId id="525" r:id="rId70"/>
    <p:sldId id="526" r:id="rId71"/>
    <p:sldId id="527" r:id="rId72"/>
    <p:sldId id="528" r:id="rId73"/>
    <p:sldId id="541" r:id="rId74"/>
    <p:sldId id="542" r:id="rId75"/>
    <p:sldId id="543" r:id="rId76"/>
    <p:sldId id="544" r:id="rId77"/>
    <p:sldId id="380" r:id="rId78"/>
    <p:sldId id="257" r:id="rId79"/>
    <p:sldId id="338" r:id="rId80"/>
    <p:sldId id="279" r:id="rId81"/>
    <p:sldId id="529" r:id="rId82"/>
    <p:sldId id="530" r:id="rId83"/>
    <p:sldId id="531" r:id="rId84"/>
    <p:sldId id="532" r:id="rId85"/>
    <p:sldId id="533" r:id="rId86"/>
    <p:sldId id="534" r:id="rId87"/>
    <p:sldId id="535" r:id="rId88"/>
    <p:sldId id="337" r:id="rId89"/>
    <p:sldId id="421" r:id="rId90"/>
    <p:sldId id="365" r:id="rId91"/>
    <p:sldId id="385" r:id="rId92"/>
    <p:sldId id="392" r:id="rId93"/>
    <p:sldId id="393" r:id="rId94"/>
    <p:sldId id="395" r:id="rId95"/>
    <p:sldId id="396" r:id="rId96"/>
    <p:sldId id="397" r:id="rId97"/>
    <p:sldId id="398" r:id="rId98"/>
    <p:sldId id="399" r:id="rId99"/>
    <p:sldId id="402" r:id="rId100"/>
    <p:sldId id="403" r:id="rId101"/>
    <p:sldId id="394" r:id="rId102"/>
    <p:sldId id="339" r:id="rId103"/>
    <p:sldId id="340" r:id="rId104"/>
    <p:sldId id="335" r:id="rId105"/>
    <p:sldId id="536" r:id="rId106"/>
    <p:sldId id="538" r:id="rId107"/>
    <p:sldId id="537" r:id="rId108"/>
    <p:sldId id="545" r:id="rId109"/>
    <p:sldId id="539" r:id="rId110"/>
    <p:sldId id="463" r:id="rId111"/>
    <p:sldId id="459" r:id="rId112"/>
    <p:sldId id="514" r:id="rId113"/>
    <p:sldId id="515" r:id="rId114"/>
    <p:sldId id="467" r:id="rId115"/>
    <p:sldId id="407" r:id="rId116"/>
    <p:sldId id="408" r:id="rId117"/>
    <p:sldId id="409" r:id="rId118"/>
    <p:sldId id="411" r:id="rId119"/>
    <p:sldId id="412" r:id="rId120"/>
    <p:sldId id="413" r:id="rId121"/>
    <p:sldId id="422" r:id="rId122"/>
    <p:sldId id="414" r:id="rId123"/>
    <p:sldId id="415" r:id="rId124"/>
    <p:sldId id="416" r:id="rId125"/>
    <p:sldId id="417" r:id="rId126"/>
    <p:sldId id="423" r:id="rId127"/>
    <p:sldId id="386" r:id="rId128"/>
    <p:sldId id="540" r:id="rId129"/>
    <p:sldId id="464" r:id="rId1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8E7"/>
    <a:srgbClr val="EB64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4" autoAdjust="0"/>
    <p:restoredTop sz="68384" autoAdjust="0"/>
  </p:normalViewPr>
  <p:slideViewPr>
    <p:cSldViewPr>
      <p:cViewPr varScale="1">
        <p:scale>
          <a:sx n="104" d="100"/>
          <a:sy n="104" d="100"/>
        </p:scale>
        <p:origin x="156" y="162"/>
      </p:cViewPr>
      <p:guideLst>
        <p:guide orient="horz" pos="2160"/>
        <p:guide pos="2880"/>
      </p:guideLst>
    </p:cSldViewPr>
  </p:slideViewPr>
  <p:outlineViewPr>
    <p:cViewPr>
      <p:scale>
        <a:sx n="33" d="100"/>
        <a:sy n="33" d="100"/>
      </p:scale>
      <p:origin x="48" y="463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presProps" Target="pres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slide" Target="slides/slide110.xml"/><Relationship Id="rId126" Type="http://schemas.openxmlformats.org/officeDocument/2006/relationships/slide" Target="slides/slide118.xml"/><Relationship Id="rId13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D65F75-4BB5-4730-ADFC-A3B50ECBC06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0CE66EAF-25F8-4FE8-84D6-117740161527}">
      <dgm:prSet phldrT="[Text]" custT="1"/>
      <dgm:spPr/>
      <dgm:t>
        <a:bodyPr/>
        <a:lstStyle/>
        <a:p>
          <a:r>
            <a:rPr lang="en-US" sz="1600" b="1" dirty="0"/>
            <a:t>Part I</a:t>
          </a:r>
        </a:p>
        <a:p>
          <a:r>
            <a:rPr lang="en-US" sz="1600" b="1" dirty="0"/>
            <a:t>CCRS Foundations</a:t>
          </a:r>
        </a:p>
      </dgm:t>
    </dgm:pt>
    <dgm:pt modelId="{DAE4D6E6-D80B-4749-933A-95689B01243F}" type="parTrans" cxnId="{B75EB20B-8498-46A6-AC45-BE15220A86F9}">
      <dgm:prSet/>
      <dgm:spPr/>
      <dgm:t>
        <a:bodyPr/>
        <a:lstStyle/>
        <a:p>
          <a:endParaRPr lang="en-US"/>
        </a:p>
      </dgm:t>
    </dgm:pt>
    <dgm:pt modelId="{0FE1A942-A159-45F3-8DCD-1E314056F749}" type="sibTrans" cxnId="{B75EB20B-8498-46A6-AC45-BE15220A86F9}">
      <dgm:prSet/>
      <dgm:spPr>
        <a:solidFill>
          <a:schemeClr val="accent4">
            <a:lumMod val="40000"/>
            <a:lumOff val="60000"/>
          </a:schemeClr>
        </a:solidFill>
      </dgm:spPr>
      <dgm:t>
        <a:bodyPr/>
        <a:lstStyle/>
        <a:p>
          <a:endParaRPr lang="en-US"/>
        </a:p>
      </dgm:t>
    </dgm:pt>
    <dgm:pt modelId="{241AB475-E52C-4377-B3BE-CEBD46CEDF16}">
      <dgm:prSet phldrT="[Text]"/>
      <dgm:spPr/>
      <dgm:t>
        <a:bodyPr/>
        <a:lstStyle/>
        <a:p>
          <a:r>
            <a:rPr lang="en-US" b="1" smtClean="0"/>
            <a:t>ELA</a:t>
          </a:r>
          <a:r>
            <a:rPr lang="en-US" smtClean="0"/>
            <a:t> shifts: Text complexity, Evidence, Knowledge</a:t>
          </a:r>
          <a:endParaRPr lang="en-US"/>
        </a:p>
      </dgm:t>
    </dgm:pt>
    <dgm:pt modelId="{86C22D4E-D2F8-4BB3-B346-F3C09560A043}" type="parTrans" cxnId="{08A3D470-30FE-4E2F-9275-6D1B22CBFBAF}">
      <dgm:prSet/>
      <dgm:spPr/>
      <dgm:t>
        <a:bodyPr/>
        <a:lstStyle/>
        <a:p>
          <a:endParaRPr lang="en-US"/>
        </a:p>
      </dgm:t>
    </dgm:pt>
    <dgm:pt modelId="{4EBAAC00-EC0C-4853-8770-B88E0F5F5316}" type="sibTrans" cxnId="{08A3D470-30FE-4E2F-9275-6D1B22CBFBAF}">
      <dgm:prSet/>
      <dgm:spPr/>
      <dgm:t>
        <a:bodyPr/>
        <a:lstStyle/>
        <a:p>
          <a:endParaRPr lang="en-US"/>
        </a:p>
      </dgm:t>
    </dgm:pt>
    <dgm:pt modelId="{17A70CE9-3065-4BC2-85EF-2C452EA5C2D2}">
      <dgm:prSet phldrT="[Text]" custT="1"/>
      <dgm:spPr>
        <a:solidFill>
          <a:schemeClr val="accent2"/>
        </a:solidFill>
      </dgm:spPr>
      <dgm:t>
        <a:bodyPr/>
        <a:lstStyle/>
        <a:p>
          <a:r>
            <a:rPr lang="en-US" sz="1600" b="1" dirty="0"/>
            <a:t>Part II</a:t>
          </a:r>
        </a:p>
        <a:p>
          <a:r>
            <a:rPr lang="en-US" sz="1600" b="1" dirty="0"/>
            <a:t>Instructional </a:t>
          </a:r>
          <a:r>
            <a:rPr lang="en-US" sz="1600" b="1" dirty="0" smtClean="0"/>
            <a:t>Planning &amp;  Classroom Practice</a:t>
          </a:r>
          <a:endParaRPr lang="en-US" sz="1600" b="1" dirty="0"/>
        </a:p>
      </dgm:t>
    </dgm:pt>
    <dgm:pt modelId="{D26EB179-C1A2-42EA-989D-5645DAD3C0C5}" type="parTrans" cxnId="{64542D79-C58F-41E2-8D20-1638C7557AEE}">
      <dgm:prSet/>
      <dgm:spPr/>
      <dgm:t>
        <a:bodyPr/>
        <a:lstStyle/>
        <a:p>
          <a:endParaRPr lang="en-US"/>
        </a:p>
      </dgm:t>
    </dgm:pt>
    <dgm:pt modelId="{DBB25BC9-2C2B-4518-9957-3FF43F063672}" type="sibTrans" cxnId="{64542D79-C58F-41E2-8D20-1638C7557AEE}">
      <dgm:prSet/>
      <dgm:spPr>
        <a:solidFill>
          <a:schemeClr val="accent2">
            <a:lumMod val="40000"/>
            <a:lumOff val="60000"/>
          </a:schemeClr>
        </a:solidFill>
      </dgm:spPr>
      <dgm:t>
        <a:bodyPr/>
        <a:lstStyle/>
        <a:p>
          <a:endParaRPr lang="en-US"/>
        </a:p>
      </dgm:t>
    </dgm:pt>
    <dgm:pt modelId="{AA047C2A-003A-4F16-837E-0C76DDEF6BD6}">
      <dgm:prSet phldrT="[Text]"/>
      <dgm:spPr/>
      <dgm:t>
        <a:bodyPr/>
        <a:lstStyle/>
        <a:p>
          <a:r>
            <a:rPr lang="en-US" b="1" dirty="0"/>
            <a:t>Math</a:t>
          </a:r>
          <a:r>
            <a:rPr lang="en-US" dirty="0"/>
            <a:t> shifts: Focus, Coherence, Rigor</a:t>
          </a:r>
        </a:p>
      </dgm:t>
    </dgm:pt>
    <dgm:pt modelId="{EB84DF06-63C8-4835-9A13-CD1A9F362A7C}" type="parTrans" cxnId="{E66179F1-890B-4053-90F3-EF6778166DC5}">
      <dgm:prSet/>
      <dgm:spPr/>
      <dgm:t>
        <a:bodyPr/>
        <a:lstStyle/>
        <a:p>
          <a:endParaRPr lang="en-US"/>
        </a:p>
      </dgm:t>
    </dgm:pt>
    <dgm:pt modelId="{B993DBB2-99D3-429C-A4B4-1CBC57616235}" type="sibTrans" cxnId="{E66179F1-890B-4053-90F3-EF6778166DC5}">
      <dgm:prSet/>
      <dgm:spPr/>
      <dgm:t>
        <a:bodyPr/>
        <a:lstStyle/>
        <a:p>
          <a:endParaRPr lang="en-US"/>
        </a:p>
      </dgm:t>
    </dgm:pt>
    <dgm:pt modelId="{2CB5DFCA-6457-492D-8C6D-ABF2B2DD060E}">
      <dgm:prSet phldrT="[Text]"/>
      <dgm:spPr/>
      <dgm:t>
        <a:bodyPr/>
        <a:lstStyle/>
        <a:p>
          <a:r>
            <a:rPr lang="en-US" dirty="0"/>
            <a:t>8 Math Practices</a:t>
          </a:r>
        </a:p>
      </dgm:t>
    </dgm:pt>
    <dgm:pt modelId="{BB1BC573-26AD-46DA-8A03-F43C72165084}" type="parTrans" cxnId="{53A6EAAB-F695-43DF-8117-F37F9F8A5D83}">
      <dgm:prSet/>
      <dgm:spPr/>
      <dgm:t>
        <a:bodyPr/>
        <a:lstStyle/>
        <a:p>
          <a:endParaRPr lang="en-US"/>
        </a:p>
      </dgm:t>
    </dgm:pt>
    <dgm:pt modelId="{1FD78240-167A-4E5A-9748-4AEAC3DD3FD5}" type="sibTrans" cxnId="{53A6EAAB-F695-43DF-8117-F37F9F8A5D83}">
      <dgm:prSet/>
      <dgm:spPr/>
      <dgm:t>
        <a:bodyPr/>
        <a:lstStyle/>
        <a:p>
          <a:endParaRPr lang="en-US"/>
        </a:p>
      </dgm:t>
    </dgm:pt>
    <dgm:pt modelId="{70EF39FC-F275-40D5-BAB3-8FE9B255FEC2}">
      <dgm:prSet phldrT="[Text]"/>
      <dgm:spPr>
        <a:ln>
          <a:solidFill>
            <a:schemeClr val="accent2"/>
          </a:solidFill>
        </a:ln>
      </dgm:spPr>
      <dgm:t>
        <a:bodyPr/>
        <a:lstStyle/>
        <a:p>
          <a:r>
            <a:rPr lang="en-US" dirty="0" smtClean="0"/>
            <a:t>Aligning Lessons</a:t>
          </a:r>
          <a:endParaRPr lang="en-US" dirty="0"/>
        </a:p>
      </dgm:t>
    </dgm:pt>
    <dgm:pt modelId="{83C8F330-1D4B-4682-AA69-AE31EAA773A3}" type="parTrans" cxnId="{2DF50F8C-8A77-4224-B053-88F2C91C65E7}">
      <dgm:prSet/>
      <dgm:spPr/>
      <dgm:t>
        <a:bodyPr/>
        <a:lstStyle/>
        <a:p>
          <a:endParaRPr lang="en-US"/>
        </a:p>
      </dgm:t>
    </dgm:pt>
    <dgm:pt modelId="{AD5C4DBA-F9C2-428B-B3D1-AB5F952327D4}" type="sibTrans" cxnId="{2DF50F8C-8A77-4224-B053-88F2C91C65E7}">
      <dgm:prSet/>
      <dgm:spPr/>
      <dgm:t>
        <a:bodyPr/>
        <a:lstStyle/>
        <a:p>
          <a:endParaRPr lang="en-US"/>
        </a:p>
      </dgm:t>
    </dgm:pt>
    <dgm:pt modelId="{2A05DE1E-325B-4342-AA30-3364CCED18EE}">
      <dgm:prSet phldrT="[Text]"/>
      <dgm:spPr>
        <a:ln>
          <a:solidFill>
            <a:schemeClr val="accent2"/>
          </a:solidFill>
        </a:ln>
      </dgm:spPr>
      <dgm:t>
        <a:bodyPr/>
        <a:lstStyle/>
        <a:p>
          <a:r>
            <a:rPr lang="en-US" dirty="0" smtClean="0"/>
            <a:t>Aligning Resources</a:t>
          </a:r>
          <a:endParaRPr lang="en-US" dirty="0"/>
        </a:p>
      </dgm:t>
    </dgm:pt>
    <dgm:pt modelId="{40814759-5166-4FDC-996F-B3A0CC79A25B}" type="sibTrans" cxnId="{66159311-6DE1-4FDB-838A-253B34A327C5}">
      <dgm:prSet/>
      <dgm:spPr/>
      <dgm:t>
        <a:bodyPr/>
        <a:lstStyle/>
        <a:p>
          <a:endParaRPr lang="en-US"/>
        </a:p>
      </dgm:t>
    </dgm:pt>
    <dgm:pt modelId="{D981A8D5-C370-4010-914E-58A717AC1E49}" type="parTrans" cxnId="{66159311-6DE1-4FDB-838A-253B34A327C5}">
      <dgm:prSet/>
      <dgm:spPr/>
      <dgm:t>
        <a:bodyPr/>
        <a:lstStyle/>
        <a:p>
          <a:endParaRPr lang="en-US"/>
        </a:p>
      </dgm:t>
    </dgm:pt>
    <dgm:pt modelId="{8F571B67-1D55-437F-A117-64F2B34FBF17}">
      <dgm:prSet phldrT="[Text]"/>
      <dgm:spPr>
        <a:ln>
          <a:solidFill>
            <a:schemeClr val="accent2"/>
          </a:solidFill>
        </a:ln>
      </dgm:spPr>
      <dgm:t>
        <a:bodyPr/>
        <a:lstStyle/>
        <a:p>
          <a:r>
            <a:rPr lang="en-US" dirty="0" smtClean="0"/>
            <a:t>Aligning Student Tasks</a:t>
          </a:r>
          <a:endParaRPr lang="en-US" dirty="0"/>
        </a:p>
      </dgm:t>
    </dgm:pt>
    <dgm:pt modelId="{8828A12B-7636-4023-859E-6764B3319A98}" type="parTrans" cxnId="{23DA4FA8-6FDC-446D-82F1-FB5AFF8EEDD6}">
      <dgm:prSet/>
      <dgm:spPr/>
      <dgm:t>
        <a:bodyPr/>
        <a:lstStyle/>
        <a:p>
          <a:endParaRPr lang="en-US"/>
        </a:p>
      </dgm:t>
    </dgm:pt>
    <dgm:pt modelId="{092452FB-EB93-4273-B6EE-7B2D27E5BE74}" type="sibTrans" cxnId="{23DA4FA8-6FDC-446D-82F1-FB5AFF8EEDD6}">
      <dgm:prSet/>
      <dgm:spPr/>
      <dgm:t>
        <a:bodyPr/>
        <a:lstStyle/>
        <a:p>
          <a:endParaRPr lang="en-US"/>
        </a:p>
      </dgm:t>
    </dgm:pt>
    <dgm:pt modelId="{683416F5-6223-4733-AC08-E15965FD7FCB}">
      <dgm:prSet/>
      <dgm:spPr/>
      <dgm:t>
        <a:bodyPr/>
        <a:lstStyle/>
        <a:p>
          <a:r>
            <a:rPr lang="en-US" dirty="0" smtClean="0"/>
            <a:t>Observing Standards-Based Lessons</a:t>
          </a:r>
          <a:endParaRPr lang="en-US" dirty="0"/>
        </a:p>
      </dgm:t>
    </dgm:pt>
    <dgm:pt modelId="{9D36D629-A1E0-4E09-BA0A-F0E5B447EE7E}" type="parTrans" cxnId="{D5B48DBD-4AEF-4FD6-8789-F4FC9D216C05}">
      <dgm:prSet/>
      <dgm:spPr/>
      <dgm:t>
        <a:bodyPr/>
        <a:lstStyle/>
        <a:p>
          <a:endParaRPr lang="en-US"/>
        </a:p>
      </dgm:t>
    </dgm:pt>
    <dgm:pt modelId="{1DDE1A66-F6BE-44DD-8B39-495BDD069E22}" type="sibTrans" cxnId="{D5B48DBD-4AEF-4FD6-8789-F4FC9D216C05}">
      <dgm:prSet/>
      <dgm:spPr/>
      <dgm:t>
        <a:bodyPr/>
        <a:lstStyle/>
        <a:p>
          <a:endParaRPr lang="en-US"/>
        </a:p>
      </dgm:t>
    </dgm:pt>
    <dgm:pt modelId="{0B5B4EB1-F04A-4DA1-8280-F4AA3038FF01}" type="pres">
      <dgm:prSet presAssocID="{AFD65F75-4BB5-4730-ADFC-A3B50ECBC065}" presName="linearFlow" presStyleCnt="0">
        <dgm:presLayoutVars>
          <dgm:dir/>
          <dgm:animLvl val="lvl"/>
          <dgm:resizeHandles val="exact"/>
        </dgm:presLayoutVars>
      </dgm:prSet>
      <dgm:spPr/>
      <dgm:t>
        <a:bodyPr/>
        <a:lstStyle/>
        <a:p>
          <a:endParaRPr lang="en-US"/>
        </a:p>
      </dgm:t>
    </dgm:pt>
    <dgm:pt modelId="{438A755D-970D-4009-83CB-544D71DFD5D0}" type="pres">
      <dgm:prSet presAssocID="{0CE66EAF-25F8-4FE8-84D6-117740161527}" presName="composite" presStyleCnt="0"/>
      <dgm:spPr/>
    </dgm:pt>
    <dgm:pt modelId="{1173AD61-6A7A-4508-8E07-ED3E1317B8FF}" type="pres">
      <dgm:prSet presAssocID="{0CE66EAF-25F8-4FE8-84D6-117740161527}" presName="parTx" presStyleLbl="node1" presStyleIdx="0" presStyleCnt="2">
        <dgm:presLayoutVars>
          <dgm:chMax val="0"/>
          <dgm:chPref val="0"/>
          <dgm:bulletEnabled val="1"/>
        </dgm:presLayoutVars>
      </dgm:prSet>
      <dgm:spPr/>
      <dgm:t>
        <a:bodyPr/>
        <a:lstStyle/>
        <a:p>
          <a:endParaRPr lang="en-US"/>
        </a:p>
      </dgm:t>
    </dgm:pt>
    <dgm:pt modelId="{F6A4939F-C194-4FA5-A36F-53A6D13BCAD8}" type="pres">
      <dgm:prSet presAssocID="{0CE66EAF-25F8-4FE8-84D6-117740161527}" presName="parSh" presStyleLbl="node1" presStyleIdx="0" presStyleCnt="2" custScaleY="146101" custLinFactNeighborX="31" custLinFactNeighborY="-49500"/>
      <dgm:spPr/>
      <dgm:t>
        <a:bodyPr/>
        <a:lstStyle/>
        <a:p>
          <a:endParaRPr lang="en-US"/>
        </a:p>
      </dgm:t>
    </dgm:pt>
    <dgm:pt modelId="{D8298432-D886-41BD-A311-F9BE99360EB5}" type="pres">
      <dgm:prSet presAssocID="{0CE66EAF-25F8-4FE8-84D6-117740161527}" presName="desTx" presStyleLbl="fgAcc1" presStyleIdx="0" presStyleCnt="2" custScaleX="120382" custScaleY="29451" custLinFactNeighborX="-4924" custLinFactNeighborY="-39511">
        <dgm:presLayoutVars>
          <dgm:bulletEnabled val="1"/>
        </dgm:presLayoutVars>
      </dgm:prSet>
      <dgm:spPr/>
      <dgm:t>
        <a:bodyPr/>
        <a:lstStyle/>
        <a:p>
          <a:endParaRPr lang="en-US"/>
        </a:p>
      </dgm:t>
    </dgm:pt>
    <dgm:pt modelId="{37E9C11D-BD74-477A-9C67-9BC12B452EF1}" type="pres">
      <dgm:prSet presAssocID="{0FE1A942-A159-45F3-8DCD-1E314056F749}" presName="sibTrans" presStyleLbl="sibTrans2D1" presStyleIdx="0" presStyleCnt="1" custScaleX="98592" custLinFactNeighborX="2708"/>
      <dgm:spPr/>
      <dgm:t>
        <a:bodyPr/>
        <a:lstStyle/>
        <a:p>
          <a:endParaRPr lang="en-US"/>
        </a:p>
      </dgm:t>
    </dgm:pt>
    <dgm:pt modelId="{FE0AB811-93C5-447B-AFB9-F7BE3F919AF2}" type="pres">
      <dgm:prSet presAssocID="{0FE1A942-A159-45F3-8DCD-1E314056F749}" presName="connTx" presStyleLbl="sibTrans2D1" presStyleIdx="0" presStyleCnt="1"/>
      <dgm:spPr/>
      <dgm:t>
        <a:bodyPr/>
        <a:lstStyle/>
        <a:p>
          <a:endParaRPr lang="en-US"/>
        </a:p>
      </dgm:t>
    </dgm:pt>
    <dgm:pt modelId="{11C20D79-F23E-48E4-BD75-DEEC65716791}" type="pres">
      <dgm:prSet presAssocID="{17A70CE9-3065-4BC2-85EF-2C452EA5C2D2}" presName="composite" presStyleCnt="0"/>
      <dgm:spPr/>
    </dgm:pt>
    <dgm:pt modelId="{1126AAD0-6FFF-4780-8D19-638DC5DD9EA0}" type="pres">
      <dgm:prSet presAssocID="{17A70CE9-3065-4BC2-85EF-2C452EA5C2D2}" presName="parTx" presStyleLbl="node1" presStyleIdx="0" presStyleCnt="2">
        <dgm:presLayoutVars>
          <dgm:chMax val="0"/>
          <dgm:chPref val="0"/>
          <dgm:bulletEnabled val="1"/>
        </dgm:presLayoutVars>
      </dgm:prSet>
      <dgm:spPr/>
      <dgm:t>
        <a:bodyPr/>
        <a:lstStyle/>
        <a:p>
          <a:endParaRPr lang="en-US"/>
        </a:p>
      </dgm:t>
    </dgm:pt>
    <dgm:pt modelId="{6A512E97-E022-43E0-8F51-9CEF8FD31D9D}" type="pres">
      <dgm:prSet presAssocID="{17A70CE9-3065-4BC2-85EF-2C452EA5C2D2}" presName="parSh" presStyleLbl="node1" presStyleIdx="1" presStyleCnt="2" custScaleX="123684" custScaleY="135185" custLinFactNeighborX="480" custLinFactNeighborY="-65635"/>
      <dgm:spPr/>
      <dgm:t>
        <a:bodyPr/>
        <a:lstStyle/>
        <a:p>
          <a:endParaRPr lang="en-US"/>
        </a:p>
      </dgm:t>
    </dgm:pt>
    <dgm:pt modelId="{03168358-40E9-48CD-8CB7-D347709DC1AD}" type="pres">
      <dgm:prSet presAssocID="{17A70CE9-3065-4BC2-85EF-2C452EA5C2D2}" presName="desTx" presStyleLbl="fgAcc1" presStyleIdx="1" presStyleCnt="2" custScaleX="114359" custScaleY="30768" custLinFactNeighborX="-3519" custLinFactNeighborY="-39077">
        <dgm:presLayoutVars>
          <dgm:bulletEnabled val="1"/>
        </dgm:presLayoutVars>
      </dgm:prSet>
      <dgm:spPr/>
      <dgm:t>
        <a:bodyPr/>
        <a:lstStyle/>
        <a:p>
          <a:endParaRPr lang="en-US"/>
        </a:p>
      </dgm:t>
    </dgm:pt>
  </dgm:ptLst>
  <dgm:cxnLst>
    <dgm:cxn modelId="{23DA4FA8-6FDC-446D-82F1-FB5AFF8EEDD6}" srcId="{17A70CE9-3065-4BC2-85EF-2C452EA5C2D2}" destId="{8F571B67-1D55-437F-A117-64F2B34FBF17}" srcOrd="2" destOrd="0" parTransId="{8828A12B-7636-4023-859E-6764B3319A98}" sibTransId="{092452FB-EB93-4273-B6EE-7B2D27E5BE74}"/>
    <dgm:cxn modelId="{82CA97BF-9798-46B8-A4A2-51245FAD0F4C}" type="presOf" srcId="{241AB475-E52C-4377-B3BE-CEBD46CEDF16}" destId="{D8298432-D886-41BD-A311-F9BE99360EB5}" srcOrd="0" destOrd="0" presId="urn:microsoft.com/office/officeart/2005/8/layout/process3"/>
    <dgm:cxn modelId="{53A6EAAB-F695-43DF-8117-F37F9F8A5D83}" srcId="{0CE66EAF-25F8-4FE8-84D6-117740161527}" destId="{2CB5DFCA-6457-492D-8C6D-ABF2B2DD060E}" srcOrd="2" destOrd="0" parTransId="{BB1BC573-26AD-46DA-8A03-F43C72165084}" sibTransId="{1FD78240-167A-4E5A-9748-4AEAC3DD3FD5}"/>
    <dgm:cxn modelId="{D70D1983-85F1-4FE3-8498-5C8BF67D9FFE}" type="presOf" srcId="{0FE1A942-A159-45F3-8DCD-1E314056F749}" destId="{37E9C11D-BD74-477A-9C67-9BC12B452EF1}" srcOrd="0" destOrd="0" presId="urn:microsoft.com/office/officeart/2005/8/layout/process3"/>
    <dgm:cxn modelId="{0FC944BD-682E-4D1E-8D93-FBE9DB6368D7}" type="presOf" srcId="{8F571B67-1D55-437F-A117-64F2B34FBF17}" destId="{03168358-40E9-48CD-8CB7-D347709DC1AD}" srcOrd="0" destOrd="2" presId="urn:microsoft.com/office/officeart/2005/8/layout/process3"/>
    <dgm:cxn modelId="{D8CD1B18-B3E2-4F97-AE14-3AA1DBF03C67}" type="presOf" srcId="{0CE66EAF-25F8-4FE8-84D6-117740161527}" destId="{F6A4939F-C194-4FA5-A36F-53A6D13BCAD8}" srcOrd="1" destOrd="0" presId="urn:microsoft.com/office/officeart/2005/8/layout/process3"/>
    <dgm:cxn modelId="{E66179F1-890B-4053-90F3-EF6778166DC5}" srcId="{0CE66EAF-25F8-4FE8-84D6-117740161527}" destId="{AA047C2A-003A-4F16-837E-0C76DDEF6BD6}" srcOrd="1" destOrd="0" parTransId="{EB84DF06-63C8-4835-9A13-CD1A9F362A7C}" sibTransId="{B993DBB2-99D3-429C-A4B4-1CBC57616235}"/>
    <dgm:cxn modelId="{DA92E857-B8E6-48D1-97C7-972D3DA90C52}" type="presOf" srcId="{17A70CE9-3065-4BC2-85EF-2C452EA5C2D2}" destId="{1126AAD0-6FFF-4780-8D19-638DC5DD9EA0}" srcOrd="0" destOrd="0" presId="urn:microsoft.com/office/officeart/2005/8/layout/process3"/>
    <dgm:cxn modelId="{85C43434-140C-4692-9197-DD1ED9718983}" type="presOf" srcId="{0CE66EAF-25F8-4FE8-84D6-117740161527}" destId="{1173AD61-6A7A-4508-8E07-ED3E1317B8FF}" srcOrd="0" destOrd="0" presId="urn:microsoft.com/office/officeart/2005/8/layout/process3"/>
    <dgm:cxn modelId="{7947010A-AD88-4005-B1F7-E691F884C628}" type="presOf" srcId="{2A05DE1E-325B-4342-AA30-3364CCED18EE}" destId="{03168358-40E9-48CD-8CB7-D347709DC1AD}" srcOrd="0" destOrd="0" presId="urn:microsoft.com/office/officeart/2005/8/layout/process3"/>
    <dgm:cxn modelId="{08A3D470-30FE-4E2F-9275-6D1B22CBFBAF}" srcId="{0CE66EAF-25F8-4FE8-84D6-117740161527}" destId="{241AB475-E52C-4377-B3BE-CEBD46CEDF16}" srcOrd="0" destOrd="0" parTransId="{86C22D4E-D2F8-4BB3-B346-F3C09560A043}" sibTransId="{4EBAAC00-EC0C-4853-8770-B88E0F5F5316}"/>
    <dgm:cxn modelId="{F16ECAEB-802F-4659-8D65-DEB68EC179D3}" type="presOf" srcId="{683416F5-6223-4733-AC08-E15965FD7FCB}" destId="{03168358-40E9-48CD-8CB7-D347709DC1AD}" srcOrd="0" destOrd="3" presId="urn:microsoft.com/office/officeart/2005/8/layout/process3"/>
    <dgm:cxn modelId="{6DFB08A4-DCF0-43DC-A9B9-995B6426D38A}" type="presOf" srcId="{0FE1A942-A159-45F3-8DCD-1E314056F749}" destId="{FE0AB811-93C5-447B-AFB9-F7BE3F919AF2}" srcOrd="1" destOrd="0" presId="urn:microsoft.com/office/officeart/2005/8/layout/process3"/>
    <dgm:cxn modelId="{66159311-6DE1-4FDB-838A-253B34A327C5}" srcId="{17A70CE9-3065-4BC2-85EF-2C452EA5C2D2}" destId="{2A05DE1E-325B-4342-AA30-3364CCED18EE}" srcOrd="0" destOrd="0" parTransId="{D981A8D5-C370-4010-914E-58A717AC1E49}" sibTransId="{40814759-5166-4FDC-996F-B3A0CC79A25B}"/>
    <dgm:cxn modelId="{60B86A8F-1CC5-4EBC-9D4E-AF58D52D5B4F}" type="presOf" srcId="{AA047C2A-003A-4F16-837E-0C76DDEF6BD6}" destId="{D8298432-D886-41BD-A311-F9BE99360EB5}" srcOrd="0" destOrd="1" presId="urn:microsoft.com/office/officeart/2005/8/layout/process3"/>
    <dgm:cxn modelId="{B75EB20B-8498-46A6-AC45-BE15220A86F9}" srcId="{AFD65F75-4BB5-4730-ADFC-A3B50ECBC065}" destId="{0CE66EAF-25F8-4FE8-84D6-117740161527}" srcOrd="0" destOrd="0" parTransId="{DAE4D6E6-D80B-4749-933A-95689B01243F}" sibTransId="{0FE1A942-A159-45F3-8DCD-1E314056F749}"/>
    <dgm:cxn modelId="{DE7665A0-2D7F-49D1-BACA-9BE31404069F}" type="presOf" srcId="{AFD65F75-4BB5-4730-ADFC-A3B50ECBC065}" destId="{0B5B4EB1-F04A-4DA1-8280-F4AA3038FF01}" srcOrd="0" destOrd="0" presId="urn:microsoft.com/office/officeart/2005/8/layout/process3"/>
    <dgm:cxn modelId="{F3B68EF4-142D-4957-A1BB-871B2A242BDE}" type="presOf" srcId="{2CB5DFCA-6457-492D-8C6D-ABF2B2DD060E}" destId="{D8298432-D886-41BD-A311-F9BE99360EB5}" srcOrd="0" destOrd="2" presId="urn:microsoft.com/office/officeart/2005/8/layout/process3"/>
    <dgm:cxn modelId="{32CAAEEB-3113-434E-8AAB-2ECD7D38944D}" type="presOf" srcId="{17A70CE9-3065-4BC2-85EF-2C452EA5C2D2}" destId="{6A512E97-E022-43E0-8F51-9CEF8FD31D9D}" srcOrd="1" destOrd="0" presId="urn:microsoft.com/office/officeart/2005/8/layout/process3"/>
    <dgm:cxn modelId="{64542D79-C58F-41E2-8D20-1638C7557AEE}" srcId="{AFD65F75-4BB5-4730-ADFC-A3B50ECBC065}" destId="{17A70CE9-3065-4BC2-85EF-2C452EA5C2D2}" srcOrd="1" destOrd="0" parTransId="{D26EB179-C1A2-42EA-989D-5645DAD3C0C5}" sibTransId="{DBB25BC9-2C2B-4518-9957-3FF43F063672}"/>
    <dgm:cxn modelId="{D5B48DBD-4AEF-4FD6-8789-F4FC9D216C05}" srcId="{17A70CE9-3065-4BC2-85EF-2C452EA5C2D2}" destId="{683416F5-6223-4733-AC08-E15965FD7FCB}" srcOrd="3" destOrd="0" parTransId="{9D36D629-A1E0-4E09-BA0A-F0E5B447EE7E}" sibTransId="{1DDE1A66-F6BE-44DD-8B39-495BDD069E22}"/>
    <dgm:cxn modelId="{29200957-A51A-41C0-92D6-B34091017FCF}" type="presOf" srcId="{70EF39FC-F275-40D5-BAB3-8FE9B255FEC2}" destId="{03168358-40E9-48CD-8CB7-D347709DC1AD}" srcOrd="0" destOrd="1" presId="urn:microsoft.com/office/officeart/2005/8/layout/process3"/>
    <dgm:cxn modelId="{2DF50F8C-8A77-4224-B053-88F2C91C65E7}" srcId="{17A70CE9-3065-4BC2-85EF-2C452EA5C2D2}" destId="{70EF39FC-F275-40D5-BAB3-8FE9B255FEC2}" srcOrd="1" destOrd="0" parTransId="{83C8F330-1D4B-4682-AA69-AE31EAA773A3}" sibTransId="{AD5C4DBA-F9C2-428B-B3D1-AB5F952327D4}"/>
    <dgm:cxn modelId="{6FC0694E-1BBB-4B7E-A437-61C66065114B}" type="presParOf" srcId="{0B5B4EB1-F04A-4DA1-8280-F4AA3038FF01}" destId="{438A755D-970D-4009-83CB-544D71DFD5D0}" srcOrd="0" destOrd="0" presId="urn:microsoft.com/office/officeart/2005/8/layout/process3"/>
    <dgm:cxn modelId="{CFF372C9-342B-4DCE-80FE-672AA2C8FE3C}" type="presParOf" srcId="{438A755D-970D-4009-83CB-544D71DFD5D0}" destId="{1173AD61-6A7A-4508-8E07-ED3E1317B8FF}" srcOrd="0" destOrd="0" presId="urn:microsoft.com/office/officeart/2005/8/layout/process3"/>
    <dgm:cxn modelId="{7EF6AC43-3E0B-4E6F-86C3-BDABED31F41D}" type="presParOf" srcId="{438A755D-970D-4009-83CB-544D71DFD5D0}" destId="{F6A4939F-C194-4FA5-A36F-53A6D13BCAD8}" srcOrd="1" destOrd="0" presId="urn:microsoft.com/office/officeart/2005/8/layout/process3"/>
    <dgm:cxn modelId="{7C58CC77-FC39-4B29-AB63-FDF0CBDADCDE}" type="presParOf" srcId="{438A755D-970D-4009-83CB-544D71DFD5D0}" destId="{D8298432-D886-41BD-A311-F9BE99360EB5}" srcOrd="2" destOrd="0" presId="urn:microsoft.com/office/officeart/2005/8/layout/process3"/>
    <dgm:cxn modelId="{5C669FEE-4977-4AD2-8523-F59B6690585E}" type="presParOf" srcId="{0B5B4EB1-F04A-4DA1-8280-F4AA3038FF01}" destId="{37E9C11D-BD74-477A-9C67-9BC12B452EF1}" srcOrd="1" destOrd="0" presId="urn:microsoft.com/office/officeart/2005/8/layout/process3"/>
    <dgm:cxn modelId="{2D8FE5B2-5657-4333-9DFB-3192975F26BA}" type="presParOf" srcId="{37E9C11D-BD74-477A-9C67-9BC12B452EF1}" destId="{FE0AB811-93C5-447B-AFB9-F7BE3F919AF2}" srcOrd="0" destOrd="0" presId="urn:microsoft.com/office/officeart/2005/8/layout/process3"/>
    <dgm:cxn modelId="{E709F967-EA5E-4233-9F39-F66FA0880A94}" type="presParOf" srcId="{0B5B4EB1-F04A-4DA1-8280-F4AA3038FF01}" destId="{11C20D79-F23E-48E4-BD75-DEEC65716791}" srcOrd="2" destOrd="0" presId="urn:microsoft.com/office/officeart/2005/8/layout/process3"/>
    <dgm:cxn modelId="{329A598E-E952-44BB-AA5A-385937132B24}" type="presParOf" srcId="{11C20D79-F23E-48E4-BD75-DEEC65716791}" destId="{1126AAD0-6FFF-4780-8D19-638DC5DD9EA0}" srcOrd="0" destOrd="0" presId="urn:microsoft.com/office/officeart/2005/8/layout/process3"/>
    <dgm:cxn modelId="{D611EBC1-65E6-4F05-8E14-BE6905FD588B}" type="presParOf" srcId="{11C20D79-F23E-48E4-BD75-DEEC65716791}" destId="{6A512E97-E022-43E0-8F51-9CEF8FD31D9D}" srcOrd="1" destOrd="0" presId="urn:microsoft.com/office/officeart/2005/8/layout/process3"/>
    <dgm:cxn modelId="{01C1423F-9273-4008-B840-FAED1AEDA55E}" type="presParOf" srcId="{11C20D79-F23E-48E4-BD75-DEEC65716791}" destId="{03168358-40E9-48CD-8CB7-D347709DC1AD}" srcOrd="2" destOrd="0" presId="urn:microsoft.com/office/officeart/2005/8/layout/process3"/>
  </dgm:cxnLst>
  <dgm:bg/>
  <dgm:whole>
    <a:ln w="28575">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3976CC-9764-4248-9089-F5BCE1749815}" type="doc">
      <dgm:prSet loTypeId="urn:microsoft.com/office/officeart/2005/8/layout/hierarchy1" loCatId="hierarchy" qsTypeId="urn:microsoft.com/office/officeart/2005/8/quickstyle/simple5" qsCatId="simple" csTypeId="urn:microsoft.com/office/officeart/2005/8/colors/colorful5" csCatId="colorful" phldr="1"/>
      <dgm:spPr/>
      <dgm:t>
        <a:bodyPr/>
        <a:lstStyle/>
        <a:p>
          <a:endParaRPr lang="en-US"/>
        </a:p>
      </dgm:t>
    </dgm:pt>
    <dgm:pt modelId="{80173C21-C9CF-4739-A338-0FBE3BBEB452}">
      <dgm:prSet phldrT="[Text]"/>
      <dgm:spPr>
        <a:ln>
          <a:solidFill>
            <a:schemeClr val="bg2">
              <a:lumMod val="50000"/>
            </a:schemeClr>
          </a:solidFill>
        </a:ln>
      </dgm:spPr>
      <dgm:t>
        <a:bodyPr/>
        <a:lstStyle/>
        <a:p>
          <a:r>
            <a:rPr lang="en-US" dirty="0" smtClean="0"/>
            <a:t>Measurable Skill Gain</a:t>
          </a:r>
          <a:endParaRPr lang="en-US" dirty="0"/>
        </a:p>
      </dgm:t>
    </dgm:pt>
    <dgm:pt modelId="{D7151709-3B6E-4F23-9E0D-5C5459ACF7E5}" type="parTrans" cxnId="{51A30C90-4D7D-44C1-833B-6E69E5E91BAE}">
      <dgm:prSet/>
      <dgm:spPr/>
      <dgm:t>
        <a:bodyPr/>
        <a:lstStyle/>
        <a:p>
          <a:endParaRPr lang="en-US"/>
        </a:p>
      </dgm:t>
    </dgm:pt>
    <dgm:pt modelId="{EB033CCB-2C88-4919-957E-EAA359F75F49}" type="sibTrans" cxnId="{51A30C90-4D7D-44C1-833B-6E69E5E91BAE}">
      <dgm:prSet/>
      <dgm:spPr/>
      <dgm:t>
        <a:bodyPr/>
        <a:lstStyle/>
        <a:p>
          <a:endParaRPr lang="en-US"/>
        </a:p>
      </dgm:t>
    </dgm:pt>
    <dgm:pt modelId="{61B430A5-42CC-4B1C-B9C9-F6024E79EDE2}">
      <dgm:prSet phldrT="[Text]"/>
      <dgm:spPr>
        <a:ln>
          <a:solidFill>
            <a:schemeClr val="bg2">
              <a:lumMod val="50000"/>
            </a:schemeClr>
          </a:solidFill>
        </a:ln>
      </dgm:spPr>
      <dgm:t>
        <a:bodyPr/>
        <a:lstStyle/>
        <a:p>
          <a:r>
            <a:rPr lang="en-US" dirty="0" smtClean="0"/>
            <a:t>Secondary Diploma/ Equivalent</a:t>
          </a:r>
          <a:endParaRPr lang="en-US" dirty="0"/>
        </a:p>
      </dgm:t>
    </dgm:pt>
    <dgm:pt modelId="{394ADB66-0C48-45D3-8D4B-9085F863D203}" type="parTrans" cxnId="{6BD1FD4D-48D7-4B73-8D46-E3DB5EA2DE65}">
      <dgm:prSet/>
      <dgm:spPr>
        <a:ln>
          <a:solidFill>
            <a:schemeClr val="bg2">
              <a:lumMod val="50000"/>
            </a:schemeClr>
          </a:solidFill>
        </a:ln>
      </dgm:spPr>
      <dgm:t>
        <a:bodyPr/>
        <a:lstStyle/>
        <a:p>
          <a:endParaRPr lang="en-US"/>
        </a:p>
      </dgm:t>
    </dgm:pt>
    <dgm:pt modelId="{E02D4830-6B56-49E5-B305-4097C494889F}" type="sibTrans" cxnId="{6BD1FD4D-48D7-4B73-8D46-E3DB5EA2DE65}">
      <dgm:prSet/>
      <dgm:spPr/>
      <dgm:t>
        <a:bodyPr/>
        <a:lstStyle/>
        <a:p>
          <a:endParaRPr lang="en-US"/>
        </a:p>
      </dgm:t>
    </dgm:pt>
    <dgm:pt modelId="{BD87748F-46F9-4B4B-B055-4A3F8A5D016F}">
      <dgm:prSet phldrT="[Text]"/>
      <dgm:spPr/>
      <dgm:t>
        <a:bodyPr/>
        <a:lstStyle/>
        <a:p>
          <a:r>
            <a:rPr lang="en-US" dirty="0" smtClean="0"/>
            <a:t>Progress toward Milestones</a:t>
          </a:r>
          <a:endParaRPr lang="en-US" dirty="0"/>
        </a:p>
      </dgm:t>
    </dgm:pt>
    <dgm:pt modelId="{B6D09951-2EB9-4CBC-8250-1125C84DBAE0}" type="parTrans" cxnId="{35FBDBA1-F360-49FE-A28C-03860E54F17C}">
      <dgm:prSet/>
      <dgm:spPr/>
      <dgm:t>
        <a:bodyPr/>
        <a:lstStyle/>
        <a:p>
          <a:endParaRPr lang="en-US"/>
        </a:p>
      </dgm:t>
    </dgm:pt>
    <dgm:pt modelId="{DC922754-8B47-4253-8364-45421E6858A3}" type="sibTrans" cxnId="{35FBDBA1-F360-49FE-A28C-03860E54F17C}">
      <dgm:prSet/>
      <dgm:spPr/>
      <dgm:t>
        <a:bodyPr/>
        <a:lstStyle/>
        <a:p>
          <a:endParaRPr lang="en-US"/>
        </a:p>
      </dgm:t>
    </dgm:pt>
    <dgm:pt modelId="{3778D2DE-8334-43A1-B3F5-708F50454AF9}">
      <dgm:prSet phldrT="[Text]"/>
      <dgm:spPr/>
      <dgm:t>
        <a:bodyPr/>
        <a:lstStyle/>
        <a:p>
          <a:r>
            <a:rPr lang="en-US" dirty="0" smtClean="0"/>
            <a:t>Secondary or Post-Secondary Transcript</a:t>
          </a:r>
          <a:endParaRPr lang="en-US" dirty="0"/>
        </a:p>
      </dgm:t>
    </dgm:pt>
    <dgm:pt modelId="{FC1DA52B-F44A-4FF7-803E-19BB16884347}" type="parTrans" cxnId="{02260DAC-E530-47FF-8E2A-13DBC2310617}">
      <dgm:prSet/>
      <dgm:spPr/>
      <dgm:t>
        <a:bodyPr/>
        <a:lstStyle/>
        <a:p>
          <a:endParaRPr lang="en-US"/>
        </a:p>
      </dgm:t>
    </dgm:pt>
    <dgm:pt modelId="{6F39ADE9-E3A6-4DBD-91FB-ECAF37C7E758}" type="sibTrans" cxnId="{02260DAC-E530-47FF-8E2A-13DBC2310617}">
      <dgm:prSet/>
      <dgm:spPr/>
      <dgm:t>
        <a:bodyPr/>
        <a:lstStyle/>
        <a:p>
          <a:endParaRPr lang="en-US"/>
        </a:p>
      </dgm:t>
    </dgm:pt>
    <dgm:pt modelId="{7FC96466-3930-4ED9-BCC3-FB6AFD4F9A8A}">
      <dgm:prSet phldrT="[Text]"/>
      <dgm:spPr/>
      <dgm:t>
        <a:bodyPr/>
        <a:lstStyle/>
        <a:p>
          <a:r>
            <a:rPr lang="en-US" dirty="0" smtClean="0"/>
            <a:t>Program Exit + Entry into Postsecondary Education</a:t>
          </a:r>
          <a:endParaRPr lang="en-US" dirty="0"/>
        </a:p>
      </dgm:t>
    </dgm:pt>
    <dgm:pt modelId="{032D3722-0BAE-4877-A13C-12AD8AD85307}" type="parTrans" cxnId="{6A411F87-0878-48DB-BEBD-DDB64684938F}">
      <dgm:prSet/>
      <dgm:spPr/>
      <dgm:t>
        <a:bodyPr/>
        <a:lstStyle/>
        <a:p>
          <a:endParaRPr lang="en-US"/>
        </a:p>
      </dgm:t>
    </dgm:pt>
    <dgm:pt modelId="{15030053-1D1D-4669-8768-48F7C6197C32}" type="sibTrans" cxnId="{6A411F87-0878-48DB-BEBD-DDB64684938F}">
      <dgm:prSet/>
      <dgm:spPr/>
      <dgm:t>
        <a:bodyPr/>
        <a:lstStyle/>
        <a:p>
          <a:endParaRPr lang="en-US"/>
        </a:p>
      </dgm:t>
    </dgm:pt>
    <dgm:pt modelId="{EF2FCCF4-25AC-4FEE-8B34-09C3B02B484C}">
      <dgm:prSet phldrT="[Text]"/>
      <dgm:spPr>
        <a:ln>
          <a:solidFill>
            <a:srgbClr val="00B0F0"/>
          </a:solidFill>
        </a:ln>
      </dgm:spPr>
      <dgm:t>
        <a:bodyPr/>
        <a:lstStyle/>
        <a:p>
          <a:r>
            <a:rPr lang="en-US" dirty="0" smtClean="0"/>
            <a:t>Educational Functioning Level Gain</a:t>
          </a:r>
          <a:endParaRPr lang="en-US" dirty="0"/>
        </a:p>
      </dgm:t>
    </dgm:pt>
    <dgm:pt modelId="{12332612-0C3C-4F7A-9721-82B6FCC69EF3}" type="parTrans" cxnId="{C7D0EEC6-E1FD-46DC-8563-C794D42FE757}">
      <dgm:prSet/>
      <dgm:spPr>
        <a:ln>
          <a:solidFill>
            <a:schemeClr val="bg2">
              <a:lumMod val="50000"/>
            </a:schemeClr>
          </a:solidFill>
        </a:ln>
      </dgm:spPr>
      <dgm:t>
        <a:bodyPr/>
        <a:lstStyle/>
        <a:p>
          <a:endParaRPr lang="en-US"/>
        </a:p>
      </dgm:t>
    </dgm:pt>
    <dgm:pt modelId="{243D00F6-1026-469F-9DFA-110520AE8603}" type="sibTrans" cxnId="{C7D0EEC6-E1FD-46DC-8563-C794D42FE757}">
      <dgm:prSet/>
      <dgm:spPr/>
      <dgm:t>
        <a:bodyPr/>
        <a:lstStyle/>
        <a:p>
          <a:endParaRPr lang="en-US"/>
        </a:p>
      </dgm:t>
    </dgm:pt>
    <dgm:pt modelId="{08F07569-7C04-473C-BFFB-E5884E2E5B40}">
      <dgm:prSet phldrT="[Text]"/>
      <dgm:spPr/>
      <dgm:t>
        <a:bodyPr/>
        <a:lstStyle/>
        <a:p>
          <a:r>
            <a:rPr lang="en-US" dirty="0" smtClean="0"/>
            <a:t>Pre-Post Test</a:t>
          </a:r>
          <a:endParaRPr lang="en-US" dirty="0"/>
        </a:p>
      </dgm:t>
    </dgm:pt>
    <dgm:pt modelId="{65DF3A74-DB32-4183-9B21-D380F5229B63}" type="parTrans" cxnId="{CB160BDD-E642-4437-9DD7-E1FE6695605B}">
      <dgm:prSet/>
      <dgm:spPr/>
      <dgm:t>
        <a:bodyPr/>
        <a:lstStyle/>
        <a:p>
          <a:endParaRPr lang="en-US"/>
        </a:p>
      </dgm:t>
    </dgm:pt>
    <dgm:pt modelId="{6E90EC16-641A-495F-A943-6B068EB6C361}" type="sibTrans" cxnId="{CB160BDD-E642-4437-9DD7-E1FE6695605B}">
      <dgm:prSet/>
      <dgm:spPr/>
      <dgm:t>
        <a:bodyPr/>
        <a:lstStyle/>
        <a:p>
          <a:endParaRPr lang="en-US"/>
        </a:p>
      </dgm:t>
    </dgm:pt>
    <dgm:pt modelId="{6B9CFBE6-E3D4-4268-A2C0-A0EDDFF534BF}">
      <dgm:prSet phldrT="[Text]"/>
      <dgm:spPr/>
      <dgm:t>
        <a:bodyPr/>
        <a:lstStyle/>
        <a:p>
          <a:r>
            <a:rPr lang="en-US" dirty="0" smtClean="0"/>
            <a:t>Completion of Carnegie Units</a:t>
          </a:r>
          <a:endParaRPr lang="en-US" dirty="0"/>
        </a:p>
      </dgm:t>
    </dgm:pt>
    <dgm:pt modelId="{C18A4081-F5AA-4463-B717-EF16C5518638}" type="parTrans" cxnId="{9C7FA981-5C76-484F-85CB-509EB90B6303}">
      <dgm:prSet/>
      <dgm:spPr/>
      <dgm:t>
        <a:bodyPr/>
        <a:lstStyle/>
        <a:p>
          <a:endParaRPr lang="en-US"/>
        </a:p>
      </dgm:t>
    </dgm:pt>
    <dgm:pt modelId="{80742E2A-2545-49A6-BA48-5A20AC637E54}" type="sibTrans" cxnId="{9C7FA981-5C76-484F-85CB-509EB90B6303}">
      <dgm:prSet/>
      <dgm:spPr/>
      <dgm:t>
        <a:bodyPr/>
        <a:lstStyle/>
        <a:p>
          <a:endParaRPr lang="en-US"/>
        </a:p>
      </dgm:t>
    </dgm:pt>
    <dgm:pt modelId="{8C9158C6-8BFE-4B0A-87A7-945F6C5EEE07}">
      <dgm:prSet phldrT="[Text]"/>
      <dgm:spPr/>
      <dgm:t>
        <a:bodyPr/>
        <a:lstStyle/>
        <a:p>
          <a:r>
            <a:rPr lang="en-US" dirty="0" smtClean="0"/>
            <a:t>Passing Technical / Occupational Knowledge Based Exam </a:t>
          </a:r>
          <a:endParaRPr lang="en-US" dirty="0"/>
        </a:p>
      </dgm:t>
    </dgm:pt>
    <dgm:pt modelId="{93B0F586-6D2C-4075-9A8D-25F8B5F6CDA1}" type="parTrans" cxnId="{826FF78B-807A-49CF-B423-0CAF70C1B75B}">
      <dgm:prSet/>
      <dgm:spPr/>
      <dgm:t>
        <a:bodyPr/>
        <a:lstStyle/>
        <a:p>
          <a:endParaRPr lang="en-US"/>
        </a:p>
      </dgm:t>
    </dgm:pt>
    <dgm:pt modelId="{FDC9130A-4E2B-4E4A-BDAC-35896393D7E5}" type="sibTrans" cxnId="{826FF78B-807A-49CF-B423-0CAF70C1B75B}">
      <dgm:prSet/>
      <dgm:spPr/>
      <dgm:t>
        <a:bodyPr/>
        <a:lstStyle/>
        <a:p>
          <a:endParaRPr lang="en-US"/>
        </a:p>
      </dgm:t>
    </dgm:pt>
    <dgm:pt modelId="{72CAF259-D878-48D3-A44A-F9E39B213344}" type="pres">
      <dgm:prSet presAssocID="{453976CC-9764-4248-9089-F5BCE1749815}" presName="hierChild1" presStyleCnt="0">
        <dgm:presLayoutVars>
          <dgm:chPref val="1"/>
          <dgm:dir/>
          <dgm:animOne val="branch"/>
          <dgm:animLvl val="lvl"/>
          <dgm:resizeHandles/>
        </dgm:presLayoutVars>
      </dgm:prSet>
      <dgm:spPr/>
      <dgm:t>
        <a:bodyPr/>
        <a:lstStyle/>
        <a:p>
          <a:endParaRPr lang="en-US"/>
        </a:p>
      </dgm:t>
    </dgm:pt>
    <dgm:pt modelId="{F45E8420-866A-405B-9D1B-1263B57C0A38}" type="pres">
      <dgm:prSet presAssocID="{80173C21-C9CF-4739-A338-0FBE3BBEB452}" presName="hierRoot1" presStyleCnt="0"/>
      <dgm:spPr/>
    </dgm:pt>
    <dgm:pt modelId="{31CDD361-E455-440D-AB4D-7E7FC72E90D7}" type="pres">
      <dgm:prSet presAssocID="{80173C21-C9CF-4739-A338-0FBE3BBEB452}" presName="composite" presStyleCnt="0"/>
      <dgm:spPr/>
    </dgm:pt>
    <dgm:pt modelId="{F0E7BE8B-8451-4A15-A170-6FEBE37A1952}" type="pres">
      <dgm:prSet presAssocID="{80173C21-C9CF-4739-A338-0FBE3BBEB452}" presName="background" presStyleLbl="node0" presStyleIdx="0" presStyleCnt="1"/>
      <dgm:spPr>
        <a:gradFill rotWithShape="0">
          <a:gsLst>
            <a:gs pos="0">
              <a:schemeClr val="accent1">
                <a:lumMod val="75000"/>
              </a:schemeClr>
            </a:gs>
            <a:gs pos="50000">
              <a:schemeClr val="accent1">
                <a:lumMod val="75000"/>
              </a:schemeClr>
            </a:gs>
            <a:gs pos="70000">
              <a:schemeClr val="bg2">
                <a:lumMod val="50000"/>
              </a:schemeClr>
            </a:gs>
            <a:gs pos="100000">
              <a:schemeClr val="bg2">
                <a:lumMod val="50000"/>
              </a:schemeClr>
            </a:gs>
          </a:gsLst>
        </a:gradFill>
      </dgm:spPr>
      <dgm:t>
        <a:bodyPr/>
        <a:lstStyle/>
        <a:p>
          <a:endParaRPr lang="en-US"/>
        </a:p>
      </dgm:t>
    </dgm:pt>
    <dgm:pt modelId="{A8932CD3-C990-41C8-BD0B-FD43ECF1E110}" type="pres">
      <dgm:prSet presAssocID="{80173C21-C9CF-4739-A338-0FBE3BBEB452}" presName="text" presStyleLbl="fgAcc0" presStyleIdx="0" presStyleCnt="1">
        <dgm:presLayoutVars>
          <dgm:chPref val="3"/>
        </dgm:presLayoutVars>
      </dgm:prSet>
      <dgm:spPr/>
      <dgm:t>
        <a:bodyPr/>
        <a:lstStyle/>
        <a:p>
          <a:endParaRPr lang="en-US"/>
        </a:p>
      </dgm:t>
    </dgm:pt>
    <dgm:pt modelId="{04C0477A-ABAF-4416-B4D1-7F65921DC30D}" type="pres">
      <dgm:prSet presAssocID="{80173C21-C9CF-4739-A338-0FBE3BBEB452}" presName="hierChild2" presStyleCnt="0"/>
      <dgm:spPr/>
    </dgm:pt>
    <dgm:pt modelId="{B1C7AD33-B3F0-4C88-8C81-668E32744C91}" type="pres">
      <dgm:prSet presAssocID="{394ADB66-0C48-45D3-8D4B-9085F863D203}" presName="Name10" presStyleLbl="parChTrans1D2" presStyleIdx="0" presStyleCnt="5"/>
      <dgm:spPr/>
      <dgm:t>
        <a:bodyPr/>
        <a:lstStyle/>
        <a:p>
          <a:endParaRPr lang="en-US"/>
        </a:p>
      </dgm:t>
    </dgm:pt>
    <dgm:pt modelId="{97DFC8F6-42EC-4811-84A0-970A00A97D52}" type="pres">
      <dgm:prSet presAssocID="{61B430A5-42CC-4B1C-B9C9-F6024E79EDE2}" presName="hierRoot2" presStyleCnt="0"/>
      <dgm:spPr/>
    </dgm:pt>
    <dgm:pt modelId="{C671051B-C80B-4534-9E57-D24805BDC686}" type="pres">
      <dgm:prSet presAssocID="{61B430A5-42CC-4B1C-B9C9-F6024E79EDE2}" presName="composite2" presStyleCnt="0"/>
      <dgm:spPr/>
    </dgm:pt>
    <dgm:pt modelId="{30D9B907-CD95-464F-B15F-1F30D3663BB6}" type="pres">
      <dgm:prSet presAssocID="{61B430A5-42CC-4B1C-B9C9-F6024E79EDE2}" presName="background2" presStyleLbl="node2" presStyleIdx="0" presStyleCnt="5"/>
      <dgm:spPr>
        <a:gradFill rotWithShape="0">
          <a:gsLst>
            <a:gs pos="0">
              <a:schemeClr val="accent1">
                <a:lumMod val="75000"/>
              </a:schemeClr>
            </a:gs>
            <a:gs pos="50000">
              <a:schemeClr val="accent1">
                <a:lumMod val="75000"/>
              </a:schemeClr>
            </a:gs>
            <a:gs pos="70000">
              <a:schemeClr val="bg2">
                <a:lumMod val="50000"/>
              </a:schemeClr>
            </a:gs>
            <a:gs pos="100000">
              <a:schemeClr val="bg2">
                <a:lumMod val="50000"/>
              </a:schemeClr>
            </a:gs>
          </a:gsLst>
        </a:gradFill>
      </dgm:spPr>
      <dgm:t>
        <a:bodyPr/>
        <a:lstStyle/>
        <a:p>
          <a:endParaRPr lang="en-US"/>
        </a:p>
      </dgm:t>
    </dgm:pt>
    <dgm:pt modelId="{82F2EB95-B8C8-43A0-93D9-B6B8001C032D}" type="pres">
      <dgm:prSet presAssocID="{61B430A5-42CC-4B1C-B9C9-F6024E79EDE2}" presName="text2" presStyleLbl="fgAcc2" presStyleIdx="0" presStyleCnt="5">
        <dgm:presLayoutVars>
          <dgm:chPref val="3"/>
        </dgm:presLayoutVars>
      </dgm:prSet>
      <dgm:spPr/>
      <dgm:t>
        <a:bodyPr/>
        <a:lstStyle/>
        <a:p>
          <a:endParaRPr lang="en-US"/>
        </a:p>
      </dgm:t>
    </dgm:pt>
    <dgm:pt modelId="{9EE4132B-1218-4599-80CF-2AB65AAAD7B2}" type="pres">
      <dgm:prSet presAssocID="{61B430A5-42CC-4B1C-B9C9-F6024E79EDE2}" presName="hierChild3" presStyleCnt="0"/>
      <dgm:spPr/>
    </dgm:pt>
    <dgm:pt modelId="{834E69E9-8C59-4123-9FE4-C1FFE21FC748}" type="pres">
      <dgm:prSet presAssocID="{FC1DA52B-F44A-4FF7-803E-19BB16884347}" presName="Name10" presStyleLbl="parChTrans1D2" presStyleIdx="1" presStyleCnt="5"/>
      <dgm:spPr/>
      <dgm:t>
        <a:bodyPr/>
        <a:lstStyle/>
        <a:p>
          <a:endParaRPr lang="en-US"/>
        </a:p>
      </dgm:t>
    </dgm:pt>
    <dgm:pt modelId="{FD38F103-77BF-494A-A443-6150AA057750}" type="pres">
      <dgm:prSet presAssocID="{3778D2DE-8334-43A1-B3F5-708F50454AF9}" presName="hierRoot2" presStyleCnt="0"/>
      <dgm:spPr/>
    </dgm:pt>
    <dgm:pt modelId="{27119E2A-B421-475F-AF94-DA0B51E3E078}" type="pres">
      <dgm:prSet presAssocID="{3778D2DE-8334-43A1-B3F5-708F50454AF9}" presName="composite2" presStyleCnt="0"/>
      <dgm:spPr/>
    </dgm:pt>
    <dgm:pt modelId="{B9EFCAE7-ADA7-45C7-91A2-1B2F162D430D}" type="pres">
      <dgm:prSet presAssocID="{3778D2DE-8334-43A1-B3F5-708F50454AF9}" presName="background2" presStyleLbl="node2" presStyleIdx="1" presStyleCnt="5"/>
      <dgm:spPr/>
    </dgm:pt>
    <dgm:pt modelId="{38FD5CC0-7C6F-4BF3-AFA7-B52E421C4356}" type="pres">
      <dgm:prSet presAssocID="{3778D2DE-8334-43A1-B3F5-708F50454AF9}" presName="text2" presStyleLbl="fgAcc2" presStyleIdx="1" presStyleCnt="5">
        <dgm:presLayoutVars>
          <dgm:chPref val="3"/>
        </dgm:presLayoutVars>
      </dgm:prSet>
      <dgm:spPr/>
      <dgm:t>
        <a:bodyPr/>
        <a:lstStyle/>
        <a:p>
          <a:endParaRPr lang="en-US"/>
        </a:p>
      </dgm:t>
    </dgm:pt>
    <dgm:pt modelId="{3B509DD0-668F-4B46-873B-07C1B1FA7A80}" type="pres">
      <dgm:prSet presAssocID="{3778D2DE-8334-43A1-B3F5-708F50454AF9}" presName="hierChild3" presStyleCnt="0"/>
      <dgm:spPr/>
    </dgm:pt>
    <dgm:pt modelId="{28801B3C-4A60-49F8-A92C-D57373E5FF4E}" type="pres">
      <dgm:prSet presAssocID="{12332612-0C3C-4F7A-9721-82B6FCC69EF3}" presName="Name10" presStyleLbl="parChTrans1D2" presStyleIdx="2" presStyleCnt="5"/>
      <dgm:spPr/>
      <dgm:t>
        <a:bodyPr/>
        <a:lstStyle/>
        <a:p>
          <a:endParaRPr lang="en-US"/>
        </a:p>
      </dgm:t>
    </dgm:pt>
    <dgm:pt modelId="{52C6A826-E6CD-4D3D-8B69-5F0DA9352DE5}" type="pres">
      <dgm:prSet presAssocID="{EF2FCCF4-25AC-4FEE-8B34-09C3B02B484C}" presName="hierRoot2" presStyleCnt="0"/>
      <dgm:spPr/>
    </dgm:pt>
    <dgm:pt modelId="{6A227CD7-8B13-44B9-8B7A-DA8200521510}" type="pres">
      <dgm:prSet presAssocID="{EF2FCCF4-25AC-4FEE-8B34-09C3B02B484C}" presName="composite2" presStyleCnt="0"/>
      <dgm:spPr/>
    </dgm:pt>
    <dgm:pt modelId="{8EC33199-A51E-46D3-8123-D518AB41CEAC}" type="pres">
      <dgm:prSet presAssocID="{EF2FCCF4-25AC-4FEE-8B34-09C3B02B484C}" presName="background2" presStyleLbl="node2" presStyleIdx="2" presStyleCnt="5"/>
      <dgm:spPr>
        <a:gradFill rotWithShape="0">
          <a:gsLst>
            <a:gs pos="0">
              <a:schemeClr val="accent1">
                <a:lumMod val="75000"/>
              </a:schemeClr>
            </a:gs>
            <a:gs pos="50000">
              <a:schemeClr val="accent1">
                <a:lumMod val="75000"/>
              </a:schemeClr>
            </a:gs>
            <a:gs pos="70000">
              <a:schemeClr val="bg2">
                <a:lumMod val="50000"/>
              </a:schemeClr>
            </a:gs>
            <a:gs pos="100000">
              <a:schemeClr val="bg2">
                <a:lumMod val="50000"/>
              </a:schemeClr>
            </a:gs>
          </a:gsLst>
        </a:gradFill>
      </dgm:spPr>
      <dgm:t>
        <a:bodyPr/>
        <a:lstStyle/>
        <a:p>
          <a:endParaRPr lang="en-US"/>
        </a:p>
      </dgm:t>
    </dgm:pt>
    <dgm:pt modelId="{EE98BC8A-0D3E-4230-8D97-BAF94A90E1D3}" type="pres">
      <dgm:prSet presAssocID="{EF2FCCF4-25AC-4FEE-8B34-09C3B02B484C}" presName="text2" presStyleLbl="fgAcc2" presStyleIdx="2" presStyleCnt="5">
        <dgm:presLayoutVars>
          <dgm:chPref val="3"/>
        </dgm:presLayoutVars>
      </dgm:prSet>
      <dgm:spPr/>
      <dgm:t>
        <a:bodyPr/>
        <a:lstStyle/>
        <a:p>
          <a:endParaRPr lang="en-US"/>
        </a:p>
      </dgm:t>
    </dgm:pt>
    <dgm:pt modelId="{D3519484-8418-4681-B0CB-1B07F5BF0617}" type="pres">
      <dgm:prSet presAssocID="{EF2FCCF4-25AC-4FEE-8B34-09C3B02B484C}" presName="hierChild3" presStyleCnt="0"/>
      <dgm:spPr/>
    </dgm:pt>
    <dgm:pt modelId="{2C60A9C4-2666-4ECB-B921-BEFC3A58B9FC}" type="pres">
      <dgm:prSet presAssocID="{65DF3A74-DB32-4183-9B21-D380F5229B63}" presName="Name17" presStyleLbl="parChTrans1D3" presStyleIdx="0" presStyleCnt="3"/>
      <dgm:spPr/>
      <dgm:t>
        <a:bodyPr/>
        <a:lstStyle/>
        <a:p>
          <a:endParaRPr lang="en-US"/>
        </a:p>
      </dgm:t>
    </dgm:pt>
    <dgm:pt modelId="{3E3E2D9A-153E-4CA0-A1D2-C85E2BF64382}" type="pres">
      <dgm:prSet presAssocID="{08F07569-7C04-473C-BFFB-E5884E2E5B40}" presName="hierRoot3" presStyleCnt="0"/>
      <dgm:spPr/>
    </dgm:pt>
    <dgm:pt modelId="{2B3AD8F6-48F2-4135-BA91-03D2186B5592}" type="pres">
      <dgm:prSet presAssocID="{08F07569-7C04-473C-BFFB-E5884E2E5B40}" presName="composite3" presStyleCnt="0"/>
      <dgm:spPr/>
    </dgm:pt>
    <dgm:pt modelId="{D1075DE7-C98B-43C2-9C4B-472D4D5C39CC}" type="pres">
      <dgm:prSet presAssocID="{08F07569-7C04-473C-BFFB-E5884E2E5B40}" presName="background3" presStyleLbl="node3" presStyleIdx="0" presStyleCnt="3"/>
      <dgm:spPr/>
    </dgm:pt>
    <dgm:pt modelId="{71C7353B-9A2B-4A80-BEAE-110B4EA16BEF}" type="pres">
      <dgm:prSet presAssocID="{08F07569-7C04-473C-BFFB-E5884E2E5B40}" presName="text3" presStyleLbl="fgAcc3" presStyleIdx="0" presStyleCnt="3">
        <dgm:presLayoutVars>
          <dgm:chPref val="3"/>
        </dgm:presLayoutVars>
      </dgm:prSet>
      <dgm:spPr/>
      <dgm:t>
        <a:bodyPr/>
        <a:lstStyle/>
        <a:p>
          <a:endParaRPr lang="en-US"/>
        </a:p>
      </dgm:t>
    </dgm:pt>
    <dgm:pt modelId="{E97BA19B-DBF7-45FA-ADD8-81D94422FED6}" type="pres">
      <dgm:prSet presAssocID="{08F07569-7C04-473C-BFFB-E5884E2E5B40}" presName="hierChild4" presStyleCnt="0"/>
      <dgm:spPr/>
    </dgm:pt>
    <dgm:pt modelId="{D3D6274E-7A53-4535-8DDB-6FEFD9595D6A}" type="pres">
      <dgm:prSet presAssocID="{C18A4081-F5AA-4463-B717-EF16C5518638}" presName="Name17" presStyleLbl="parChTrans1D3" presStyleIdx="1" presStyleCnt="3"/>
      <dgm:spPr/>
      <dgm:t>
        <a:bodyPr/>
        <a:lstStyle/>
        <a:p>
          <a:endParaRPr lang="en-US"/>
        </a:p>
      </dgm:t>
    </dgm:pt>
    <dgm:pt modelId="{A3DB5066-E0CB-40CC-9F6E-BEA2AFBEBE0E}" type="pres">
      <dgm:prSet presAssocID="{6B9CFBE6-E3D4-4268-A2C0-A0EDDFF534BF}" presName="hierRoot3" presStyleCnt="0"/>
      <dgm:spPr/>
    </dgm:pt>
    <dgm:pt modelId="{7139797D-92E8-4916-9845-E0AFD1AD1044}" type="pres">
      <dgm:prSet presAssocID="{6B9CFBE6-E3D4-4268-A2C0-A0EDDFF534BF}" presName="composite3" presStyleCnt="0"/>
      <dgm:spPr/>
    </dgm:pt>
    <dgm:pt modelId="{7EA3BF8F-283A-4488-9B12-4C5EBBB54C94}" type="pres">
      <dgm:prSet presAssocID="{6B9CFBE6-E3D4-4268-A2C0-A0EDDFF534BF}" presName="background3" presStyleLbl="node3" presStyleIdx="1" presStyleCnt="3"/>
      <dgm:spPr/>
    </dgm:pt>
    <dgm:pt modelId="{059DC607-FBE6-41B2-9D16-71536358F980}" type="pres">
      <dgm:prSet presAssocID="{6B9CFBE6-E3D4-4268-A2C0-A0EDDFF534BF}" presName="text3" presStyleLbl="fgAcc3" presStyleIdx="1" presStyleCnt="3">
        <dgm:presLayoutVars>
          <dgm:chPref val="3"/>
        </dgm:presLayoutVars>
      </dgm:prSet>
      <dgm:spPr/>
      <dgm:t>
        <a:bodyPr/>
        <a:lstStyle/>
        <a:p>
          <a:endParaRPr lang="en-US"/>
        </a:p>
      </dgm:t>
    </dgm:pt>
    <dgm:pt modelId="{79A9525B-8E91-491C-B758-C33D27C4ECA6}" type="pres">
      <dgm:prSet presAssocID="{6B9CFBE6-E3D4-4268-A2C0-A0EDDFF534BF}" presName="hierChild4" presStyleCnt="0"/>
      <dgm:spPr/>
    </dgm:pt>
    <dgm:pt modelId="{06BAE34E-7767-4414-951F-4910FB40E198}" type="pres">
      <dgm:prSet presAssocID="{032D3722-0BAE-4877-A13C-12AD8AD85307}" presName="Name17" presStyleLbl="parChTrans1D3" presStyleIdx="2" presStyleCnt="3"/>
      <dgm:spPr/>
      <dgm:t>
        <a:bodyPr/>
        <a:lstStyle/>
        <a:p>
          <a:endParaRPr lang="en-US"/>
        </a:p>
      </dgm:t>
    </dgm:pt>
    <dgm:pt modelId="{E88A685A-1A53-4BBB-8D90-9EA5B28AC334}" type="pres">
      <dgm:prSet presAssocID="{7FC96466-3930-4ED9-BCC3-FB6AFD4F9A8A}" presName="hierRoot3" presStyleCnt="0"/>
      <dgm:spPr/>
    </dgm:pt>
    <dgm:pt modelId="{D8721F69-A605-4786-8403-041A1ED081CA}" type="pres">
      <dgm:prSet presAssocID="{7FC96466-3930-4ED9-BCC3-FB6AFD4F9A8A}" presName="composite3" presStyleCnt="0"/>
      <dgm:spPr/>
    </dgm:pt>
    <dgm:pt modelId="{16079577-A354-4200-BFC0-0317D576280B}" type="pres">
      <dgm:prSet presAssocID="{7FC96466-3930-4ED9-BCC3-FB6AFD4F9A8A}" presName="background3" presStyleLbl="node3" presStyleIdx="2" presStyleCnt="3"/>
      <dgm:spPr/>
    </dgm:pt>
    <dgm:pt modelId="{86B1EE9E-8E57-4BDB-A5A1-8424B8033CE1}" type="pres">
      <dgm:prSet presAssocID="{7FC96466-3930-4ED9-BCC3-FB6AFD4F9A8A}" presName="text3" presStyleLbl="fgAcc3" presStyleIdx="2" presStyleCnt="3">
        <dgm:presLayoutVars>
          <dgm:chPref val="3"/>
        </dgm:presLayoutVars>
      </dgm:prSet>
      <dgm:spPr/>
      <dgm:t>
        <a:bodyPr/>
        <a:lstStyle/>
        <a:p>
          <a:endParaRPr lang="en-US"/>
        </a:p>
      </dgm:t>
    </dgm:pt>
    <dgm:pt modelId="{592322CD-DD10-4E04-93CB-DA384A03E959}" type="pres">
      <dgm:prSet presAssocID="{7FC96466-3930-4ED9-BCC3-FB6AFD4F9A8A}" presName="hierChild4" presStyleCnt="0"/>
      <dgm:spPr/>
    </dgm:pt>
    <dgm:pt modelId="{4FF74024-DA40-494B-9CFD-200A9FB8E043}" type="pres">
      <dgm:prSet presAssocID="{B6D09951-2EB9-4CBC-8250-1125C84DBAE0}" presName="Name10" presStyleLbl="parChTrans1D2" presStyleIdx="3" presStyleCnt="5"/>
      <dgm:spPr/>
      <dgm:t>
        <a:bodyPr/>
        <a:lstStyle/>
        <a:p>
          <a:endParaRPr lang="en-US"/>
        </a:p>
      </dgm:t>
    </dgm:pt>
    <dgm:pt modelId="{ADA35E1C-7524-4E04-A3C8-D503EDB753D3}" type="pres">
      <dgm:prSet presAssocID="{BD87748F-46F9-4B4B-B055-4A3F8A5D016F}" presName="hierRoot2" presStyleCnt="0"/>
      <dgm:spPr/>
    </dgm:pt>
    <dgm:pt modelId="{8B434672-55CF-4B57-AA07-56B1BAC61F2E}" type="pres">
      <dgm:prSet presAssocID="{BD87748F-46F9-4B4B-B055-4A3F8A5D016F}" presName="composite2" presStyleCnt="0"/>
      <dgm:spPr/>
    </dgm:pt>
    <dgm:pt modelId="{75D79646-877D-43FA-A157-0A998AF49372}" type="pres">
      <dgm:prSet presAssocID="{BD87748F-46F9-4B4B-B055-4A3F8A5D016F}" presName="background2" presStyleLbl="node2" presStyleIdx="3" presStyleCnt="5"/>
      <dgm:spPr/>
    </dgm:pt>
    <dgm:pt modelId="{93DDCB5F-BDD2-45D4-95F1-590D049E368D}" type="pres">
      <dgm:prSet presAssocID="{BD87748F-46F9-4B4B-B055-4A3F8A5D016F}" presName="text2" presStyleLbl="fgAcc2" presStyleIdx="3" presStyleCnt="5">
        <dgm:presLayoutVars>
          <dgm:chPref val="3"/>
        </dgm:presLayoutVars>
      </dgm:prSet>
      <dgm:spPr/>
      <dgm:t>
        <a:bodyPr/>
        <a:lstStyle/>
        <a:p>
          <a:endParaRPr lang="en-US"/>
        </a:p>
      </dgm:t>
    </dgm:pt>
    <dgm:pt modelId="{296D4B3A-3B85-4CEB-B0E9-E65AD886F895}" type="pres">
      <dgm:prSet presAssocID="{BD87748F-46F9-4B4B-B055-4A3F8A5D016F}" presName="hierChild3" presStyleCnt="0"/>
      <dgm:spPr/>
    </dgm:pt>
    <dgm:pt modelId="{711B840A-28E7-4B19-8C7A-EA2EE309CC55}" type="pres">
      <dgm:prSet presAssocID="{93B0F586-6D2C-4075-9A8D-25F8B5F6CDA1}" presName="Name10" presStyleLbl="parChTrans1D2" presStyleIdx="4" presStyleCnt="5"/>
      <dgm:spPr/>
      <dgm:t>
        <a:bodyPr/>
        <a:lstStyle/>
        <a:p>
          <a:endParaRPr lang="en-US"/>
        </a:p>
      </dgm:t>
    </dgm:pt>
    <dgm:pt modelId="{C6B22E3B-8CBA-4A2C-ABE1-AB5E93EF623D}" type="pres">
      <dgm:prSet presAssocID="{8C9158C6-8BFE-4B0A-87A7-945F6C5EEE07}" presName="hierRoot2" presStyleCnt="0"/>
      <dgm:spPr/>
    </dgm:pt>
    <dgm:pt modelId="{BCAD81D9-F644-4E62-9063-A99291ED8500}" type="pres">
      <dgm:prSet presAssocID="{8C9158C6-8BFE-4B0A-87A7-945F6C5EEE07}" presName="composite2" presStyleCnt="0"/>
      <dgm:spPr/>
    </dgm:pt>
    <dgm:pt modelId="{67CA624D-23AF-4922-BB7F-B642E0F7379A}" type="pres">
      <dgm:prSet presAssocID="{8C9158C6-8BFE-4B0A-87A7-945F6C5EEE07}" presName="background2" presStyleLbl="node2" presStyleIdx="4" presStyleCnt="5"/>
      <dgm:spPr/>
    </dgm:pt>
    <dgm:pt modelId="{FBFD6B33-F6DD-427F-AA45-5017AB5BE034}" type="pres">
      <dgm:prSet presAssocID="{8C9158C6-8BFE-4B0A-87A7-945F6C5EEE07}" presName="text2" presStyleLbl="fgAcc2" presStyleIdx="4" presStyleCnt="5">
        <dgm:presLayoutVars>
          <dgm:chPref val="3"/>
        </dgm:presLayoutVars>
      </dgm:prSet>
      <dgm:spPr/>
      <dgm:t>
        <a:bodyPr/>
        <a:lstStyle/>
        <a:p>
          <a:endParaRPr lang="en-US"/>
        </a:p>
      </dgm:t>
    </dgm:pt>
    <dgm:pt modelId="{5659157A-C42F-4AE9-8471-6FB9DBDC127F}" type="pres">
      <dgm:prSet presAssocID="{8C9158C6-8BFE-4B0A-87A7-945F6C5EEE07}" presName="hierChild3" presStyleCnt="0"/>
      <dgm:spPr/>
    </dgm:pt>
  </dgm:ptLst>
  <dgm:cxnLst>
    <dgm:cxn modelId="{02260DAC-E530-47FF-8E2A-13DBC2310617}" srcId="{80173C21-C9CF-4739-A338-0FBE3BBEB452}" destId="{3778D2DE-8334-43A1-B3F5-708F50454AF9}" srcOrd="1" destOrd="0" parTransId="{FC1DA52B-F44A-4FF7-803E-19BB16884347}" sibTransId="{6F39ADE9-E3A6-4DBD-91FB-ECAF37C7E758}"/>
    <dgm:cxn modelId="{933B55A4-1354-4C34-B3A3-1526B23120ED}" type="presOf" srcId="{BD87748F-46F9-4B4B-B055-4A3F8A5D016F}" destId="{93DDCB5F-BDD2-45D4-95F1-590D049E368D}" srcOrd="0" destOrd="0" presId="urn:microsoft.com/office/officeart/2005/8/layout/hierarchy1"/>
    <dgm:cxn modelId="{06549EB9-9322-4D9A-953F-3554A5146F5D}" type="presOf" srcId="{EF2FCCF4-25AC-4FEE-8B34-09C3B02B484C}" destId="{EE98BC8A-0D3E-4230-8D97-BAF94A90E1D3}" srcOrd="0" destOrd="0" presId="urn:microsoft.com/office/officeart/2005/8/layout/hierarchy1"/>
    <dgm:cxn modelId="{EA5953DF-7785-4FAB-85D2-6A538837ADC2}" type="presOf" srcId="{08F07569-7C04-473C-BFFB-E5884E2E5B40}" destId="{71C7353B-9A2B-4A80-BEAE-110B4EA16BEF}" srcOrd="0" destOrd="0" presId="urn:microsoft.com/office/officeart/2005/8/layout/hierarchy1"/>
    <dgm:cxn modelId="{7965BA8C-50C5-45BB-AD08-1D1F6B9E2366}" type="presOf" srcId="{B6D09951-2EB9-4CBC-8250-1125C84DBAE0}" destId="{4FF74024-DA40-494B-9CFD-200A9FB8E043}" srcOrd="0" destOrd="0" presId="urn:microsoft.com/office/officeart/2005/8/layout/hierarchy1"/>
    <dgm:cxn modelId="{C7D0EEC6-E1FD-46DC-8563-C794D42FE757}" srcId="{80173C21-C9CF-4739-A338-0FBE3BBEB452}" destId="{EF2FCCF4-25AC-4FEE-8B34-09C3B02B484C}" srcOrd="2" destOrd="0" parTransId="{12332612-0C3C-4F7A-9721-82B6FCC69EF3}" sibTransId="{243D00F6-1026-469F-9DFA-110520AE8603}"/>
    <dgm:cxn modelId="{35FBDBA1-F360-49FE-A28C-03860E54F17C}" srcId="{80173C21-C9CF-4739-A338-0FBE3BBEB452}" destId="{BD87748F-46F9-4B4B-B055-4A3F8A5D016F}" srcOrd="3" destOrd="0" parTransId="{B6D09951-2EB9-4CBC-8250-1125C84DBAE0}" sibTransId="{DC922754-8B47-4253-8364-45421E6858A3}"/>
    <dgm:cxn modelId="{0D59E704-435E-4241-86C4-B3627FE9386D}" type="presOf" srcId="{032D3722-0BAE-4877-A13C-12AD8AD85307}" destId="{06BAE34E-7767-4414-951F-4910FB40E198}" srcOrd="0" destOrd="0" presId="urn:microsoft.com/office/officeart/2005/8/layout/hierarchy1"/>
    <dgm:cxn modelId="{63660C8D-4B46-407D-9FBD-6BA4E120BAB9}" type="presOf" srcId="{453976CC-9764-4248-9089-F5BCE1749815}" destId="{72CAF259-D878-48D3-A44A-F9E39B213344}" srcOrd="0" destOrd="0" presId="urn:microsoft.com/office/officeart/2005/8/layout/hierarchy1"/>
    <dgm:cxn modelId="{4C4DCBD5-329B-4BCF-A2F1-430DB281982D}" type="presOf" srcId="{C18A4081-F5AA-4463-B717-EF16C5518638}" destId="{D3D6274E-7A53-4535-8DDB-6FEFD9595D6A}" srcOrd="0" destOrd="0" presId="urn:microsoft.com/office/officeart/2005/8/layout/hierarchy1"/>
    <dgm:cxn modelId="{3A8A9B46-45C4-4A83-9882-4C2C1771F80D}" type="presOf" srcId="{65DF3A74-DB32-4183-9B21-D380F5229B63}" destId="{2C60A9C4-2666-4ECB-B921-BEFC3A58B9FC}" srcOrd="0" destOrd="0" presId="urn:microsoft.com/office/officeart/2005/8/layout/hierarchy1"/>
    <dgm:cxn modelId="{9C7FA981-5C76-484F-85CB-509EB90B6303}" srcId="{EF2FCCF4-25AC-4FEE-8B34-09C3B02B484C}" destId="{6B9CFBE6-E3D4-4268-A2C0-A0EDDFF534BF}" srcOrd="1" destOrd="0" parTransId="{C18A4081-F5AA-4463-B717-EF16C5518638}" sibTransId="{80742E2A-2545-49A6-BA48-5A20AC637E54}"/>
    <dgm:cxn modelId="{3A888F91-1029-4FCF-8A41-A8A6B804D5E6}" type="presOf" srcId="{12332612-0C3C-4F7A-9721-82B6FCC69EF3}" destId="{28801B3C-4A60-49F8-A92C-D57373E5FF4E}" srcOrd="0" destOrd="0" presId="urn:microsoft.com/office/officeart/2005/8/layout/hierarchy1"/>
    <dgm:cxn modelId="{C7B80C34-6E2C-4E13-96CF-0115E535068E}" type="presOf" srcId="{7FC96466-3930-4ED9-BCC3-FB6AFD4F9A8A}" destId="{86B1EE9E-8E57-4BDB-A5A1-8424B8033CE1}" srcOrd="0" destOrd="0" presId="urn:microsoft.com/office/officeart/2005/8/layout/hierarchy1"/>
    <dgm:cxn modelId="{D5AB5385-9802-4B03-AF31-606B44C95CA2}" type="presOf" srcId="{93B0F586-6D2C-4075-9A8D-25F8B5F6CDA1}" destId="{711B840A-28E7-4B19-8C7A-EA2EE309CC55}" srcOrd="0" destOrd="0" presId="urn:microsoft.com/office/officeart/2005/8/layout/hierarchy1"/>
    <dgm:cxn modelId="{C2539D56-74CD-4AA9-A964-C6E86EEB9F6B}" type="presOf" srcId="{3778D2DE-8334-43A1-B3F5-708F50454AF9}" destId="{38FD5CC0-7C6F-4BF3-AFA7-B52E421C4356}" srcOrd="0" destOrd="0" presId="urn:microsoft.com/office/officeart/2005/8/layout/hierarchy1"/>
    <dgm:cxn modelId="{CB160BDD-E642-4437-9DD7-E1FE6695605B}" srcId="{EF2FCCF4-25AC-4FEE-8B34-09C3B02B484C}" destId="{08F07569-7C04-473C-BFFB-E5884E2E5B40}" srcOrd="0" destOrd="0" parTransId="{65DF3A74-DB32-4183-9B21-D380F5229B63}" sibTransId="{6E90EC16-641A-495F-A943-6B068EB6C361}"/>
    <dgm:cxn modelId="{51A30C90-4D7D-44C1-833B-6E69E5E91BAE}" srcId="{453976CC-9764-4248-9089-F5BCE1749815}" destId="{80173C21-C9CF-4739-A338-0FBE3BBEB452}" srcOrd="0" destOrd="0" parTransId="{D7151709-3B6E-4F23-9E0D-5C5459ACF7E5}" sibTransId="{EB033CCB-2C88-4919-957E-EAA359F75F49}"/>
    <dgm:cxn modelId="{6BD1FD4D-48D7-4B73-8D46-E3DB5EA2DE65}" srcId="{80173C21-C9CF-4739-A338-0FBE3BBEB452}" destId="{61B430A5-42CC-4B1C-B9C9-F6024E79EDE2}" srcOrd="0" destOrd="0" parTransId="{394ADB66-0C48-45D3-8D4B-9085F863D203}" sibTransId="{E02D4830-6B56-49E5-B305-4097C494889F}"/>
    <dgm:cxn modelId="{6A411F87-0878-48DB-BEBD-DDB64684938F}" srcId="{EF2FCCF4-25AC-4FEE-8B34-09C3B02B484C}" destId="{7FC96466-3930-4ED9-BCC3-FB6AFD4F9A8A}" srcOrd="2" destOrd="0" parTransId="{032D3722-0BAE-4877-A13C-12AD8AD85307}" sibTransId="{15030053-1D1D-4669-8768-48F7C6197C32}"/>
    <dgm:cxn modelId="{826FF78B-807A-49CF-B423-0CAF70C1B75B}" srcId="{80173C21-C9CF-4739-A338-0FBE3BBEB452}" destId="{8C9158C6-8BFE-4B0A-87A7-945F6C5EEE07}" srcOrd="4" destOrd="0" parTransId="{93B0F586-6D2C-4075-9A8D-25F8B5F6CDA1}" sibTransId="{FDC9130A-4E2B-4E4A-BDAC-35896393D7E5}"/>
    <dgm:cxn modelId="{3C989692-2501-4DBB-8FF4-50ED11EB348F}" type="presOf" srcId="{80173C21-C9CF-4739-A338-0FBE3BBEB452}" destId="{A8932CD3-C990-41C8-BD0B-FD43ECF1E110}" srcOrd="0" destOrd="0" presId="urn:microsoft.com/office/officeart/2005/8/layout/hierarchy1"/>
    <dgm:cxn modelId="{36C3861A-F849-4041-8421-966E173C0F4F}" type="presOf" srcId="{FC1DA52B-F44A-4FF7-803E-19BB16884347}" destId="{834E69E9-8C59-4123-9FE4-C1FFE21FC748}" srcOrd="0" destOrd="0" presId="urn:microsoft.com/office/officeart/2005/8/layout/hierarchy1"/>
    <dgm:cxn modelId="{02D56C0A-2A47-48B4-9A0C-5BD67C8AB0F4}" type="presOf" srcId="{61B430A5-42CC-4B1C-B9C9-F6024E79EDE2}" destId="{82F2EB95-B8C8-43A0-93D9-B6B8001C032D}" srcOrd="0" destOrd="0" presId="urn:microsoft.com/office/officeart/2005/8/layout/hierarchy1"/>
    <dgm:cxn modelId="{D3AF0436-F566-47A0-8111-11917B0059AE}" type="presOf" srcId="{394ADB66-0C48-45D3-8D4B-9085F863D203}" destId="{B1C7AD33-B3F0-4C88-8C81-668E32744C91}" srcOrd="0" destOrd="0" presId="urn:microsoft.com/office/officeart/2005/8/layout/hierarchy1"/>
    <dgm:cxn modelId="{F7CF18FE-B5A5-4508-A1E1-836841899CCA}" type="presOf" srcId="{6B9CFBE6-E3D4-4268-A2C0-A0EDDFF534BF}" destId="{059DC607-FBE6-41B2-9D16-71536358F980}" srcOrd="0" destOrd="0" presId="urn:microsoft.com/office/officeart/2005/8/layout/hierarchy1"/>
    <dgm:cxn modelId="{473FBF16-BD88-4F90-B75B-C7CF8BD632AE}" type="presOf" srcId="{8C9158C6-8BFE-4B0A-87A7-945F6C5EEE07}" destId="{FBFD6B33-F6DD-427F-AA45-5017AB5BE034}" srcOrd="0" destOrd="0" presId="urn:microsoft.com/office/officeart/2005/8/layout/hierarchy1"/>
    <dgm:cxn modelId="{CFA347C4-6131-4799-ADCB-12DD089536BB}" type="presParOf" srcId="{72CAF259-D878-48D3-A44A-F9E39B213344}" destId="{F45E8420-866A-405B-9D1B-1263B57C0A38}" srcOrd="0" destOrd="0" presId="urn:microsoft.com/office/officeart/2005/8/layout/hierarchy1"/>
    <dgm:cxn modelId="{13263430-FF3E-497C-808A-1C852B8607B7}" type="presParOf" srcId="{F45E8420-866A-405B-9D1B-1263B57C0A38}" destId="{31CDD361-E455-440D-AB4D-7E7FC72E90D7}" srcOrd="0" destOrd="0" presId="urn:microsoft.com/office/officeart/2005/8/layout/hierarchy1"/>
    <dgm:cxn modelId="{17E16FA6-F875-438D-89C4-794447CBB5C0}" type="presParOf" srcId="{31CDD361-E455-440D-AB4D-7E7FC72E90D7}" destId="{F0E7BE8B-8451-4A15-A170-6FEBE37A1952}" srcOrd="0" destOrd="0" presId="urn:microsoft.com/office/officeart/2005/8/layout/hierarchy1"/>
    <dgm:cxn modelId="{811BB9A7-C5CF-48D4-B249-276400CA3474}" type="presParOf" srcId="{31CDD361-E455-440D-AB4D-7E7FC72E90D7}" destId="{A8932CD3-C990-41C8-BD0B-FD43ECF1E110}" srcOrd="1" destOrd="0" presId="urn:microsoft.com/office/officeart/2005/8/layout/hierarchy1"/>
    <dgm:cxn modelId="{5B843051-8A2F-4E6C-BC1C-A5E75AD8F691}" type="presParOf" srcId="{F45E8420-866A-405B-9D1B-1263B57C0A38}" destId="{04C0477A-ABAF-4416-B4D1-7F65921DC30D}" srcOrd="1" destOrd="0" presId="urn:microsoft.com/office/officeart/2005/8/layout/hierarchy1"/>
    <dgm:cxn modelId="{1079D018-9D50-4137-AD8E-7AC015652531}" type="presParOf" srcId="{04C0477A-ABAF-4416-B4D1-7F65921DC30D}" destId="{B1C7AD33-B3F0-4C88-8C81-668E32744C91}" srcOrd="0" destOrd="0" presId="urn:microsoft.com/office/officeart/2005/8/layout/hierarchy1"/>
    <dgm:cxn modelId="{33F91FB4-690C-4704-9431-C1AAEF8A7B80}" type="presParOf" srcId="{04C0477A-ABAF-4416-B4D1-7F65921DC30D}" destId="{97DFC8F6-42EC-4811-84A0-970A00A97D52}" srcOrd="1" destOrd="0" presId="urn:microsoft.com/office/officeart/2005/8/layout/hierarchy1"/>
    <dgm:cxn modelId="{72F08375-C916-46C9-AE54-CEF821CB1E3B}" type="presParOf" srcId="{97DFC8F6-42EC-4811-84A0-970A00A97D52}" destId="{C671051B-C80B-4534-9E57-D24805BDC686}" srcOrd="0" destOrd="0" presId="urn:microsoft.com/office/officeart/2005/8/layout/hierarchy1"/>
    <dgm:cxn modelId="{6B48C658-7B07-4982-A7AF-38FA18C1600D}" type="presParOf" srcId="{C671051B-C80B-4534-9E57-D24805BDC686}" destId="{30D9B907-CD95-464F-B15F-1F30D3663BB6}" srcOrd="0" destOrd="0" presId="urn:microsoft.com/office/officeart/2005/8/layout/hierarchy1"/>
    <dgm:cxn modelId="{562FF400-5E92-412A-BA21-9F1C027E81A2}" type="presParOf" srcId="{C671051B-C80B-4534-9E57-D24805BDC686}" destId="{82F2EB95-B8C8-43A0-93D9-B6B8001C032D}" srcOrd="1" destOrd="0" presId="urn:microsoft.com/office/officeart/2005/8/layout/hierarchy1"/>
    <dgm:cxn modelId="{8DC1B0BD-5E4F-48C9-A2CF-E5E1E5802A18}" type="presParOf" srcId="{97DFC8F6-42EC-4811-84A0-970A00A97D52}" destId="{9EE4132B-1218-4599-80CF-2AB65AAAD7B2}" srcOrd="1" destOrd="0" presId="urn:microsoft.com/office/officeart/2005/8/layout/hierarchy1"/>
    <dgm:cxn modelId="{E265F245-9343-4E4F-AAFE-746BA91810C2}" type="presParOf" srcId="{04C0477A-ABAF-4416-B4D1-7F65921DC30D}" destId="{834E69E9-8C59-4123-9FE4-C1FFE21FC748}" srcOrd="2" destOrd="0" presId="urn:microsoft.com/office/officeart/2005/8/layout/hierarchy1"/>
    <dgm:cxn modelId="{CA0551E7-6CE4-4A17-B896-6F2844527FAD}" type="presParOf" srcId="{04C0477A-ABAF-4416-B4D1-7F65921DC30D}" destId="{FD38F103-77BF-494A-A443-6150AA057750}" srcOrd="3" destOrd="0" presId="urn:microsoft.com/office/officeart/2005/8/layout/hierarchy1"/>
    <dgm:cxn modelId="{FB3CF341-6D14-48B6-93EE-3FBFB59C9E86}" type="presParOf" srcId="{FD38F103-77BF-494A-A443-6150AA057750}" destId="{27119E2A-B421-475F-AF94-DA0B51E3E078}" srcOrd="0" destOrd="0" presId="urn:microsoft.com/office/officeart/2005/8/layout/hierarchy1"/>
    <dgm:cxn modelId="{460F86DD-485A-4FFD-866B-F432745970BC}" type="presParOf" srcId="{27119E2A-B421-475F-AF94-DA0B51E3E078}" destId="{B9EFCAE7-ADA7-45C7-91A2-1B2F162D430D}" srcOrd="0" destOrd="0" presId="urn:microsoft.com/office/officeart/2005/8/layout/hierarchy1"/>
    <dgm:cxn modelId="{FFAD4E2C-0AAC-4E50-B3AC-7AED8EBC6682}" type="presParOf" srcId="{27119E2A-B421-475F-AF94-DA0B51E3E078}" destId="{38FD5CC0-7C6F-4BF3-AFA7-B52E421C4356}" srcOrd="1" destOrd="0" presId="urn:microsoft.com/office/officeart/2005/8/layout/hierarchy1"/>
    <dgm:cxn modelId="{1042B340-446E-492A-9E45-75BB6A74C171}" type="presParOf" srcId="{FD38F103-77BF-494A-A443-6150AA057750}" destId="{3B509DD0-668F-4B46-873B-07C1B1FA7A80}" srcOrd="1" destOrd="0" presId="urn:microsoft.com/office/officeart/2005/8/layout/hierarchy1"/>
    <dgm:cxn modelId="{37329907-1606-4E22-B804-017B11933A89}" type="presParOf" srcId="{04C0477A-ABAF-4416-B4D1-7F65921DC30D}" destId="{28801B3C-4A60-49F8-A92C-D57373E5FF4E}" srcOrd="4" destOrd="0" presId="urn:microsoft.com/office/officeart/2005/8/layout/hierarchy1"/>
    <dgm:cxn modelId="{D67DE744-3FB4-4006-92DC-663556662F96}" type="presParOf" srcId="{04C0477A-ABAF-4416-B4D1-7F65921DC30D}" destId="{52C6A826-E6CD-4D3D-8B69-5F0DA9352DE5}" srcOrd="5" destOrd="0" presId="urn:microsoft.com/office/officeart/2005/8/layout/hierarchy1"/>
    <dgm:cxn modelId="{BBEC6691-9F09-45D7-84F7-A0A0D2653C56}" type="presParOf" srcId="{52C6A826-E6CD-4D3D-8B69-5F0DA9352DE5}" destId="{6A227CD7-8B13-44B9-8B7A-DA8200521510}" srcOrd="0" destOrd="0" presId="urn:microsoft.com/office/officeart/2005/8/layout/hierarchy1"/>
    <dgm:cxn modelId="{FB843922-3134-4A0C-A081-7363C25C4EE8}" type="presParOf" srcId="{6A227CD7-8B13-44B9-8B7A-DA8200521510}" destId="{8EC33199-A51E-46D3-8123-D518AB41CEAC}" srcOrd="0" destOrd="0" presId="urn:microsoft.com/office/officeart/2005/8/layout/hierarchy1"/>
    <dgm:cxn modelId="{E3BF81D7-8B32-4A9E-9807-BE993142A45B}" type="presParOf" srcId="{6A227CD7-8B13-44B9-8B7A-DA8200521510}" destId="{EE98BC8A-0D3E-4230-8D97-BAF94A90E1D3}" srcOrd="1" destOrd="0" presId="urn:microsoft.com/office/officeart/2005/8/layout/hierarchy1"/>
    <dgm:cxn modelId="{854CC7B5-7BF1-4766-A8D2-96AD83601DD7}" type="presParOf" srcId="{52C6A826-E6CD-4D3D-8B69-5F0DA9352DE5}" destId="{D3519484-8418-4681-B0CB-1B07F5BF0617}" srcOrd="1" destOrd="0" presId="urn:microsoft.com/office/officeart/2005/8/layout/hierarchy1"/>
    <dgm:cxn modelId="{62EBD4AD-246D-4162-B9FD-AA1C94D0D33D}" type="presParOf" srcId="{D3519484-8418-4681-B0CB-1B07F5BF0617}" destId="{2C60A9C4-2666-4ECB-B921-BEFC3A58B9FC}" srcOrd="0" destOrd="0" presId="urn:microsoft.com/office/officeart/2005/8/layout/hierarchy1"/>
    <dgm:cxn modelId="{3927A233-220C-4754-8CFB-8AFF2355F782}" type="presParOf" srcId="{D3519484-8418-4681-B0CB-1B07F5BF0617}" destId="{3E3E2D9A-153E-4CA0-A1D2-C85E2BF64382}" srcOrd="1" destOrd="0" presId="urn:microsoft.com/office/officeart/2005/8/layout/hierarchy1"/>
    <dgm:cxn modelId="{72AB0169-12E3-4831-9F0A-E65E8D155BB9}" type="presParOf" srcId="{3E3E2D9A-153E-4CA0-A1D2-C85E2BF64382}" destId="{2B3AD8F6-48F2-4135-BA91-03D2186B5592}" srcOrd="0" destOrd="0" presId="urn:microsoft.com/office/officeart/2005/8/layout/hierarchy1"/>
    <dgm:cxn modelId="{06825F0A-4A15-47F1-96ED-2BE3E9AC1EAE}" type="presParOf" srcId="{2B3AD8F6-48F2-4135-BA91-03D2186B5592}" destId="{D1075DE7-C98B-43C2-9C4B-472D4D5C39CC}" srcOrd="0" destOrd="0" presId="urn:microsoft.com/office/officeart/2005/8/layout/hierarchy1"/>
    <dgm:cxn modelId="{99D9A3B1-975C-4E8E-8122-45070E1B020A}" type="presParOf" srcId="{2B3AD8F6-48F2-4135-BA91-03D2186B5592}" destId="{71C7353B-9A2B-4A80-BEAE-110B4EA16BEF}" srcOrd="1" destOrd="0" presId="urn:microsoft.com/office/officeart/2005/8/layout/hierarchy1"/>
    <dgm:cxn modelId="{60CC9ABA-7ADE-4809-9660-2DA5D3171037}" type="presParOf" srcId="{3E3E2D9A-153E-4CA0-A1D2-C85E2BF64382}" destId="{E97BA19B-DBF7-45FA-ADD8-81D94422FED6}" srcOrd="1" destOrd="0" presId="urn:microsoft.com/office/officeart/2005/8/layout/hierarchy1"/>
    <dgm:cxn modelId="{E6B24463-A2AE-447E-A198-31F98B73E39C}" type="presParOf" srcId="{D3519484-8418-4681-B0CB-1B07F5BF0617}" destId="{D3D6274E-7A53-4535-8DDB-6FEFD9595D6A}" srcOrd="2" destOrd="0" presId="urn:microsoft.com/office/officeart/2005/8/layout/hierarchy1"/>
    <dgm:cxn modelId="{8D7E8711-CFAE-41F5-A006-A5ED9B351B2A}" type="presParOf" srcId="{D3519484-8418-4681-B0CB-1B07F5BF0617}" destId="{A3DB5066-E0CB-40CC-9F6E-BEA2AFBEBE0E}" srcOrd="3" destOrd="0" presId="urn:microsoft.com/office/officeart/2005/8/layout/hierarchy1"/>
    <dgm:cxn modelId="{B22B0630-D2BC-4BA5-BB37-AB168C3419F4}" type="presParOf" srcId="{A3DB5066-E0CB-40CC-9F6E-BEA2AFBEBE0E}" destId="{7139797D-92E8-4916-9845-E0AFD1AD1044}" srcOrd="0" destOrd="0" presId="urn:microsoft.com/office/officeart/2005/8/layout/hierarchy1"/>
    <dgm:cxn modelId="{48CACE1A-B950-471E-9A82-7EC79E0F8313}" type="presParOf" srcId="{7139797D-92E8-4916-9845-E0AFD1AD1044}" destId="{7EA3BF8F-283A-4488-9B12-4C5EBBB54C94}" srcOrd="0" destOrd="0" presId="urn:microsoft.com/office/officeart/2005/8/layout/hierarchy1"/>
    <dgm:cxn modelId="{9C1BFBDA-38D2-4988-AB9C-AE389C97E36B}" type="presParOf" srcId="{7139797D-92E8-4916-9845-E0AFD1AD1044}" destId="{059DC607-FBE6-41B2-9D16-71536358F980}" srcOrd="1" destOrd="0" presId="urn:microsoft.com/office/officeart/2005/8/layout/hierarchy1"/>
    <dgm:cxn modelId="{8CB43996-612C-45DE-B287-06DDD7183E55}" type="presParOf" srcId="{A3DB5066-E0CB-40CC-9F6E-BEA2AFBEBE0E}" destId="{79A9525B-8E91-491C-B758-C33D27C4ECA6}" srcOrd="1" destOrd="0" presId="urn:microsoft.com/office/officeart/2005/8/layout/hierarchy1"/>
    <dgm:cxn modelId="{D8AF1F06-E180-45F4-95A6-73373050DFF6}" type="presParOf" srcId="{D3519484-8418-4681-B0CB-1B07F5BF0617}" destId="{06BAE34E-7767-4414-951F-4910FB40E198}" srcOrd="4" destOrd="0" presId="urn:microsoft.com/office/officeart/2005/8/layout/hierarchy1"/>
    <dgm:cxn modelId="{0252A430-8527-4B52-9CBB-F3120CBF77B3}" type="presParOf" srcId="{D3519484-8418-4681-B0CB-1B07F5BF0617}" destId="{E88A685A-1A53-4BBB-8D90-9EA5B28AC334}" srcOrd="5" destOrd="0" presId="urn:microsoft.com/office/officeart/2005/8/layout/hierarchy1"/>
    <dgm:cxn modelId="{77FD5F8A-A45B-4BB9-85B0-49857421CE57}" type="presParOf" srcId="{E88A685A-1A53-4BBB-8D90-9EA5B28AC334}" destId="{D8721F69-A605-4786-8403-041A1ED081CA}" srcOrd="0" destOrd="0" presId="urn:microsoft.com/office/officeart/2005/8/layout/hierarchy1"/>
    <dgm:cxn modelId="{13BE0DF8-0AF7-47C3-8C56-D0DD2A459EE4}" type="presParOf" srcId="{D8721F69-A605-4786-8403-041A1ED081CA}" destId="{16079577-A354-4200-BFC0-0317D576280B}" srcOrd="0" destOrd="0" presId="urn:microsoft.com/office/officeart/2005/8/layout/hierarchy1"/>
    <dgm:cxn modelId="{B0CBED7A-D5DC-4E8D-ACFE-A854C7B23E99}" type="presParOf" srcId="{D8721F69-A605-4786-8403-041A1ED081CA}" destId="{86B1EE9E-8E57-4BDB-A5A1-8424B8033CE1}" srcOrd="1" destOrd="0" presId="urn:microsoft.com/office/officeart/2005/8/layout/hierarchy1"/>
    <dgm:cxn modelId="{B2F1719A-FBB4-427E-889C-FF0576834245}" type="presParOf" srcId="{E88A685A-1A53-4BBB-8D90-9EA5B28AC334}" destId="{592322CD-DD10-4E04-93CB-DA384A03E959}" srcOrd="1" destOrd="0" presId="urn:microsoft.com/office/officeart/2005/8/layout/hierarchy1"/>
    <dgm:cxn modelId="{E30FFBCA-4597-44DC-823C-345197262545}" type="presParOf" srcId="{04C0477A-ABAF-4416-B4D1-7F65921DC30D}" destId="{4FF74024-DA40-494B-9CFD-200A9FB8E043}" srcOrd="6" destOrd="0" presId="urn:microsoft.com/office/officeart/2005/8/layout/hierarchy1"/>
    <dgm:cxn modelId="{FDF6E032-7DD7-4C79-9D98-C688ACD13DAF}" type="presParOf" srcId="{04C0477A-ABAF-4416-B4D1-7F65921DC30D}" destId="{ADA35E1C-7524-4E04-A3C8-D503EDB753D3}" srcOrd="7" destOrd="0" presId="urn:microsoft.com/office/officeart/2005/8/layout/hierarchy1"/>
    <dgm:cxn modelId="{50D1E70F-00AD-43DB-BD0D-E9BC0578852A}" type="presParOf" srcId="{ADA35E1C-7524-4E04-A3C8-D503EDB753D3}" destId="{8B434672-55CF-4B57-AA07-56B1BAC61F2E}" srcOrd="0" destOrd="0" presId="urn:microsoft.com/office/officeart/2005/8/layout/hierarchy1"/>
    <dgm:cxn modelId="{4B8CFB84-617B-42A1-B17C-407F2EF2CA8B}" type="presParOf" srcId="{8B434672-55CF-4B57-AA07-56B1BAC61F2E}" destId="{75D79646-877D-43FA-A157-0A998AF49372}" srcOrd="0" destOrd="0" presId="urn:microsoft.com/office/officeart/2005/8/layout/hierarchy1"/>
    <dgm:cxn modelId="{710848EB-0623-457B-8DF3-B9A022F30B76}" type="presParOf" srcId="{8B434672-55CF-4B57-AA07-56B1BAC61F2E}" destId="{93DDCB5F-BDD2-45D4-95F1-590D049E368D}" srcOrd="1" destOrd="0" presId="urn:microsoft.com/office/officeart/2005/8/layout/hierarchy1"/>
    <dgm:cxn modelId="{6DD26E7A-F958-455F-B48E-C00C49BBDB66}" type="presParOf" srcId="{ADA35E1C-7524-4E04-A3C8-D503EDB753D3}" destId="{296D4B3A-3B85-4CEB-B0E9-E65AD886F895}" srcOrd="1" destOrd="0" presId="urn:microsoft.com/office/officeart/2005/8/layout/hierarchy1"/>
    <dgm:cxn modelId="{DA0A89C1-D7BA-4FC0-9A22-082DDFD2A7A1}" type="presParOf" srcId="{04C0477A-ABAF-4416-B4D1-7F65921DC30D}" destId="{711B840A-28E7-4B19-8C7A-EA2EE309CC55}" srcOrd="8" destOrd="0" presId="urn:microsoft.com/office/officeart/2005/8/layout/hierarchy1"/>
    <dgm:cxn modelId="{654FFA98-2DD9-4865-A4C1-DC2246B91B87}" type="presParOf" srcId="{04C0477A-ABAF-4416-B4D1-7F65921DC30D}" destId="{C6B22E3B-8CBA-4A2C-ABE1-AB5E93EF623D}" srcOrd="9" destOrd="0" presId="urn:microsoft.com/office/officeart/2005/8/layout/hierarchy1"/>
    <dgm:cxn modelId="{E8C69857-29E5-4AD0-89BE-681FDDEC1624}" type="presParOf" srcId="{C6B22E3B-8CBA-4A2C-ABE1-AB5E93EF623D}" destId="{BCAD81D9-F644-4E62-9063-A99291ED8500}" srcOrd="0" destOrd="0" presId="urn:microsoft.com/office/officeart/2005/8/layout/hierarchy1"/>
    <dgm:cxn modelId="{9007F0FB-A974-4962-9EA7-1D927E8CFE3B}" type="presParOf" srcId="{BCAD81D9-F644-4E62-9063-A99291ED8500}" destId="{67CA624D-23AF-4922-BB7F-B642E0F7379A}" srcOrd="0" destOrd="0" presId="urn:microsoft.com/office/officeart/2005/8/layout/hierarchy1"/>
    <dgm:cxn modelId="{0032476C-435B-4035-B99B-B3A5EDD0131A}" type="presParOf" srcId="{BCAD81D9-F644-4E62-9063-A99291ED8500}" destId="{FBFD6B33-F6DD-427F-AA45-5017AB5BE034}" srcOrd="1" destOrd="0" presId="urn:microsoft.com/office/officeart/2005/8/layout/hierarchy1"/>
    <dgm:cxn modelId="{495C0F92-31DC-4370-920D-17BEC81CEE21}" type="presParOf" srcId="{C6B22E3B-8CBA-4A2C-ABE1-AB5E93EF623D}" destId="{5659157A-C42F-4AE9-8471-6FB9DBDC127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4939F-C194-4FA5-A36F-53A6D13BCAD8}">
      <dsp:nvSpPr>
        <dsp:cNvPr id="0" name=""/>
        <dsp:cNvSpPr/>
      </dsp:nvSpPr>
      <dsp:spPr>
        <a:xfrm>
          <a:off x="990" y="0"/>
          <a:ext cx="1931832" cy="11991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b="1" kern="1200" dirty="0"/>
            <a:t>Part I</a:t>
          </a:r>
        </a:p>
        <a:p>
          <a:pPr lvl="0" algn="l" defTabSz="711200">
            <a:lnSpc>
              <a:spcPct val="90000"/>
            </a:lnSpc>
            <a:spcBef>
              <a:spcPct val="0"/>
            </a:spcBef>
            <a:spcAft>
              <a:spcPct val="35000"/>
            </a:spcAft>
          </a:pPr>
          <a:r>
            <a:rPr lang="en-US" sz="1600" b="1" kern="1200" dirty="0"/>
            <a:t>CCRS Foundations</a:t>
          </a:r>
        </a:p>
      </dsp:txBody>
      <dsp:txXfrm>
        <a:off x="990" y="0"/>
        <a:ext cx="1931832" cy="799464"/>
      </dsp:txXfrm>
    </dsp:sp>
    <dsp:sp modelId="{D8298432-D886-41BD-A311-F9BE99360EB5}">
      <dsp:nvSpPr>
        <dsp:cNvPr id="0" name=""/>
        <dsp:cNvSpPr/>
      </dsp:nvSpPr>
      <dsp:spPr>
        <a:xfrm>
          <a:off x="104072" y="843521"/>
          <a:ext cx="2325579" cy="9971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smtClean="0"/>
            <a:t>ELA</a:t>
          </a:r>
          <a:r>
            <a:rPr lang="en-US" sz="1100" kern="1200" smtClean="0"/>
            <a:t> shifts: Text complexity, Evidence, Knowledge</a:t>
          </a:r>
          <a:endParaRPr lang="en-US" sz="1100" kern="1200"/>
        </a:p>
        <a:p>
          <a:pPr marL="57150" lvl="1" indent="-57150" algn="l" defTabSz="488950">
            <a:lnSpc>
              <a:spcPct val="90000"/>
            </a:lnSpc>
            <a:spcBef>
              <a:spcPct val="0"/>
            </a:spcBef>
            <a:spcAft>
              <a:spcPct val="15000"/>
            </a:spcAft>
            <a:buChar char="••"/>
          </a:pPr>
          <a:r>
            <a:rPr lang="en-US" sz="1100" b="1" kern="1200" dirty="0"/>
            <a:t>Math</a:t>
          </a:r>
          <a:r>
            <a:rPr lang="en-US" sz="1100" kern="1200" dirty="0"/>
            <a:t> shifts: Focus, Coherence, Rigor</a:t>
          </a:r>
        </a:p>
        <a:p>
          <a:pPr marL="57150" lvl="1" indent="-57150" algn="l" defTabSz="488950">
            <a:lnSpc>
              <a:spcPct val="90000"/>
            </a:lnSpc>
            <a:spcBef>
              <a:spcPct val="0"/>
            </a:spcBef>
            <a:spcAft>
              <a:spcPct val="15000"/>
            </a:spcAft>
            <a:buChar char="••"/>
          </a:pPr>
          <a:r>
            <a:rPr lang="en-US" sz="1100" kern="1200" dirty="0"/>
            <a:t>8 Math Practices</a:t>
          </a:r>
        </a:p>
      </dsp:txBody>
      <dsp:txXfrm>
        <a:off x="133278" y="872727"/>
        <a:ext cx="2267167" cy="938739"/>
      </dsp:txXfrm>
    </dsp:sp>
    <dsp:sp modelId="{37E9C11D-BD74-477A-9C67-9BC12B452EF1}">
      <dsp:nvSpPr>
        <dsp:cNvPr id="0" name=""/>
        <dsp:cNvSpPr/>
      </dsp:nvSpPr>
      <dsp:spPr>
        <a:xfrm rot="21570977">
          <a:off x="2301958" y="145105"/>
          <a:ext cx="719550" cy="480970"/>
        </a:xfrm>
        <a:prstGeom prst="rightArrow">
          <a:avLst>
            <a:gd name="adj1" fmla="val 60000"/>
            <a:gd name="adj2" fmla="val 50000"/>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301961" y="241908"/>
        <a:ext cx="575259" cy="288582"/>
      </dsp:txXfrm>
    </dsp:sp>
    <dsp:sp modelId="{6A512E97-E022-43E0-8F51-9CEF8FD31D9D}">
      <dsp:nvSpPr>
        <dsp:cNvPr id="0" name=""/>
        <dsp:cNvSpPr/>
      </dsp:nvSpPr>
      <dsp:spPr>
        <a:xfrm>
          <a:off x="3309806" y="0"/>
          <a:ext cx="2389368" cy="110959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b="1" kern="1200" dirty="0"/>
            <a:t>Part II</a:t>
          </a:r>
        </a:p>
        <a:p>
          <a:pPr lvl="0" algn="l" defTabSz="711200">
            <a:lnSpc>
              <a:spcPct val="90000"/>
            </a:lnSpc>
            <a:spcBef>
              <a:spcPct val="0"/>
            </a:spcBef>
            <a:spcAft>
              <a:spcPct val="35000"/>
            </a:spcAft>
          </a:pPr>
          <a:r>
            <a:rPr lang="en-US" sz="1600" b="1" kern="1200" dirty="0"/>
            <a:t>Instructional </a:t>
          </a:r>
          <a:r>
            <a:rPr lang="en-US" sz="1600" b="1" kern="1200" dirty="0" smtClean="0"/>
            <a:t>Planning &amp;  Classroom Practice</a:t>
          </a:r>
          <a:endParaRPr lang="en-US" sz="1600" b="1" kern="1200" dirty="0"/>
        </a:p>
      </dsp:txBody>
      <dsp:txXfrm>
        <a:off x="3309806" y="0"/>
        <a:ext cx="2389368" cy="739732"/>
      </dsp:txXfrm>
    </dsp:sp>
    <dsp:sp modelId="{03168358-40E9-48CD-8CB7-D347709DC1AD}">
      <dsp:nvSpPr>
        <dsp:cNvPr id="0" name=""/>
        <dsp:cNvSpPr/>
      </dsp:nvSpPr>
      <dsp:spPr>
        <a:xfrm>
          <a:off x="3718300" y="802373"/>
          <a:ext cx="2209224" cy="104174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smtClean="0"/>
            <a:t>Aligning Resources</a:t>
          </a:r>
          <a:endParaRPr lang="en-US" sz="1100" kern="1200" dirty="0"/>
        </a:p>
        <a:p>
          <a:pPr marL="57150" lvl="1" indent="-57150" algn="l" defTabSz="488950">
            <a:lnSpc>
              <a:spcPct val="90000"/>
            </a:lnSpc>
            <a:spcBef>
              <a:spcPct val="0"/>
            </a:spcBef>
            <a:spcAft>
              <a:spcPct val="15000"/>
            </a:spcAft>
            <a:buChar char="••"/>
          </a:pPr>
          <a:r>
            <a:rPr lang="en-US" sz="1100" kern="1200" dirty="0" smtClean="0"/>
            <a:t>Aligning Lessons</a:t>
          </a:r>
          <a:endParaRPr lang="en-US" sz="1100" kern="1200" dirty="0"/>
        </a:p>
        <a:p>
          <a:pPr marL="57150" lvl="1" indent="-57150" algn="l" defTabSz="488950">
            <a:lnSpc>
              <a:spcPct val="90000"/>
            </a:lnSpc>
            <a:spcBef>
              <a:spcPct val="0"/>
            </a:spcBef>
            <a:spcAft>
              <a:spcPct val="15000"/>
            </a:spcAft>
            <a:buChar char="••"/>
          </a:pPr>
          <a:r>
            <a:rPr lang="en-US" sz="1100" kern="1200" dirty="0" smtClean="0"/>
            <a:t>Aligning Student Tasks</a:t>
          </a:r>
          <a:endParaRPr lang="en-US" sz="1100" kern="1200" dirty="0"/>
        </a:p>
        <a:p>
          <a:pPr marL="57150" lvl="1" indent="-57150" algn="l" defTabSz="488950">
            <a:lnSpc>
              <a:spcPct val="90000"/>
            </a:lnSpc>
            <a:spcBef>
              <a:spcPct val="0"/>
            </a:spcBef>
            <a:spcAft>
              <a:spcPct val="15000"/>
            </a:spcAft>
            <a:buChar char="••"/>
          </a:pPr>
          <a:r>
            <a:rPr lang="en-US" sz="1100" kern="1200" dirty="0" smtClean="0"/>
            <a:t>Observing Standards-Based Lessons</a:t>
          </a:r>
          <a:endParaRPr lang="en-US" sz="1100" kern="1200" dirty="0"/>
        </a:p>
      </dsp:txBody>
      <dsp:txXfrm>
        <a:off x="3748812" y="832885"/>
        <a:ext cx="2148200" cy="980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B840A-28E7-4B19-8C7A-EA2EE309CC55}">
      <dsp:nvSpPr>
        <dsp:cNvPr id="0" name=""/>
        <dsp:cNvSpPr/>
      </dsp:nvSpPr>
      <dsp:spPr>
        <a:xfrm>
          <a:off x="4382074" y="1697003"/>
          <a:ext cx="3635415" cy="432531"/>
        </a:xfrm>
        <a:custGeom>
          <a:avLst/>
          <a:gdLst/>
          <a:ahLst/>
          <a:cxnLst/>
          <a:rect l="0" t="0" r="0" b="0"/>
          <a:pathLst>
            <a:path>
              <a:moveTo>
                <a:pt x="0" y="0"/>
              </a:moveTo>
              <a:lnTo>
                <a:pt x="0" y="294757"/>
              </a:lnTo>
              <a:lnTo>
                <a:pt x="3635415" y="294757"/>
              </a:lnTo>
              <a:lnTo>
                <a:pt x="3635415" y="432531"/>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F74024-DA40-494B-9CFD-200A9FB8E043}">
      <dsp:nvSpPr>
        <dsp:cNvPr id="0" name=""/>
        <dsp:cNvSpPr/>
      </dsp:nvSpPr>
      <dsp:spPr>
        <a:xfrm>
          <a:off x="4382074" y="1697003"/>
          <a:ext cx="1817707" cy="432531"/>
        </a:xfrm>
        <a:custGeom>
          <a:avLst/>
          <a:gdLst/>
          <a:ahLst/>
          <a:cxnLst/>
          <a:rect l="0" t="0" r="0" b="0"/>
          <a:pathLst>
            <a:path>
              <a:moveTo>
                <a:pt x="0" y="0"/>
              </a:moveTo>
              <a:lnTo>
                <a:pt x="0" y="294757"/>
              </a:lnTo>
              <a:lnTo>
                <a:pt x="1817707" y="294757"/>
              </a:lnTo>
              <a:lnTo>
                <a:pt x="1817707" y="432531"/>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BAE34E-7767-4414-951F-4910FB40E198}">
      <dsp:nvSpPr>
        <dsp:cNvPr id="0" name=""/>
        <dsp:cNvSpPr/>
      </dsp:nvSpPr>
      <dsp:spPr>
        <a:xfrm>
          <a:off x="4382074" y="3073917"/>
          <a:ext cx="1817707" cy="432531"/>
        </a:xfrm>
        <a:custGeom>
          <a:avLst/>
          <a:gdLst/>
          <a:ahLst/>
          <a:cxnLst/>
          <a:rect l="0" t="0" r="0" b="0"/>
          <a:pathLst>
            <a:path>
              <a:moveTo>
                <a:pt x="0" y="0"/>
              </a:moveTo>
              <a:lnTo>
                <a:pt x="0" y="294757"/>
              </a:lnTo>
              <a:lnTo>
                <a:pt x="1817707" y="294757"/>
              </a:lnTo>
              <a:lnTo>
                <a:pt x="1817707" y="432531"/>
              </a:lnTo>
            </a:path>
          </a:pathLst>
        </a:cu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D6274E-7A53-4535-8DDB-6FEFD9595D6A}">
      <dsp:nvSpPr>
        <dsp:cNvPr id="0" name=""/>
        <dsp:cNvSpPr/>
      </dsp:nvSpPr>
      <dsp:spPr>
        <a:xfrm>
          <a:off x="4336354" y="3073917"/>
          <a:ext cx="91440" cy="432531"/>
        </a:xfrm>
        <a:custGeom>
          <a:avLst/>
          <a:gdLst/>
          <a:ahLst/>
          <a:cxnLst/>
          <a:rect l="0" t="0" r="0" b="0"/>
          <a:pathLst>
            <a:path>
              <a:moveTo>
                <a:pt x="45720" y="0"/>
              </a:moveTo>
              <a:lnTo>
                <a:pt x="45720" y="432531"/>
              </a:lnTo>
            </a:path>
          </a:pathLst>
        </a:cu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60A9C4-2666-4ECB-B921-BEFC3A58B9FC}">
      <dsp:nvSpPr>
        <dsp:cNvPr id="0" name=""/>
        <dsp:cNvSpPr/>
      </dsp:nvSpPr>
      <dsp:spPr>
        <a:xfrm>
          <a:off x="2564367" y="3073917"/>
          <a:ext cx="1817707" cy="432531"/>
        </a:xfrm>
        <a:custGeom>
          <a:avLst/>
          <a:gdLst/>
          <a:ahLst/>
          <a:cxnLst/>
          <a:rect l="0" t="0" r="0" b="0"/>
          <a:pathLst>
            <a:path>
              <a:moveTo>
                <a:pt x="1817707" y="0"/>
              </a:moveTo>
              <a:lnTo>
                <a:pt x="1817707" y="294757"/>
              </a:lnTo>
              <a:lnTo>
                <a:pt x="0" y="294757"/>
              </a:lnTo>
              <a:lnTo>
                <a:pt x="0" y="432531"/>
              </a:lnTo>
            </a:path>
          </a:pathLst>
        </a:cu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801B3C-4A60-49F8-A92C-D57373E5FF4E}">
      <dsp:nvSpPr>
        <dsp:cNvPr id="0" name=""/>
        <dsp:cNvSpPr/>
      </dsp:nvSpPr>
      <dsp:spPr>
        <a:xfrm>
          <a:off x="4336354" y="1697003"/>
          <a:ext cx="91440" cy="432531"/>
        </a:xfrm>
        <a:custGeom>
          <a:avLst/>
          <a:gdLst/>
          <a:ahLst/>
          <a:cxnLst/>
          <a:rect l="0" t="0" r="0" b="0"/>
          <a:pathLst>
            <a:path>
              <a:moveTo>
                <a:pt x="45720" y="0"/>
              </a:moveTo>
              <a:lnTo>
                <a:pt x="45720" y="432531"/>
              </a:lnTo>
            </a:path>
          </a:pathLst>
        </a:custGeom>
        <a:noFill/>
        <a:ln w="15875" cap="rnd" cmpd="sng" algn="ctr">
          <a:solidFill>
            <a:schemeClr val="bg2">
              <a:lumMod val="50000"/>
            </a:schemeClr>
          </a:solidFill>
          <a:prstDash val="solid"/>
        </a:ln>
        <a:effectLst/>
      </dsp:spPr>
      <dsp:style>
        <a:lnRef idx="2">
          <a:scrgbClr r="0" g="0" b="0"/>
        </a:lnRef>
        <a:fillRef idx="0">
          <a:scrgbClr r="0" g="0" b="0"/>
        </a:fillRef>
        <a:effectRef idx="0">
          <a:scrgbClr r="0" g="0" b="0"/>
        </a:effectRef>
        <a:fontRef idx="minor"/>
      </dsp:style>
    </dsp:sp>
    <dsp:sp modelId="{834E69E9-8C59-4123-9FE4-C1FFE21FC748}">
      <dsp:nvSpPr>
        <dsp:cNvPr id="0" name=""/>
        <dsp:cNvSpPr/>
      </dsp:nvSpPr>
      <dsp:spPr>
        <a:xfrm>
          <a:off x="2564367" y="1697003"/>
          <a:ext cx="1817707" cy="432531"/>
        </a:xfrm>
        <a:custGeom>
          <a:avLst/>
          <a:gdLst/>
          <a:ahLst/>
          <a:cxnLst/>
          <a:rect l="0" t="0" r="0" b="0"/>
          <a:pathLst>
            <a:path>
              <a:moveTo>
                <a:pt x="1817707" y="0"/>
              </a:moveTo>
              <a:lnTo>
                <a:pt x="1817707" y="294757"/>
              </a:lnTo>
              <a:lnTo>
                <a:pt x="0" y="294757"/>
              </a:lnTo>
              <a:lnTo>
                <a:pt x="0" y="432531"/>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C7AD33-B3F0-4C88-8C81-668E32744C91}">
      <dsp:nvSpPr>
        <dsp:cNvPr id="0" name=""/>
        <dsp:cNvSpPr/>
      </dsp:nvSpPr>
      <dsp:spPr>
        <a:xfrm>
          <a:off x="746659" y="1697003"/>
          <a:ext cx="3635415" cy="432531"/>
        </a:xfrm>
        <a:custGeom>
          <a:avLst/>
          <a:gdLst/>
          <a:ahLst/>
          <a:cxnLst/>
          <a:rect l="0" t="0" r="0" b="0"/>
          <a:pathLst>
            <a:path>
              <a:moveTo>
                <a:pt x="3635415" y="0"/>
              </a:moveTo>
              <a:lnTo>
                <a:pt x="3635415" y="294757"/>
              </a:lnTo>
              <a:lnTo>
                <a:pt x="0" y="294757"/>
              </a:lnTo>
              <a:lnTo>
                <a:pt x="0" y="432531"/>
              </a:lnTo>
            </a:path>
          </a:pathLst>
        </a:custGeom>
        <a:noFill/>
        <a:ln w="15875" cap="rnd" cmpd="sng" algn="ctr">
          <a:solidFill>
            <a:schemeClr val="bg2">
              <a:lumMod val="50000"/>
            </a:schemeClr>
          </a:solidFill>
          <a:prstDash val="solid"/>
        </a:ln>
        <a:effectLst/>
      </dsp:spPr>
      <dsp:style>
        <a:lnRef idx="2">
          <a:scrgbClr r="0" g="0" b="0"/>
        </a:lnRef>
        <a:fillRef idx="0">
          <a:scrgbClr r="0" g="0" b="0"/>
        </a:fillRef>
        <a:effectRef idx="0">
          <a:scrgbClr r="0" g="0" b="0"/>
        </a:effectRef>
        <a:fontRef idx="minor"/>
      </dsp:style>
    </dsp:sp>
    <dsp:sp modelId="{F0E7BE8B-8451-4A15-A170-6FEBE37A1952}">
      <dsp:nvSpPr>
        <dsp:cNvPr id="0" name=""/>
        <dsp:cNvSpPr/>
      </dsp:nvSpPr>
      <dsp:spPr>
        <a:xfrm>
          <a:off x="3638467" y="752622"/>
          <a:ext cx="1487215" cy="944381"/>
        </a:xfrm>
        <a:prstGeom prst="roundRect">
          <a:avLst>
            <a:gd name="adj" fmla="val 10000"/>
          </a:avLst>
        </a:prstGeom>
        <a:gradFill rotWithShape="0">
          <a:gsLst>
            <a:gs pos="0">
              <a:schemeClr val="accent1">
                <a:lumMod val="75000"/>
              </a:schemeClr>
            </a:gs>
            <a:gs pos="50000">
              <a:schemeClr val="accent1">
                <a:lumMod val="75000"/>
              </a:schemeClr>
            </a:gs>
            <a:gs pos="70000">
              <a:schemeClr val="bg2">
                <a:lumMod val="50000"/>
              </a:schemeClr>
            </a:gs>
            <a:gs pos="100000">
              <a:schemeClr val="bg2">
                <a:lumMod val="50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A8932CD3-C990-41C8-BD0B-FD43ECF1E110}">
      <dsp:nvSpPr>
        <dsp:cNvPr id="0" name=""/>
        <dsp:cNvSpPr/>
      </dsp:nvSpPr>
      <dsp:spPr>
        <a:xfrm>
          <a:off x="3803713" y="909606"/>
          <a:ext cx="1487215" cy="944381"/>
        </a:xfrm>
        <a:prstGeom prst="roundRect">
          <a:avLst>
            <a:gd name="adj" fmla="val 10000"/>
          </a:avLst>
        </a:prstGeom>
        <a:solidFill>
          <a:schemeClr val="lt1">
            <a:alpha val="90000"/>
            <a:hueOff val="0"/>
            <a:satOff val="0"/>
            <a:lumOff val="0"/>
            <a:alphaOff val="0"/>
          </a:schemeClr>
        </a:solidFill>
        <a:ln w="9525" cap="rnd" cmpd="sng" algn="ctr">
          <a:solidFill>
            <a:schemeClr val="bg2">
              <a:lumMod val="50000"/>
            </a:schemeClr>
          </a:solidFill>
          <a:prstDash val="solid"/>
        </a:ln>
        <a:effectLst>
          <a:reflection blurRad="12700" stA="26000" endPos="32000" dist="12700" dir="5400000" sy="-100000" rotWithShape="0"/>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Measurable Skill Gain</a:t>
          </a:r>
          <a:endParaRPr lang="en-US" sz="1400" kern="1200" dirty="0"/>
        </a:p>
      </dsp:txBody>
      <dsp:txXfrm>
        <a:off x="3831373" y="937266"/>
        <a:ext cx="1431895" cy="889061"/>
      </dsp:txXfrm>
    </dsp:sp>
    <dsp:sp modelId="{30D9B907-CD95-464F-B15F-1F30D3663BB6}">
      <dsp:nvSpPr>
        <dsp:cNvPr id="0" name=""/>
        <dsp:cNvSpPr/>
      </dsp:nvSpPr>
      <dsp:spPr>
        <a:xfrm>
          <a:off x="3052" y="2129535"/>
          <a:ext cx="1487215" cy="944381"/>
        </a:xfrm>
        <a:prstGeom prst="roundRect">
          <a:avLst>
            <a:gd name="adj" fmla="val 10000"/>
          </a:avLst>
        </a:prstGeom>
        <a:gradFill rotWithShape="0">
          <a:gsLst>
            <a:gs pos="0">
              <a:schemeClr val="accent1">
                <a:lumMod val="75000"/>
              </a:schemeClr>
            </a:gs>
            <a:gs pos="50000">
              <a:schemeClr val="accent1">
                <a:lumMod val="75000"/>
              </a:schemeClr>
            </a:gs>
            <a:gs pos="70000">
              <a:schemeClr val="bg2">
                <a:lumMod val="50000"/>
              </a:schemeClr>
            </a:gs>
            <a:gs pos="100000">
              <a:schemeClr val="bg2">
                <a:lumMod val="50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82F2EB95-B8C8-43A0-93D9-B6B8001C032D}">
      <dsp:nvSpPr>
        <dsp:cNvPr id="0" name=""/>
        <dsp:cNvSpPr/>
      </dsp:nvSpPr>
      <dsp:spPr>
        <a:xfrm>
          <a:off x="168298" y="2286519"/>
          <a:ext cx="1487215" cy="944381"/>
        </a:xfrm>
        <a:prstGeom prst="roundRect">
          <a:avLst>
            <a:gd name="adj" fmla="val 10000"/>
          </a:avLst>
        </a:prstGeom>
        <a:solidFill>
          <a:schemeClr val="lt1">
            <a:alpha val="90000"/>
            <a:hueOff val="0"/>
            <a:satOff val="0"/>
            <a:lumOff val="0"/>
            <a:alphaOff val="0"/>
          </a:schemeClr>
        </a:solidFill>
        <a:ln w="9525" cap="rnd" cmpd="sng" algn="ctr">
          <a:solidFill>
            <a:schemeClr val="bg2">
              <a:lumMod val="50000"/>
            </a:schemeClr>
          </a:solidFill>
          <a:prstDash val="solid"/>
        </a:ln>
        <a:effectLst>
          <a:reflection blurRad="12700" stA="26000" endPos="32000" dist="12700" dir="5400000" sy="-100000" rotWithShape="0"/>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Secondary Diploma/ Equivalent</a:t>
          </a:r>
          <a:endParaRPr lang="en-US" sz="1400" kern="1200" dirty="0"/>
        </a:p>
      </dsp:txBody>
      <dsp:txXfrm>
        <a:off x="195958" y="2314179"/>
        <a:ext cx="1431895" cy="889061"/>
      </dsp:txXfrm>
    </dsp:sp>
    <dsp:sp modelId="{B9EFCAE7-ADA7-45C7-91A2-1B2F162D430D}">
      <dsp:nvSpPr>
        <dsp:cNvPr id="0" name=""/>
        <dsp:cNvSpPr/>
      </dsp:nvSpPr>
      <dsp:spPr>
        <a:xfrm>
          <a:off x="1820759" y="2129535"/>
          <a:ext cx="1487215" cy="944381"/>
        </a:xfrm>
        <a:prstGeom prst="roundRect">
          <a:avLst>
            <a:gd name="adj" fmla="val 10000"/>
          </a:avLst>
        </a:prstGeom>
        <a:gradFill rotWithShape="0">
          <a:gsLst>
            <a:gs pos="0">
              <a:schemeClr val="accent6">
                <a:hueOff val="0"/>
                <a:satOff val="0"/>
                <a:lumOff val="0"/>
                <a:alphaOff val="0"/>
                <a:tint val="96000"/>
                <a:lumMod val="102000"/>
              </a:schemeClr>
            </a:gs>
            <a:gs pos="100000">
              <a:schemeClr val="accent6">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38FD5CC0-7C6F-4BF3-AFA7-B52E421C4356}">
      <dsp:nvSpPr>
        <dsp:cNvPr id="0" name=""/>
        <dsp:cNvSpPr/>
      </dsp:nvSpPr>
      <dsp:spPr>
        <a:xfrm>
          <a:off x="1986005" y="2286519"/>
          <a:ext cx="1487215" cy="944381"/>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a:reflection blurRad="12700" stA="26000" endPos="32000" dist="12700" dir="5400000" sy="-100000" rotWithShape="0"/>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Secondary or Post-Secondary Transcript</a:t>
          </a:r>
          <a:endParaRPr lang="en-US" sz="1400" kern="1200" dirty="0"/>
        </a:p>
      </dsp:txBody>
      <dsp:txXfrm>
        <a:off x="2013665" y="2314179"/>
        <a:ext cx="1431895" cy="889061"/>
      </dsp:txXfrm>
    </dsp:sp>
    <dsp:sp modelId="{8EC33199-A51E-46D3-8123-D518AB41CEAC}">
      <dsp:nvSpPr>
        <dsp:cNvPr id="0" name=""/>
        <dsp:cNvSpPr/>
      </dsp:nvSpPr>
      <dsp:spPr>
        <a:xfrm>
          <a:off x="3638467" y="2129535"/>
          <a:ext cx="1487215" cy="944381"/>
        </a:xfrm>
        <a:prstGeom prst="roundRect">
          <a:avLst>
            <a:gd name="adj" fmla="val 10000"/>
          </a:avLst>
        </a:prstGeom>
        <a:gradFill rotWithShape="0">
          <a:gsLst>
            <a:gs pos="0">
              <a:schemeClr val="accent1">
                <a:lumMod val="75000"/>
              </a:schemeClr>
            </a:gs>
            <a:gs pos="50000">
              <a:schemeClr val="accent1">
                <a:lumMod val="75000"/>
              </a:schemeClr>
            </a:gs>
            <a:gs pos="70000">
              <a:schemeClr val="bg2">
                <a:lumMod val="50000"/>
              </a:schemeClr>
            </a:gs>
            <a:gs pos="100000">
              <a:schemeClr val="bg2">
                <a:lumMod val="50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EE98BC8A-0D3E-4230-8D97-BAF94A90E1D3}">
      <dsp:nvSpPr>
        <dsp:cNvPr id="0" name=""/>
        <dsp:cNvSpPr/>
      </dsp:nvSpPr>
      <dsp:spPr>
        <a:xfrm>
          <a:off x="3803713" y="2286519"/>
          <a:ext cx="1487215" cy="944381"/>
        </a:xfrm>
        <a:prstGeom prst="roundRect">
          <a:avLst>
            <a:gd name="adj" fmla="val 10000"/>
          </a:avLst>
        </a:prstGeom>
        <a:solidFill>
          <a:schemeClr val="lt1">
            <a:alpha val="90000"/>
            <a:hueOff val="0"/>
            <a:satOff val="0"/>
            <a:lumOff val="0"/>
            <a:alphaOff val="0"/>
          </a:schemeClr>
        </a:solidFill>
        <a:ln w="9525" cap="rnd" cmpd="sng" algn="ctr">
          <a:solidFill>
            <a:srgbClr val="00B0F0"/>
          </a:solidFill>
          <a:prstDash val="solid"/>
        </a:ln>
        <a:effectLst>
          <a:reflection blurRad="12700" stA="26000" endPos="32000" dist="12700" dir="5400000" sy="-100000" rotWithShape="0"/>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Educational Functioning Level Gain</a:t>
          </a:r>
          <a:endParaRPr lang="en-US" sz="1400" kern="1200" dirty="0"/>
        </a:p>
      </dsp:txBody>
      <dsp:txXfrm>
        <a:off x="3831373" y="2314179"/>
        <a:ext cx="1431895" cy="889061"/>
      </dsp:txXfrm>
    </dsp:sp>
    <dsp:sp modelId="{D1075DE7-C98B-43C2-9C4B-472D4D5C39CC}">
      <dsp:nvSpPr>
        <dsp:cNvPr id="0" name=""/>
        <dsp:cNvSpPr/>
      </dsp:nvSpPr>
      <dsp:spPr>
        <a:xfrm>
          <a:off x="1820759" y="3506449"/>
          <a:ext cx="1487215" cy="944381"/>
        </a:xfrm>
        <a:prstGeom prst="roundRect">
          <a:avLst>
            <a:gd name="adj" fmla="val 10000"/>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71C7353B-9A2B-4A80-BEAE-110B4EA16BEF}">
      <dsp:nvSpPr>
        <dsp:cNvPr id="0" name=""/>
        <dsp:cNvSpPr/>
      </dsp:nvSpPr>
      <dsp:spPr>
        <a:xfrm>
          <a:off x="1986005" y="3663433"/>
          <a:ext cx="1487215" cy="94438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Pre-Post Test</a:t>
          </a:r>
          <a:endParaRPr lang="en-US" sz="1400" kern="1200" dirty="0"/>
        </a:p>
      </dsp:txBody>
      <dsp:txXfrm>
        <a:off x="2013665" y="3691093"/>
        <a:ext cx="1431895" cy="889061"/>
      </dsp:txXfrm>
    </dsp:sp>
    <dsp:sp modelId="{7EA3BF8F-283A-4488-9B12-4C5EBBB54C94}">
      <dsp:nvSpPr>
        <dsp:cNvPr id="0" name=""/>
        <dsp:cNvSpPr/>
      </dsp:nvSpPr>
      <dsp:spPr>
        <a:xfrm>
          <a:off x="3638467" y="3506449"/>
          <a:ext cx="1487215" cy="944381"/>
        </a:xfrm>
        <a:prstGeom prst="roundRect">
          <a:avLst>
            <a:gd name="adj" fmla="val 10000"/>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059DC607-FBE6-41B2-9D16-71536358F980}">
      <dsp:nvSpPr>
        <dsp:cNvPr id="0" name=""/>
        <dsp:cNvSpPr/>
      </dsp:nvSpPr>
      <dsp:spPr>
        <a:xfrm>
          <a:off x="3803713" y="3663433"/>
          <a:ext cx="1487215" cy="94438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Completion of Carnegie Units</a:t>
          </a:r>
          <a:endParaRPr lang="en-US" sz="1400" kern="1200" dirty="0"/>
        </a:p>
      </dsp:txBody>
      <dsp:txXfrm>
        <a:off x="3831373" y="3691093"/>
        <a:ext cx="1431895" cy="889061"/>
      </dsp:txXfrm>
    </dsp:sp>
    <dsp:sp modelId="{16079577-A354-4200-BFC0-0317D576280B}">
      <dsp:nvSpPr>
        <dsp:cNvPr id="0" name=""/>
        <dsp:cNvSpPr/>
      </dsp:nvSpPr>
      <dsp:spPr>
        <a:xfrm>
          <a:off x="5456174" y="3506449"/>
          <a:ext cx="1487215" cy="944381"/>
        </a:xfrm>
        <a:prstGeom prst="roundRect">
          <a:avLst>
            <a:gd name="adj" fmla="val 10000"/>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86B1EE9E-8E57-4BDB-A5A1-8424B8033CE1}">
      <dsp:nvSpPr>
        <dsp:cNvPr id="0" name=""/>
        <dsp:cNvSpPr/>
      </dsp:nvSpPr>
      <dsp:spPr>
        <a:xfrm>
          <a:off x="5621421" y="3663433"/>
          <a:ext cx="1487215" cy="94438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Program Exit + Entry into Postsecondary Education</a:t>
          </a:r>
          <a:endParaRPr lang="en-US" sz="1400" kern="1200" dirty="0"/>
        </a:p>
      </dsp:txBody>
      <dsp:txXfrm>
        <a:off x="5649081" y="3691093"/>
        <a:ext cx="1431895" cy="889061"/>
      </dsp:txXfrm>
    </dsp:sp>
    <dsp:sp modelId="{75D79646-877D-43FA-A157-0A998AF49372}">
      <dsp:nvSpPr>
        <dsp:cNvPr id="0" name=""/>
        <dsp:cNvSpPr/>
      </dsp:nvSpPr>
      <dsp:spPr>
        <a:xfrm>
          <a:off x="5456174" y="2129535"/>
          <a:ext cx="1487215" cy="944381"/>
        </a:xfrm>
        <a:prstGeom prst="roundRect">
          <a:avLst>
            <a:gd name="adj" fmla="val 10000"/>
          </a:avLst>
        </a:prstGeom>
        <a:gradFill rotWithShape="0">
          <a:gsLst>
            <a:gs pos="0">
              <a:schemeClr val="accent6">
                <a:hueOff val="0"/>
                <a:satOff val="0"/>
                <a:lumOff val="0"/>
                <a:alphaOff val="0"/>
                <a:tint val="96000"/>
                <a:lumMod val="102000"/>
              </a:schemeClr>
            </a:gs>
            <a:gs pos="100000">
              <a:schemeClr val="accent6">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93DDCB5F-BDD2-45D4-95F1-590D049E368D}">
      <dsp:nvSpPr>
        <dsp:cNvPr id="0" name=""/>
        <dsp:cNvSpPr/>
      </dsp:nvSpPr>
      <dsp:spPr>
        <a:xfrm>
          <a:off x="5621421" y="2286519"/>
          <a:ext cx="1487215" cy="944381"/>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a:reflection blurRad="12700" stA="26000" endPos="32000" dist="12700" dir="5400000" sy="-100000" rotWithShape="0"/>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Progress toward Milestones</a:t>
          </a:r>
          <a:endParaRPr lang="en-US" sz="1400" kern="1200" dirty="0"/>
        </a:p>
      </dsp:txBody>
      <dsp:txXfrm>
        <a:off x="5649081" y="2314179"/>
        <a:ext cx="1431895" cy="889061"/>
      </dsp:txXfrm>
    </dsp:sp>
    <dsp:sp modelId="{67CA624D-23AF-4922-BB7F-B642E0F7379A}">
      <dsp:nvSpPr>
        <dsp:cNvPr id="0" name=""/>
        <dsp:cNvSpPr/>
      </dsp:nvSpPr>
      <dsp:spPr>
        <a:xfrm>
          <a:off x="7273882" y="2129535"/>
          <a:ext cx="1487215" cy="944381"/>
        </a:xfrm>
        <a:prstGeom prst="roundRect">
          <a:avLst>
            <a:gd name="adj" fmla="val 10000"/>
          </a:avLst>
        </a:prstGeom>
        <a:gradFill rotWithShape="0">
          <a:gsLst>
            <a:gs pos="0">
              <a:schemeClr val="accent6">
                <a:hueOff val="0"/>
                <a:satOff val="0"/>
                <a:lumOff val="0"/>
                <a:alphaOff val="0"/>
                <a:tint val="96000"/>
                <a:lumMod val="102000"/>
              </a:schemeClr>
            </a:gs>
            <a:gs pos="100000">
              <a:schemeClr val="accent6">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FBFD6B33-F6DD-427F-AA45-5017AB5BE034}">
      <dsp:nvSpPr>
        <dsp:cNvPr id="0" name=""/>
        <dsp:cNvSpPr/>
      </dsp:nvSpPr>
      <dsp:spPr>
        <a:xfrm>
          <a:off x="7439128" y="2286519"/>
          <a:ext cx="1487215" cy="944381"/>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a:reflection blurRad="12700" stA="26000" endPos="32000" dist="12700" dir="5400000" sy="-100000" rotWithShape="0"/>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Passing Technical / Occupational Knowledge Based Exam </a:t>
          </a:r>
          <a:endParaRPr lang="en-US" sz="1400" kern="1200" dirty="0"/>
        </a:p>
      </dsp:txBody>
      <dsp:txXfrm>
        <a:off x="7466788" y="2314179"/>
        <a:ext cx="1431895" cy="8890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E8BA4A2-95F5-43C4-ABD5-3A27D0584E14}" type="datetimeFigureOut">
              <a:rPr lang="en-US" smtClean="0"/>
              <a:t>3/8/2017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1B091F2-2A5F-4F10-BA81-5C2D3CCD5728}" type="slidenum">
              <a:rPr lang="en-US" smtClean="0"/>
              <a:t>‹#›</a:t>
            </a:fld>
            <a:endParaRPr lang="en-US"/>
          </a:p>
        </p:txBody>
      </p:sp>
    </p:spTree>
    <p:extLst>
      <p:ext uri="{BB962C8B-B14F-4D97-AF65-F5344CB8AC3E}">
        <p14:creationId xmlns:p14="http://schemas.microsoft.com/office/powerpoint/2010/main" val="500454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0F4EB52-B5C5-4BCE-AFD4-877C3828EBBD}" type="datetimeFigureOut">
              <a:rPr lang="en-US" smtClean="0"/>
              <a:t>3/8/2017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F31D23-7E32-468D-9680-37689F6E822E}" type="slidenum">
              <a:rPr lang="en-US" smtClean="0"/>
              <a:t>‹#›</a:t>
            </a:fld>
            <a:endParaRPr lang="en-US"/>
          </a:p>
        </p:txBody>
      </p:sp>
    </p:spTree>
    <p:extLst>
      <p:ext uri="{BB962C8B-B14F-4D97-AF65-F5344CB8AC3E}">
        <p14:creationId xmlns:p14="http://schemas.microsoft.com/office/powerpoint/2010/main" val="3653905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do we help students reach their goals?  Content standards</a:t>
            </a:r>
            <a:r>
              <a:rPr lang="en-US" baseline="0" dirty="0" smtClean="0"/>
              <a:t> are a first step in getting there.  Help us to define the end goal. </a:t>
            </a:r>
            <a:endParaRPr lang="en-US" dirty="0"/>
          </a:p>
        </p:txBody>
      </p:sp>
      <p:sp>
        <p:nvSpPr>
          <p:cNvPr id="4" name="Slide Number Placeholder 3"/>
          <p:cNvSpPr>
            <a:spLocks noGrp="1"/>
          </p:cNvSpPr>
          <p:nvPr>
            <p:ph type="sldNum" sz="quarter" idx="10"/>
          </p:nvPr>
        </p:nvSpPr>
        <p:spPr/>
        <p:txBody>
          <a:bodyPr/>
          <a:lstStyle/>
          <a:p>
            <a:fld id="{7F25EFFD-A8CA-41BE-8174-178B0AD7E6D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88922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shifts</a:t>
            </a:r>
            <a:r>
              <a:rPr lang="en-US" baseline="0" dirty="0" smtClean="0"/>
              <a:t> identify the educational priorities in English Language and Math instruction</a:t>
            </a:r>
            <a:endParaRPr lang="en-US" dirty="0"/>
          </a:p>
        </p:txBody>
      </p:sp>
      <p:sp>
        <p:nvSpPr>
          <p:cNvPr id="4" name="Slide Number Placeholder 3"/>
          <p:cNvSpPr>
            <a:spLocks noGrp="1"/>
          </p:cNvSpPr>
          <p:nvPr>
            <p:ph type="sldNum" sz="quarter" idx="10"/>
          </p:nvPr>
        </p:nvSpPr>
        <p:spPr/>
        <p:txBody>
          <a:bodyPr/>
          <a:lstStyle/>
          <a:p>
            <a:fld id="{B0656B94-F107-DB4A-808C-1FB806B93DF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607285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656B94-F107-DB4A-808C-1FB806B93DF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966843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as a handout, have participants identify what CCRS level their learner would be according to the chart, turn to math section and find the first page of that level.  </a:t>
            </a:r>
            <a:endParaRPr lang="en-US" dirty="0"/>
          </a:p>
        </p:txBody>
      </p:sp>
      <p:sp>
        <p:nvSpPr>
          <p:cNvPr id="4" name="Slide Number Placeholder 3"/>
          <p:cNvSpPr>
            <a:spLocks noGrp="1"/>
          </p:cNvSpPr>
          <p:nvPr>
            <p:ph type="sldNum" sz="quarter" idx="10"/>
          </p:nvPr>
        </p:nvSpPr>
        <p:spPr/>
        <p:txBody>
          <a:bodyPr/>
          <a:lstStyle/>
          <a:p>
            <a:fld id="{B0656B94-F107-DB4A-808C-1FB806B93DF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000688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656B94-F107-DB4A-808C-1FB806B93DF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233995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656B94-F107-DB4A-808C-1FB806B93DF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423910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85823C-699B-4411-B0AC-563757FFC4AB}"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641916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 complete Foundations</a:t>
            </a:r>
            <a:r>
              <a:rPr lang="en-US" baseline="0" dirty="0" smtClean="0"/>
              <a:t> training before moving forward!</a:t>
            </a:r>
            <a:endParaRPr lang="en-US" dirty="0"/>
          </a:p>
        </p:txBody>
      </p:sp>
      <p:sp>
        <p:nvSpPr>
          <p:cNvPr id="4" name="Slide Number Placeholder 3"/>
          <p:cNvSpPr>
            <a:spLocks noGrp="1"/>
          </p:cNvSpPr>
          <p:nvPr>
            <p:ph type="sldNum" sz="quarter" idx="10"/>
          </p:nvPr>
        </p:nvSpPr>
        <p:spPr/>
        <p:txBody>
          <a:bodyPr/>
          <a:lstStyle/>
          <a:p>
            <a:fld id="{3285823C-699B-4411-B0AC-563757FFC4A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916614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 anyone taken the course?  Feedback?</a:t>
            </a:r>
            <a:endParaRPr lang="en-US" dirty="0"/>
          </a:p>
        </p:txBody>
      </p:sp>
      <p:sp>
        <p:nvSpPr>
          <p:cNvPr id="4" name="Slide Number Placeholder 3"/>
          <p:cNvSpPr>
            <a:spLocks noGrp="1"/>
          </p:cNvSpPr>
          <p:nvPr>
            <p:ph type="sldNum" sz="quarter" idx="10"/>
          </p:nvPr>
        </p:nvSpPr>
        <p:spPr/>
        <p:txBody>
          <a:bodyPr/>
          <a:lstStyle/>
          <a:p>
            <a:fld id="{3285823C-699B-4411-B0AC-563757FFC4A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867420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has participated in CCRS</a:t>
            </a:r>
            <a:r>
              <a:rPr lang="en-US" baseline="0" dirty="0" smtClean="0"/>
              <a:t> Foundations?  Adult Diploma CCRS training?</a:t>
            </a:r>
            <a:endParaRPr lang="en-US" dirty="0" smtClean="0"/>
          </a:p>
          <a:p>
            <a:r>
              <a:rPr lang="en-US" dirty="0" smtClean="0"/>
              <a:t>Small groups</a:t>
            </a:r>
            <a:r>
              <a:rPr lang="en-US" baseline="0" dirty="0" smtClean="0"/>
              <a:t> – 10-15 minutes (flip charts?)</a:t>
            </a:r>
          </a:p>
          <a:p>
            <a:r>
              <a:rPr lang="en-US" baseline="0" dirty="0" smtClean="0"/>
              <a:t>Large group – report out lessons learned, resources, questions</a:t>
            </a:r>
            <a:endParaRPr lang="en-US" dirty="0"/>
          </a:p>
        </p:txBody>
      </p:sp>
      <p:sp>
        <p:nvSpPr>
          <p:cNvPr id="4" name="Slide Number Placeholder 3"/>
          <p:cNvSpPr>
            <a:spLocks noGrp="1"/>
          </p:cNvSpPr>
          <p:nvPr>
            <p:ph type="sldNum" sz="quarter" idx="10"/>
          </p:nvPr>
        </p:nvSpPr>
        <p:spPr/>
        <p:txBody>
          <a:bodyPr/>
          <a:lstStyle/>
          <a:p>
            <a:fld id="{3285823C-699B-4411-B0AC-563757FFC4A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222914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Suggestions for exploring CCRS at</a:t>
            </a:r>
            <a:r>
              <a:rPr lang="en-US" baseline="0" dirty="0" smtClean="0"/>
              <a:t> the local level:</a:t>
            </a:r>
          </a:p>
          <a:p>
            <a:r>
              <a:rPr lang="en-US" baseline="0" dirty="0" smtClean="0"/>
              <a:t>-online course as a team, use discussion questions and application assignments as activities for staff meetings, PD days, or PLC meetings </a:t>
            </a:r>
          </a:p>
          <a:p>
            <a:r>
              <a:rPr lang="en-US" baseline="0" dirty="0" smtClean="0"/>
              <a:t>This is going to be a long process</a:t>
            </a:r>
          </a:p>
          <a:p>
            <a:r>
              <a:rPr lang="en-US" baseline="0" dirty="0" smtClean="0"/>
              <a:t>Don’t recreate the wheel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85823C-699B-4411-B0AC-563757FFC4AB}"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981498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25EFFD-A8CA-41BE-8174-178B0AD7E6D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10063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DL Basics:</a:t>
            </a:r>
            <a:r>
              <a:rPr lang="en-US" baseline="0" dirty="0" smtClean="0"/>
              <a:t> </a:t>
            </a:r>
            <a:r>
              <a:rPr lang="en-US" dirty="0" smtClean="0"/>
              <a:t>3 CEUs for support</a:t>
            </a:r>
          </a:p>
          <a:p>
            <a:r>
              <a:rPr lang="en-US" dirty="0" smtClean="0"/>
              <a:t>The course provides foundational information about DL delivery. Included are seven online modules: 1) Introduction – What is Distance Learning?; 2) Curricula, Platforms, and Records; 3) Recruitment, Screening, and Orientation; Instruction; Assessment; 4) Communication and Data Collection; 5) Basic Components of Successful DL Management; 6) Statewide Resources; and 7) Final Course Assignment/Evaluation. staff, 4 CEUs for teachers, and 5 CEUs for managers.</a:t>
            </a:r>
            <a:endParaRPr lang="en-US" dirty="0"/>
          </a:p>
        </p:txBody>
      </p:sp>
      <p:sp>
        <p:nvSpPr>
          <p:cNvPr id="4" name="Slide Number Placeholder 3"/>
          <p:cNvSpPr>
            <a:spLocks noGrp="1"/>
          </p:cNvSpPr>
          <p:nvPr>
            <p:ph type="sldNum" sz="quarter" idx="10"/>
          </p:nvPr>
        </p:nvSpPr>
        <p:spPr/>
        <p:txBody>
          <a:bodyPr/>
          <a:lstStyle/>
          <a:p>
            <a:fld id="{3285823C-699B-4411-B0AC-563757FFC4AB}"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210039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18C2FFE-539A-42BC-AB1D-B0CD93A2FD34}" type="slidenum">
              <a:rPr lang="en-US" smtClean="0"/>
              <a:pPr/>
              <a:t>53</a:t>
            </a:fld>
            <a:endParaRPr lang="en-US" dirty="0"/>
          </a:p>
        </p:txBody>
      </p:sp>
    </p:spTree>
    <p:extLst>
      <p:ext uri="{BB962C8B-B14F-4D97-AF65-F5344CB8AC3E}">
        <p14:creationId xmlns:p14="http://schemas.microsoft.com/office/powerpoint/2010/main" val="4078486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a:t>
            </a:r>
            <a:endParaRPr lang="en-US" dirty="0"/>
          </a:p>
        </p:txBody>
      </p:sp>
      <p:sp>
        <p:nvSpPr>
          <p:cNvPr id="4" name="Slide Number Placeholder 3"/>
          <p:cNvSpPr>
            <a:spLocks noGrp="1"/>
          </p:cNvSpPr>
          <p:nvPr>
            <p:ph type="sldNum" sz="quarter" idx="10"/>
          </p:nvPr>
        </p:nvSpPr>
        <p:spPr/>
        <p:txBody>
          <a:bodyPr/>
          <a:lstStyle/>
          <a:p>
            <a:pPr>
              <a:defRPr/>
            </a:pPr>
            <a:fld id="{B52B7416-3FF9-402E-B102-1BA3A952E6CD}" type="slidenum">
              <a:rPr lang="en-US" smtClean="0"/>
              <a:pPr>
                <a:defRPr/>
              </a:pPr>
              <a:t>55</a:t>
            </a:fld>
            <a:endParaRPr lang="en-US"/>
          </a:p>
        </p:txBody>
      </p:sp>
    </p:spTree>
    <p:extLst>
      <p:ext uri="{BB962C8B-B14F-4D97-AF65-F5344CB8AC3E}">
        <p14:creationId xmlns:p14="http://schemas.microsoft.com/office/powerpoint/2010/main" val="586512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a:t>
            </a:r>
            <a:endParaRPr lang="en-US" dirty="0"/>
          </a:p>
        </p:txBody>
      </p:sp>
      <p:sp>
        <p:nvSpPr>
          <p:cNvPr id="4" name="Slide Number Placeholder 3"/>
          <p:cNvSpPr>
            <a:spLocks noGrp="1"/>
          </p:cNvSpPr>
          <p:nvPr>
            <p:ph type="sldNum" sz="quarter" idx="10"/>
          </p:nvPr>
        </p:nvSpPr>
        <p:spPr/>
        <p:txBody>
          <a:bodyPr/>
          <a:lstStyle/>
          <a:p>
            <a:pPr>
              <a:defRPr/>
            </a:pPr>
            <a:fld id="{B52B7416-3FF9-402E-B102-1BA3A952E6CD}" type="slidenum">
              <a:rPr lang="en-US" smtClean="0"/>
              <a:pPr>
                <a:defRPr/>
              </a:pPr>
              <a:t>57</a:t>
            </a:fld>
            <a:endParaRPr lang="en-US"/>
          </a:p>
        </p:txBody>
      </p:sp>
    </p:spTree>
    <p:extLst>
      <p:ext uri="{BB962C8B-B14F-4D97-AF65-F5344CB8AC3E}">
        <p14:creationId xmlns:p14="http://schemas.microsoft.com/office/powerpoint/2010/main" val="1645709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18C2FFE-539A-42BC-AB1D-B0CD93A2FD34}" type="slidenum">
              <a:rPr lang="en-US" smtClean="0"/>
              <a:pPr/>
              <a:t>66</a:t>
            </a:fld>
            <a:endParaRPr lang="en-US" dirty="0"/>
          </a:p>
        </p:txBody>
      </p:sp>
    </p:spTree>
    <p:extLst>
      <p:ext uri="{BB962C8B-B14F-4D97-AF65-F5344CB8AC3E}">
        <p14:creationId xmlns:p14="http://schemas.microsoft.com/office/powerpoint/2010/main" val="1312296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B929E-E8C8-4A2D-8DDC-1AB8DE537402}" type="slidenum">
              <a:rPr lang="en-US" smtClean="0"/>
              <a:t>71</a:t>
            </a:fld>
            <a:endParaRPr lang="en-US"/>
          </a:p>
        </p:txBody>
      </p:sp>
    </p:spTree>
    <p:extLst>
      <p:ext uri="{BB962C8B-B14F-4D97-AF65-F5344CB8AC3E}">
        <p14:creationId xmlns:p14="http://schemas.microsoft.com/office/powerpoint/2010/main" val="3277999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B929E-E8C8-4A2D-8DDC-1AB8DE537402}" type="slidenum">
              <a:rPr lang="en-US" smtClean="0"/>
              <a:t>73</a:t>
            </a:fld>
            <a:endParaRPr lang="en-US"/>
          </a:p>
        </p:txBody>
      </p:sp>
    </p:spTree>
    <p:extLst>
      <p:ext uri="{BB962C8B-B14F-4D97-AF65-F5344CB8AC3E}">
        <p14:creationId xmlns:p14="http://schemas.microsoft.com/office/powerpoint/2010/main" val="3530152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18C2FFE-539A-42BC-AB1D-B0CD93A2FD34}" type="slidenum">
              <a:rPr lang="en-US" smtClean="0"/>
              <a:pPr/>
              <a:t>74</a:t>
            </a:fld>
            <a:endParaRPr lang="en-US" dirty="0"/>
          </a:p>
        </p:txBody>
      </p:sp>
    </p:spTree>
    <p:extLst>
      <p:ext uri="{BB962C8B-B14F-4D97-AF65-F5344CB8AC3E}">
        <p14:creationId xmlns:p14="http://schemas.microsoft.com/office/powerpoint/2010/main" val="2656106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18C2FFE-539A-42BC-AB1D-B0CD93A2FD34}" type="slidenum">
              <a:rPr lang="en-US" smtClean="0"/>
              <a:pPr/>
              <a:t>75</a:t>
            </a:fld>
            <a:endParaRPr lang="en-US" dirty="0"/>
          </a:p>
        </p:txBody>
      </p:sp>
    </p:spTree>
    <p:extLst>
      <p:ext uri="{BB962C8B-B14F-4D97-AF65-F5344CB8AC3E}">
        <p14:creationId xmlns:p14="http://schemas.microsoft.com/office/powerpoint/2010/main" val="4270224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76</a:t>
            </a:fld>
            <a:endParaRPr lang="en-US" dirty="0"/>
          </a:p>
        </p:txBody>
      </p:sp>
    </p:spTree>
    <p:extLst>
      <p:ext uri="{BB962C8B-B14F-4D97-AF65-F5344CB8AC3E}">
        <p14:creationId xmlns:p14="http://schemas.microsoft.com/office/powerpoint/2010/main" val="2574979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656B94-F107-DB4A-808C-1FB806B93DF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597547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77</a:t>
            </a:fld>
            <a:endParaRPr lang="en-US" dirty="0"/>
          </a:p>
        </p:txBody>
      </p:sp>
    </p:spTree>
    <p:extLst>
      <p:ext uri="{BB962C8B-B14F-4D97-AF65-F5344CB8AC3E}">
        <p14:creationId xmlns:p14="http://schemas.microsoft.com/office/powerpoint/2010/main" val="3540757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Career Pathway</a:t>
            </a:r>
            <a:r>
              <a:rPr lang="en-US" baseline="0" dirty="0" smtClean="0"/>
              <a:t> definition is on page 1 </a:t>
            </a:r>
            <a:r>
              <a:rPr lang="en-US" dirty="0" smtClean="0"/>
              <a:t>in</a:t>
            </a:r>
            <a:r>
              <a:rPr lang="en-US" baseline="0" dirty="0" smtClean="0"/>
              <a:t> your </a:t>
            </a:r>
            <a:r>
              <a:rPr lang="en-US" dirty="0" smtClean="0"/>
              <a:t>definitions packet in your folder</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B52B7416-3FF9-402E-B102-1BA3A952E6CD}" type="slidenum">
              <a:rPr lang="en-US" smtClean="0"/>
              <a:pPr>
                <a:defRPr/>
              </a:pPr>
              <a:t>78</a:t>
            </a:fld>
            <a:endParaRPr lang="en-US" dirty="0"/>
          </a:p>
        </p:txBody>
      </p:sp>
    </p:spTree>
    <p:extLst>
      <p:ext uri="{BB962C8B-B14F-4D97-AF65-F5344CB8AC3E}">
        <p14:creationId xmlns:p14="http://schemas.microsoft.com/office/powerpoint/2010/main" val="293056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79</a:t>
            </a:fld>
            <a:endParaRPr lang="en-US" dirty="0"/>
          </a:p>
        </p:txBody>
      </p:sp>
    </p:spTree>
    <p:extLst>
      <p:ext uri="{BB962C8B-B14F-4D97-AF65-F5344CB8AC3E}">
        <p14:creationId xmlns:p14="http://schemas.microsoft.com/office/powerpoint/2010/main" val="2362080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rgbClr val="C00000"/>
                </a:solidFill>
              </a:rPr>
              <a:t>Does this mean that a student who tells the program that they are not returning can’t be exited from the program until 90 days have passed?</a:t>
            </a:r>
          </a:p>
          <a:p>
            <a:r>
              <a:rPr lang="en-US" dirty="0" smtClean="0"/>
              <a:t>The rule did not have language regarding program entry. </a:t>
            </a:r>
          </a:p>
          <a:p>
            <a:endParaRPr lang="en-US" dirty="0" smtClean="0"/>
          </a:p>
          <a:p>
            <a:r>
              <a:rPr lang="en-US" dirty="0" smtClean="0"/>
              <a:t>Exit is calculated after 90 days has passed.  However, the date is retroactive</a:t>
            </a:r>
            <a:r>
              <a:rPr lang="en-US" baseline="0" dirty="0" smtClean="0"/>
              <a:t> back to the last date of attendance. </a:t>
            </a:r>
            <a:endParaRPr lang="en-US" dirty="0"/>
          </a:p>
        </p:txBody>
      </p:sp>
      <p:sp>
        <p:nvSpPr>
          <p:cNvPr id="4" name="Slide Number Placeholder 3"/>
          <p:cNvSpPr>
            <a:spLocks noGrp="1"/>
          </p:cNvSpPr>
          <p:nvPr>
            <p:ph type="sldNum" sz="quarter" idx="10"/>
          </p:nvPr>
        </p:nvSpPr>
        <p:spPr/>
        <p:txBody>
          <a:bodyPr/>
          <a:lstStyle/>
          <a:p>
            <a:pPr>
              <a:defRPr/>
            </a:pPr>
            <a:fld id="{C986B7EE-56BA-4F33-A8B7-A23282018027}" type="slidenum">
              <a:rPr lang="en-US" smtClean="0"/>
              <a:pPr>
                <a:defRPr/>
              </a:pPr>
              <a:t>86</a:t>
            </a:fld>
            <a:endParaRPr lang="en-US"/>
          </a:p>
        </p:txBody>
      </p:sp>
    </p:spTree>
    <p:extLst>
      <p:ext uri="{BB962C8B-B14F-4D97-AF65-F5344CB8AC3E}">
        <p14:creationId xmlns:p14="http://schemas.microsoft.com/office/powerpoint/2010/main" val="2171663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Do we have 2 years on postsecondary Ed?</a:t>
            </a:r>
          </a:p>
          <a:p>
            <a:pPr marL="171450" indent="-171450">
              <a:buFont typeface="Arial" panose="020B0604020202020204" pitchFamily="34" charset="0"/>
              <a:buChar char="•"/>
            </a:pPr>
            <a:r>
              <a:rPr lang="en-US" dirty="0" smtClean="0"/>
              <a:t>Further Define type of credential. i.e. postsecondary leading to… Pulled from the </a:t>
            </a:r>
            <a:r>
              <a:rPr lang="en-US" baseline="0" dirty="0" smtClean="0"/>
              <a:t>PIRL 1800</a:t>
            </a:r>
          </a:p>
          <a:p>
            <a:pPr marL="1085850" lvl="2" indent="-171450">
              <a:buFont typeface="Arial" panose="020B0604020202020204" pitchFamily="34" charset="0"/>
              <a:buChar char="•"/>
            </a:pPr>
            <a:r>
              <a:rPr lang="en-US" baseline="0" dirty="0" smtClean="0"/>
              <a:t>1 = Secondary School Diploma/or equivalency </a:t>
            </a:r>
          </a:p>
          <a:p>
            <a:pPr marL="1085850" lvl="2" indent="-171450">
              <a:buFont typeface="Arial" panose="020B0604020202020204" pitchFamily="34" charset="0"/>
              <a:buChar char="•"/>
            </a:pPr>
            <a:r>
              <a:rPr lang="en-US" baseline="0" dirty="0" smtClean="0"/>
              <a:t>2 = AA or AS Diploma/Degree</a:t>
            </a:r>
          </a:p>
          <a:p>
            <a:pPr marL="1085850" lvl="2" indent="-171450">
              <a:buFont typeface="Arial" panose="020B0604020202020204" pitchFamily="34" charset="0"/>
              <a:buChar char="•"/>
            </a:pPr>
            <a:r>
              <a:rPr lang="en-US" baseline="0" dirty="0" smtClean="0"/>
              <a:t>3 = BA or BS Diploma/Degree</a:t>
            </a:r>
          </a:p>
          <a:p>
            <a:pPr marL="1085850" lvl="2" indent="-171450">
              <a:buFont typeface="Arial" panose="020B0604020202020204" pitchFamily="34" charset="0"/>
              <a:buChar char="•"/>
            </a:pPr>
            <a:r>
              <a:rPr lang="en-US" baseline="0" dirty="0" smtClean="0"/>
              <a:t>4 = Graduate/Post Graduate</a:t>
            </a:r>
          </a:p>
          <a:p>
            <a:pPr marL="1085850" lvl="2" indent="-171450">
              <a:buFont typeface="Arial" panose="020B0604020202020204" pitchFamily="34" charset="0"/>
              <a:buChar char="•"/>
            </a:pPr>
            <a:r>
              <a:rPr lang="en-US" baseline="0" dirty="0" smtClean="0"/>
              <a:t>5 = Occupational Licensure</a:t>
            </a:r>
          </a:p>
          <a:p>
            <a:pPr marL="1085850" lvl="2" indent="-171450">
              <a:buFont typeface="Arial" panose="020B0604020202020204" pitchFamily="34" charset="0"/>
              <a:buChar char="•"/>
            </a:pPr>
            <a:r>
              <a:rPr lang="en-US" baseline="0" dirty="0" smtClean="0"/>
              <a:t>6 = Occupational Certificate                                                                                                                                                                                                                                                                                </a:t>
            </a:r>
          </a:p>
          <a:p>
            <a:pPr marL="1085850" lvl="2" indent="-171450">
              <a:buFont typeface="Arial" panose="020B0604020202020204" pitchFamily="34" charset="0"/>
              <a:buChar char="•"/>
            </a:pPr>
            <a:r>
              <a:rPr lang="en-US" baseline="0" dirty="0" smtClean="0"/>
              <a:t>7 = Occupational Certification                                                                                                                                                                                                                                                                                                                                                                                                                      8 = Other Recognized Diploma, Degree, or Certificate</a:t>
            </a:r>
          </a:p>
          <a:p>
            <a:pPr marL="1085850" lvl="2" indent="-171450">
              <a:buFont typeface="Arial" panose="020B0604020202020204" pitchFamily="34" charset="0"/>
              <a:buChar char="•"/>
            </a:pPr>
            <a:r>
              <a:rPr lang="en-US" baseline="0" dirty="0" smtClean="0"/>
              <a:t>0 = No recognized credential</a:t>
            </a:r>
          </a:p>
          <a:p>
            <a:pPr marL="171450" indent="-171450">
              <a:buFont typeface="Arial" panose="020B0604020202020204" pitchFamily="34" charset="0"/>
              <a:buChar char="•"/>
            </a:pPr>
            <a:r>
              <a:rPr lang="en-US" dirty="0" smtClean="0"/>
              <a:t>Any exclusions</a:t>
            </a:r>
            <a:r>
              <a:rPr lang="en-US" baseline="0" dirty="0" smtClean="0"/>
              <a:t> other than Sec. 225?</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C986B7EE-56BA-4F33-A8B7-A23282018027}" type="slidenum">
              <a:rPr lang="en-US" smtClean="0"/>
              <a:pPr>
                <a:defRPr/>
              </a:pPr>
              <a:t>89</a:t>
            </a:fld>
            <a:endParaRPr lang="en-US"/>
          </a:p>
        </p:txBody>
      </p:sp>
    </p:spTree>
    <p:extLst>
      <p:ext uri="{BB962C8B-B14F-4D97-AF65-F5344CB8AC3E}">
        <p14:creationId xmlns:p14="http://schemas.microsoft.com/office/powerpoint/2010/main" val="641117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986B7EE-56BA-4F33-A8B7-A23282018027}" type="slidenum">
              <a:rPr lang="en-US" smtClean="0"/>
              <a:pPr>
                <a:defRPr/>
              </a:pPr>
              <a:t>91</a:t>
            </a:fld>
            <a:endParaRPr lang="en-US"/>
          </a:p>
        </p:txBody>
      </p:sp>
    </p:spTree>
    <p:extLst>
      <p:ext uri="{BB962C8B-B14F-4D97-AF65-F5344CB8AC3E}">
        <p14:creationId xmlns:p14="http://schemas.microsoft.com/office/powerpoint/2010/main" val="8343618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986B7EE-56BA-4F33-A8B7-A23282018027}" type="slidenum">
              <a:rPr lang="en-US" smtClean="0"/>
              <a:pPr>
                <a:defRPr/>
              </a:pPr>
              <a:t>92</a:t>
            </a:fld>
            <a:endParaRPr lang="en-US"/>
          </a:p>
        </p:txBody>
      </p:sp>
    </p:spTree>
    <p:extLst>
      <p:ext uri="{BB962C8B-B14F-4D97-AF65-F5344CB8AC3E}">
        <p14:creationId xmlns:p14="http://schemas.microsoft.com/office/powerpoint/2010/main" val="1932443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986B7EE-56BA-4F33-A8B7-A23282018027}" type="slidenum">
              <a:rPr lang="en-US" smtClean="0"/>
              <a:pPr>
                <a:defRPr/>
              </a:pPr>
              <a:t>93</a:t>
            </a:fld>
            <a:endParaRPr lang="en-US"/>
          </a:p>
        </p:txBody>
      </p:sp>
    </p:spTree>
    <p:extLst>
      <p:ext uri="{BB962C8B-B14F-4D97-AF65-F5344CB8AC3E}">
        <p14:creationId xmlns:p14="http://schemas.microsoft.com/office/powerpoint/2010/main" val="1659224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3436757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306802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656B94-F107-DB4A-808C-1FB806B93DF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148219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169542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GED Updates (Brad)</a:t>
            </a:r>
          </a:p>
          <a:p>
            <a:pPr lvl="0"/>
            <a:r>
              <a:rPr lang="en-US" dirty="0"/>
              <a:t>Ready Vouchers (Expiration and promotion)</a:t>
            </a:r>
          </a:p>
          <a:p>
            <a:pPr lvl="0"/>
            <a:r>
              <a:rPr lang="en-US" dirty="0"/>
              <a:t>Ready Promotion</a:t>
            </a:r>
          </a:p>
          <a:p>
            <a:pPr lvl="0"/>
            <a:r>
              <a:rPr lang="en-US" dirty="0"/>
              <a:t>Accommodations</a:t>
            </a:r>
          </a:p>
          <a:p>
            <a:pPr lvl="0"/>
            <a:r>
              <a:rPr lang="en-US" dirty="0"/>
              <a:t>Free Testing Promo Code</a:t>
            </a:r>
          </a:p>
          <a:p>
            <a:endParaRPr lang="en-US" dirty="0"/>
          </a:p>
        </p:txBody>
      </p:sp>
      <p:sp>
        <p:nvSpPr>
          <p:cNvPr id="4" name="Slide Number Placeholder 3"/>
          <p:cNvSpPr>
            <a:spLocks noGrp="1"/>
          </p:cNvSpPr>
          <p:nvPr>
            <p:ph type="sldNum" sz="quarter" idx="10"/>
          </p:nvPr>
        </p:nvSpPr>
        <p:spPr/>
        <p:txBody>
          <a:bodyPr/>
          <a:lstStyle/>
          <a:p>
            <a:fld id="{1EDD96F6-4AD4-4329-9904-1433310F4805}"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23406644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DD96F6-4AD4-4329-9904-1433310F4805}"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3716056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DD96F6-4AD4-4329-9904-1433310F4805}"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3827700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DD96F6-4AD4-4329-9904-1433310F4805}"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2265536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DD96F6-4AD4-4329-9904-1433310F4805}"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3247547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DD96F6-4AD4-4329-9904-1433310F4805}"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214458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8DCB83-85AA-407C-840E-93BBE862EAB0}" type="slidenum">
              <a:rPr lang="en-US" smtClean="0">
                <a:solidFill>
                  <a:prstClr val="black"/>
                </a:solidFill>
              </a:rPr>
              <a:pPr>
                <a:defRPr/>
              </a:pPr>
              <a:t>116</a:t>
            </a:fld>
            <a:endParaRPr lang="en-US">
              <a:solidFill>
                <a:prstClr val="black"/>
              </a:solidFill>
            </a:endParaRPr>
          </a:p>
        </p:txBody>
      </p:sp>
    </p:spTree>
    <p:extLst>
      <p:ext uri="{BB962C8B-B14F-4D97-AF65-F5344CB8AC3E}">
        <p14:creationId xmlns:p14="http://schemas.microsoft.com/office/powerpoint/2010/main" val="12502216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8DCB83-85AA-407C-840E-93BBE862EAB0}" type="slidenum">
              <a:rPr lang="en-US" smtClean="0">
                <a:solidFill>
                  <a:prstClr val="black"/>
                </a:solidFill>
              </a:rPr>
              <a:pPr>
                <a:defRPr/>
              </a:pPr>
              <a:t>117</a:t>
            </a:fld>
            <a:endParaRPr lang="en-US">
              <a:solidFill>
                <a:prstClr val="black"/>
              </a:solidFill>
            </a:endParaRPr>
          </a:p>
        </p:txBody>
      </p:sp>
    </p:spTree>
    <p:extLst>
      <p:ext uri="{BB962C8B-B14F-4D97-AF65-F5344CB8AC3E}">
        <p14:creationId xmlns:p14="http://schemas.microsoft.com/office/powerpoint/2010/main" val="345465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656B94-F107-DB4A-808C-1FB806B93DF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159962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a:t>
            </a:r>
            <a:endParaRPr lang="en-US" dirty="0"/>
          </a:p>
        </p:txBody>
      </p:sp>
      <p:sp>
        <p:nvSpPr>
          <p:cNvPr id="4" name="Slide Number Placeholder 3"/>
          <p:cNvSpPr>
            <a:spLocks noGrp="1"/>
          </p:cNvSpPr>
          <p:nvPr>
            <p:ph type="sldNum" sz="quarter" idx="10"/>
          </p:nvPr>
        </p:nvSpPr>
        <p:spPr/>
        <p:txBody>
          <a:bodyPr/>
          <a:lstStyle/>
          <a:p>
            <a:fld id="{B0656B94-F107-DB4A-808C-1FB806B93DF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08831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as a handout, have participants identify what CCRS level their learner would be according to the chart, turn to reading section –explain the level progression that happens under each anchor standard, read the leveled standard that matches the level of the learner that they just determined, underline key words, strands</a:t>
            </a:r>
            <a:endParaRPr lang="en-US" dirty="0"/>
          </a:p>
        </p:txBody>
      </p:sp>
      <p:sp>
        <p:nvSpPr>
          <p:cNvPr id="4" name="Slide Number Placeholder 3"/>
          <p:cNvSpPr>
            <a:spLocks noGrp="1"/>
          </p:cNvSpPr>
          <p:nvPr>
            <p:ph type="sldNum" sz="quarter" idx="10"/>
          </p:nvPr>
        </p:nvSpPr>
        <p:spPr/>
        <p:txBody>
          <a:bodyPr/>
          <a:lstStyle/>
          <a:p>
            <a:fld id="{B0656B94-F107-DB4A-808C-1FB806B93DF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463231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as a handout, have participants identify what CCRS level their learner would be according to the chart, turn to reading section –explain the level progression that happens under each anchor standard, read the leveled standard that matches the level of the learner that they just determined, underline key words, strands</a:t>
            </a:r>
            <a:endParaRPr lang="en-US" dirty="0"/>
          </a:p>
        </p:txBody>
      </p:sp>
      <p:sp>
        <p:nvSpPr>
          <p:cNvPr id="4" name="Slide Number Placeholder 3"/>
          <p:cNvSpPr>
            <a:spLocks noGrp="1"/>
          </p:cNvSpPr>
          <p:nvPr>
            <p:ph type="sldNum" sz="quarter" idx="10"/>
          </p:nvPr>
        </p:nvSpPr>
        <p:spPr/>
        <p:txBody>
          <a:bodyPr/>
          <a:lstStyle/>
          <a:p>
            <a:fld id="{B0656B94-F107-DB4A-808C-1FB806B93DF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559847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a:t>
            </a:r>
            <a:endParaRPr lang="en-US" dirty="0"/>
          </a:p>
        </p:txBody>
      </p:sp>
      <p:sp>
        <p:nvSpPr>
          <p:cNvPr id="4" name="Slide Number Placeholder 3"/>
          <p:cNvSpPr>
            <a:spLocks noGrp="1"/>
          </p:cNvSpPr>
          <p:nvPr>
            <p:ph type="sldNum" sz="quarter" idx="10"/>
          </p:nvPr>
        </p:nvSpPr>
        <p:spPr/>
        <p:txBody>
          <a:bodyPr/>
          <a:lstStyle/>
          <a:p>
            <a:fld id="{8435E319-1546-2541-ACC5-60279B0A15D1}"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849293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0" y="3581400"/>
            <a:ext cx="8839200" cy="914400"/>
          </a:xfrm>
        </p:spPr>
        <p:txBody>
          <a:bodyPr/>
          <a:lstStyle>
            <a:lvl1pPr>
              <a:defRPr sz="4800"/>
            </a:lvl1pPr>
          </a:lstStyle>
          <a:p>
            <a:pPr lvl="0"/>
            <a:r>
              <a:rPr lang="en-US" noProof="0" smtClean="0"/>
              <a:t>Click to edit Master title style</a:t>
            </a:r>
          </a:p>
        </p:txBody>
      </p:sp>
      <p:sp>
        <p:nvSpPr>
          <p:cNvPr id="11267" name="Rectangle 3"/>
          <p:cNvSpPr>
            <a:spLocks noGrp="1" noChangeArrowheads="1"/>
          </p:cNvSpPr>
          <p:nvPr>
            <p:ph type="subTitle" idx="1"/>
          </p:nvPr>
        </p:nvSpPr>
        <p:spPr>
          <a:xfrm>
            <a:off x="0" y="4495800"/>
            <a:ext cx="8839200" cy="685800"/>
          </a:xfrm>
        </p:spPr>
        <p:txBody>
          <a:bodyPr/>
          <a:lstStyle>
            <a:lvl1pPr marL="0" indent="0" algn="r">
              <a:buFontTx/>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a:xfrm>
            <a:off x="0" y="6689725"/>
            <a:ext cx="2133600" cy="168275"/>
          </a:xfrm>
        </p:spPr>
        <p:txBody>
          <a:bodyPr/>
          <a:lstStyle>
            <a:lvl1pPr>
              <a:defRPr b="0" smtClean="0">
                <a:latin typeface="Arial Black" pitchFamily="34" charset="0"/>
              </a:defRPr>
            </a:lvl1pPr>
          </a:lstStyle>
          <a:p>
            <a:fld id="{84A5D048-2FC6-44D3-9102-2CA05940EACD}" type="datetimeFigureOut">
              <a:rPr lang="en-US">
                <a:solidFill>
                  <a:srgbClr val="FFFFFF"/>
                </a:solidFill>
              </a:rPr>
              <a:pPr/>
              <a:t>3/8/2017</a:t>
            </a:fld>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b="0" smtClean="0">
                <a:latin typeface="Arial Black" pitchFamily="34" charset="0"/>
              </a:defRPr>
            </a:lvl1pPr>
          </a:lstStyle>
          <a:p>
            <a:endParaRPr lang="en-US">
              <a:solidFill>
                <a:srgbClr val="FFFFFF"/>
              </a:solidFill>
            </a:endParaRPr>
          </a:p>
        </p:txBody>
      </p:sp>
      <p:sp>
        <p:nvSpPr>
          <p:cNvPr id="6" name="Rectangle 6"/>
          <p:cNvSpPr>
            <a:spLocks noGrp="1" noChangeArrowheads="1"/>
          </p:cNvSpPr>
          <p:nvPr>
            <p:ph type="sldNum" sz="quarter" idx="12"/>
          </p:nvPr>
        </p:nvSpPr>
        <p:spPr>
          <a:xfrm>
            <a:off x="7010400" y="6689725"/>
            <a:ext cx="2133600" cy="168275"/>
          </a:xfrm>
        </p:spPr>
        <p:txBody>
          <a:bodyPr/>
          <a:lstStyle>
            <a:lvl1pPr>
              <a:defRPr b="0" smtClean="0">
                <a:latin typeface="Arial Black" pitchFamily="34" charset="0"/>
              </a:defRPr>
            </a:lvl1pPr>
          </a:lstStyle>
          <a:p>
            <a:fld id="{DA531EFC-CDD7-4C65-B364-6EA5A155BCBF}" type="slidenum">
              <a:rPr lang="en-US">
                <a:solidFill>
                  <a:srgbClr val="FFFFFF"/>
                </a:solidFill>
              </a:rPr>
              <a:pPr/>
              <a:t>‹#›</a:t>
            </a:fld>
            <a:endParaRPr lang="en-US">
              <a:solidFill>
                <a:srgbClr val="FFFFFF"/>
              </a:solidFill>
            </a:endParaRPr>
          </a:p>
        </p:txBody>
      </p:sp>
      <p:pic>
        <p:nvPicPr>
          <p:cNvPr id="7" name="Picture 6"/>
          <p:cNvPicPr>
            <a:picLocks noChangeAspect="1"/>
          </p:cNvPicPr>
          <p:nvPr userDrawn="1"/>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2963" b="97778" l="4487" r="96154"/>
                    </a14:imgEffect>
                  </a14:imgLayer>
                </a14:imgProps>
              </a:ext>
              <a:ext uri="{28A0092B-C50C-407E-A947-70E740481C1C}">
                <a14:useLocalDpi xmlns:a14="http://schemas.microsoft.com/office/drawing/2010/main" val="0"/>
              </a:ext>
            </a:extLst>
          </a:blip>
          <a:stretch>
            <a:fillRect/>
          </a:stretch>
        </p:blipFill>
        <p:spPr>
          <a:xfrm>
            <a:off x="-14205" y="5922512"/>
            <a:ext cx="1081006" cy="935487"/>
          </a:xfrm>
          <a:prstGeom prst="rect">
            <a:avLst/>
          </a:prstGeom>
        </p:spPr>
      </p:pic>
    </p:spTree>
    <p:extLst>
      <p:ext uri="{BB962C8B-B14F-4D97-AF65-F5344CB8AC3E}">
        <p14:creationId xmlns:p14="http://schemas.microsoft.com/office/powerpoint/2010/main" val="937184120"/>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0795737"/>
      </p:ext>
    </p:extLst>
  </p:cSld>
  <p:clrMapOvr>
    <a:masterClrMapping/>
  </p:clrMapOvr>
  <p:transition spd="med">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9551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5566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0877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a:xfrm>
            <a:off x="510241" y="5936189"/>
            <a:ext cx="4518959"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2824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2D1D8429-FCBB-4AF0-8D3A-CEC098845C7A}"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a:xfrm>
            <a:off x="2743973" y="5870576"/>
            <a:ext cx="3932137" cy="3778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040685" y="5870576"/>
            <a:ext cx="417516" cy="377825"/>
          </a:xfrm>
        </p:spPr>
        <p:txBody>
          <a:bodyPr/>
          <a:lstStyle/>
          <a:p>
            <a:fld id="{C36D6BC7-EAEF-49F4-BFF0-4498F29377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3075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1D8429-FCBB-4AF0-8D3A-CEC098845C7A}"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D6BC7-EAEF-49F4-BFF0-4498F29377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2588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1D8429-FCBB-4AF0-8D3A-CEC098845C7A}"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D6BC7-EAEF-49F4-BFF0-4498F29377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7702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D1D8429-FCBB-4AF0-8D3A-CEC098845C7A}"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6D6BC7-EAEF-49F4-BFF0-4498F29377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2644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D1D8429-FCBB-4AF0-8D3A-CEC098845C7A}" type="datetimeFigureOut">
              <a:rPr lang="en-US" smtClean="0">
                <a:solidFill>
                  <a:prstClr val="black">
                    <a:tint val="75000"/>
                  </a:prstClr>
                </a:solidFill>
              </a:rPr>
              <a:pPr/>
              <a:t>3/8/2017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6D6BC7-EAEF-49F4-BFF0-4498F29377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3108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D1D8429-FCBB-4AF0-8D3A-CEC098845C7A}"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6D6BC7-EAEF-49F4-BFF0-4498F29377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389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23670143"/>
      </p:ext>
    </p:extLst>
  </p:cSld>
  <p:clrMapOvr>
    <a:masterClrMapping/>
  </p:clrMapOvr>
  <p:transition spd="med">
    <p:fade thruBlk="1"/>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2D1D8429-FCBB-4AF0-8D3A-CEC098845C7A}" type="datetimeFigureOut">
              <a:rPr lang="en-US" smtClean="0">
                <a:solidFill>
                  <a:prstClr val="black">
                    <a:tint val="75000"/>
                  </a:prstClr>
                </a:solidFill>
              </a:rPr>
              <a:pPr/>
              <a:t>3/8/2017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6D6BC7-EAEF-49F4-BFF0-4498F29377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0136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1D8429-FCBB-4AF0-8D3A-CEC098845C7A}"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6D6BC7-EAEF-49F4-BFF0-4498F29377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8394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1D8429-FCBB-4AF0-8D3A-CEC098845C7A}"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6D6BC7-EAEF-49F4-BFF0-4498F29377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9636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A5D048-2FC6-44D3-9102-2CA05940EACD}" type="datetimeFigureOut">
              <a:rPr lang="en-US" smtClean="0">
                <a:solidFill>
                  <a:srgbClr val="FFFFFF"/>
                </a:solidFill>
              </a:rPr>
              <a:pPr/>
              <a:t>3/8/2017</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33534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576255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326971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193076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130791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76369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1D8429-FCBB-4AF0-8D3A-CEC098845C7A}"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D6BC7-EAEF-49F4-BFF0-4498F29377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119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5F102D-8928-4356-BECF-A2048C19CE32}" type="datetimeFigureOut">
              <a:rPr lang="en-US" smtClean="0">
                <a:solidFill>
                  <a:prstClr val="black">
                    <a:lumMod val="50000"/>
                    <a:lumOff val="50000"/>
                  </a:prstClr>
                </a:solidFill>
              </a:rPr>
              <a:pPr/>
              <a:t>3/8/2017</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5944507-A081-4152-83B4-358FFA36C47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1456092272"/>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1D8429-FCBB-4AF0-8D3A-CEC098845C7A}"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D6BC7-EAEF-49F4-BFF0-4498F29377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903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5F102D-8928-4356-BECF-A2048C19CE32}" type="datetimeFigureOut">
              <a:rPr lang="en-US" smtClean="0">
                <a:solidFill>
                  <a:prstClr val="black">
                    <a:lumMod val="50000"/>
                    <a:lumOff val="50000"/>
                  </a:prstClr>
                </a:solidFill>
              </a:rPr>
              <a:pPr/>
              <a:t>3/8/2017</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5944507-A081-4152-83B4-358FFA36C47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914400" y="1600200"/>
            <a:ext cx="6705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94617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5F102D-8928-4356-BECF-A2048C19CE32}" type="datetimeFigureOut">
              <a:rPr lang="en-US" smtClean="0">
                <a:solidFill>
                  <a:prstClr val="black">
                    <a:lumMod val="50000"/>
                    <a:lumOff val="50000"/>
                  </a:prstClr>
                </a:solidFill>
              </a:rPr>
              <a:pPr/>
              <a:t>3/8/2017</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5944507-A081-4152-83B4-358FFA36C47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174601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B5F102D-8928-4356-BECF-A2048C19CE32}" type="datetimeFigureOut">
              <a:rPr lang="en-US" smtClean="0">
                <a:solidFill>
                  <a:prstClr val="black">
                    <a:lumMod val="50000"/>
                    <a:lumOff val="50000"/>
                  </a:prstClr>
                </a:solidFill>
              </a:rPr>
              <a:pPr/>
              <a:t>3/8/2017</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5944507-A081-4152-83B4-358FFA36C47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914400" y="178307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416553" y="178308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5472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37118" y="1981200"/>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425696" y="1979905"/>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5F102D-8928-4356-BECF-A2048C19CE32}" type="datetimeFigureOut">
              <a:rPr lang="en-US" smtClean="0">
                <a:solidFill>
                  <a:prstClr val="black">
                    <a:lumMod val="50000"/>
                    <a:lumOff val="50000"/>
                  </a:prstClr>
                </a:solidFill>
              </a:rPr>
              <a:pPr/>
              <a:t>3/8/2017</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65944507-A081-4152-83B4-358FFA36C47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47978596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5F102D-8928-4356-BECF-A2048C19CE32}" type="datetimeFigureOut">
              <a:rPr lang="en-US" smtClean="0">
                <a:solidFill>
                  <a:prstClr val="black">
                    <a:lumMod val="50000"/>
                    <a:lumOff val="50000"/>
                  </a:prstClr>
                </a:solidFill>
              </a:rPr>
              <a:pPr/>
              <a:t>3/8/2017</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65944507-A081-4152-83B4-358FFA36C47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3561426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F102D-8928-4356-BECF-A2048C19CE32}" type="datetimeFigureOut">
              <a:rPr lang="en-US" smtClean="0">
                <a:solidFill>
                  <a:prstClr val="black">
                    <a:lumMod val="50000"/>
                    <a:lumOff val="50000"/>
                  </a:prstClr>
                </a:solidFill>
              </a:rPr>
              <a:pPr/>
              <a:t>3/8/2017</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65944507-A081-4152-83B4-358FFA36C47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4454368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F102D-8928-4356-BECF-A2048C19CE32}" type="datetimeFigureOut">
              <a:rPr lang="en-US" smtClean="0">
                <a:solidFill>
                  <a:prstClr val="black">
                    <a:lumMod val="50000"/>
                    <a:lumOff val="50000"/>
                  </a:prstClr>
                </a:solidFill>
              </a:rPr>
              <a:pPr/>
              <a:t>3/8/2017</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5944507-A081-4152-83B4-358FFA36C47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5457305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58686205"/>
      </p:ext>
    </p:extLst>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F102D-8928-4356-BECF-A2048C19CE32}" type="datetimeFigureOut">
              <a:rPr lang="en-US" smtClean="0">
                <a:solidFill>
                  <a:prstClr val="black">
                    <a:lumMod val="50000"/>
                    <a:lumOff val="50000"/>
                  </a:prstClr>
                </a:solidFill>
              </a:rPr>
              <a:pPr/>
              <a:t>3/8/2017</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5944507-A081-4152-83B4-358FFA36C47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0" y="4464420"/>
            <a:ext cx="7543800" cy="1402979"/>
          </a:xfrm>
        </p:spPr>
        <p:txBody>
          <a:bodyPr anchor="b">
            <a:noAutofit/>
          </a:bodyPr>
          <a:lstStyle>
            <a:lvl1pPr algn="l">
              <a:defRPr sz="4600" b="1"/>
            </a:lvl1pPr>
          </a:lstStyle>
          <a:p>
            <a:r>
              <a:rPr lang="en-US" dirty="0" smtClean="0"/>
              <a:t>Click to edit Master title style</a:t>
            </a:r>
            <a:endParaRPr lang="en-US" dirty="0"/>
          </a:p>
        </p:txBody>
      </p:sp>
    </p:spTree>
    <p:extLst>
      <p:ext uri="{BB962C8B-B14F-4D97-AF65-F5344CB8AC3E}">
        <p14:creationId xmlns:p14="http://schemas.microsoft.com/office/powerpoint/2010/main" val="29373550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752600"/>
            <a:ext cx="6781800" cy="347472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B5F102D-8928-4356-BECF-A2048C19CE32}" type="datetimeFigureOut">
              <a:rPr lang="en-US" smtClean="0">
                <a:solidFill>
                  <a:prstClr val="black">
                    <a:lumMod val="50000"/>
                    <a:lumOff val="50000"/>
                  </a:prstClr>
                </a:solidFill>
              </a:rPr>
              <a:pPr/>
              <a:t>3/8/2017</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5944507-A081-4152-83B4-358FFA36C47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2653091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F102D-8928-4356-BECF-A2048C19CE32}" type="datetimeFigureOut">
              <a:rPr lang="en-US" smtClean="0">
                <a:solidFill>
                  <a:prstClr val="black">
                    <a:lumMod val="50000"/>
                    <a:lumOff val="50000"/>
                  </a:prstClr>
                </a:solidFill>
              </a:rPr>
              <a:pPr/>
              <a:t>3/8/2017</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5944507-A081-4152-83B4-358FFA36C47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95001809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smtClean="0"/>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2">
                    <a:lumMod val="50000"/>
                  </a:schemeClr>
                </a:solidFill>
              </a:defRPr>
            </a:lvl1pPr>
          </a:lstStyle>
          <a:p>
            <a:endParaRPr lang="en-US"/>
          </a:p>
        </p:txBody>
      </p:sp>
      <p:sp>
        <p:nvSpPr>
          <p:cNvPr id="5" name="Footer Placeholder 4"/>
          <p:cNvSpPr>
            <a:spLocks noGrp="1"/>
          </p:cNvSpPr>
          <p:nvPr>
            <p:ph type="ftr" sz="quarter" idx="11"/>
          </p:nvPr>
        </p:nvSpPr>
        <p:spPr>
          <a:xfrm rot="21420000">
            <a:off x="-9144" y="4956048"/>
            <a:ext cx="2990088" cy="914400"/>
          </a:xfrm>
          <a:noFill/>
        </p:spPr>
        <p:txBody>
          <a:bodyPr wrap="square" rtlCol="0">
            <a:spAutoFit/>
          </a:bodyPr>
          <a:lstStyle>
            <a:lvl1pPr>
              <a:defRPr lang="en-US" sz="4200" dirty="0"/>
            </a:lvl1pPr>
          </a:lstStyle>
          <a:p>
            <a:endParaRPr lang="en-US"/>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4CFE8128-F6F6-4F3B-BDF0-9314E675A7F7}" type="slidenum">
              <a:rPr lang="en-US" smtClean="0"/>
              <a:t>‹#›</a:t>
            </a:fld>
            <a:endParaRPr lang="en-US"/>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05468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293515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836050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1548551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133201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3384728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2490345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A531EFC-CDD7-4C65-B364-6EA5A155BCBF}" type="slidenum">
              <a:rPr lang="en-US" smtClean="0">
                <a:solidFill>
                  <a:srgbClr val="FFFFFF"/>
                </a:solidFill>
              </a:rPr>
              <a:pPr/>
              <a:t>‹#›</a:t>
            </a:fld>
            <a:endParaRPr lang="en-US">
              <a:solidFill>
                <a:srgbClr val="FFFFFF"/>
              </a:solidFill>
            </a:endParaRPr>
          </a:p>
        </p:txBody>
      </p:sp>
      <p:pic>
        <p:nvPicPr>
          <p:cNvPr id="7" name="Picture 6"/>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2963" b="97778" l="4487" r="96154"/>
                    </a14:imgEffect>
                  </a14:imgLayer>
                </a14:imgProps>
              </a:ext>
              <a:ext uri="{28A0092B-C50C-407E-A947-70E740481C1C}">
                <a14:useLocalDpi xmlns:a14="http://schemas.microsoft.com/office/drawing/2010/main" val="0"/>
              </a:ext>
            </a:extLst>
          </a:blip>
          <a:stretch>
            <a:fillRect/>
          </a:stretch>
        </p:blipFill>
        <p:spPr>
          <a:xfrm>
            <a:off x="-14205" y="5922512"/>
            <a:ext cx="1081006" cy="935487"/>
          </a:xfrm>
          <a:prstGeom prst="rect">
            <a:avLst/>
          </a:prstGeom>
        </p:spPr>
      </p:pic>
    </p:spTree>
    <p:extLst>
      <p:ext uri="{BB962C8B-B14F-4D97-AF65-F5344CB8AC3E}">
        <p14:creationId xmlns:p14="http://schemas.microsoft.com/office/powerpoint/2010/main" val="3518260035"/>
      </p:ext>
    </p:extLst>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204856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2056715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341951818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327620780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pPr/>
              <a:t>‹#›</a:t>
            </a:fld>
            <a:endParaRPr lang="en-US"/>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6852143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85792673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4221805200"/>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84832340"/>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1903778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230771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95400"/>
            <a:ext cx="4381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295400"/>
            <a:ext cx="4381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9056171"/>
      </p:ext>
    </p:extLst>
  </p:cSld>
  <p:clrMapOvr>
    <a:masterClrMapping/>
  </p:clrMapOvr>
  <p:transition spd="med">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Square Bulle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563562"/>
          </a:xfrm>
          <a:prstGeom prst="rect">
            <a:avLst/>
          </a:prstGeom>
          <a:solidFill>
            <a:schemeClr val="bg2"/>
          </a:solidFill>
        </p:spPr>
        <p:txBody>
          <a:bodyPr vert="horz" anchor="t"/>
          <a:lstStyle>
            <a:lvl1pPr algn="ctr">
              <a:defRPr sz="3600" b="1" cap="all" baseline="0">
                <a:solidFill>
                  <a:schemeClr val="tx1"/>
                </a:solidFill>
                <a:latin typeface="Tw Cen MT"/>
                <a:cs typeface="Tw Cen M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449763"/>
          </a:xfrm>
          <a:prstGeom prst="rect">
            <a:avLst/>
          </a:prstGeom>
        </p:spPr>
        <p:txBody>
          <a:bodyPr vert="horz"/>
          <a:lstStyle>
            <a:lvl1pPr marL="548640" indent="-274320">
              <a:buClr>
                <a:srgbClr val="038A00"/>
              </a:buClr>
              <a:buFont typeface="Wingdings" charset="2"/>
              <a:buChar char="§"/>
              <a:defRPr sz="2400" baseline="0">
                <a:solidFill>
                  <a:schemeClr val="tx1"/>
                </a:solidFill>
                <a:latin typeface="Tw Cen MT"/>
                <a:cs typeface="Tw Cen MT"/>
              </a:defRPr>
            </a:lvl1pPr>
            <a:lvl2pPr marL="1097280" indent="-292608">
              <a:buClr>
                <a:srgbClr val="038A00"/>
              </a:buClr>
              <a:defRPr sz="2100">
                <a:solidFill>
                  <a:schemeClr val="tx1"/>
                </a:solidFill>
                <a:latin typeface="Tw Cen MT"/>
                <a:cs typeface="Tw Cen MT"/>
              </a:defRPr>
            </a:lvl2pPr>
            <a:lvl3pPr marL="1627632" indent="-237744">
              <a:buClr>
                <a:srgbClr val="038A00"/>
              </a:buClr>
              <a:buFont typeface="Wingdings" charset="2"/>
              <a:buChar char="§"/>
              <a:defRPr sz="1800">
                <a:solidFill>
                  <a:schemeClr val="tx1"/>
                </a:solidFill>
                <a:latin typeface="Tw Cen MT"/>
                <a:cs typeface="Tw Cen MT"/>
              </a:defRPr>
            </a:lvl3pPr>
            <a:lvl4pPr marL="2176272" indent="-274320">
              <a:buClr>
                <a:srgbClr val="038A00"/>
              </a:buClr>
              <a:defRPr sz="1600">
                <a:solidFill>
                  <a:schemeClr val="tx1"/>
                </a:solidFill>
                <a:latin typeface="Tw Cen MT"/>
                <a:cs typeface="Tw Cen MT"/>
              </a:defRPr>
            </a:lvl4pPr>
            <a:lvl5pPr>
              <a:buClr>
                <a:srgbClr val="038A00"/>
              </a:buClr>
              <a:defRPr>
                <a:latin typeface="Tw Cen MT"/>
                <a:cs typeface="Tw Cen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8" name="Text Placeholder 17"/>
          <p:cNvSpPr>
            <a:spLocks noGrp="1"/>
          </p:cNvSpPr>
          <p:nvPr>
            <p:ph type="body" sz="quarter" idx="10"/>
          </p:nvPr>
        </p:nvSpPr>
        <p:spPr>
          <a:xfrm>
            <a:off x="457200" y="792163"/>
            <a:ext cx="8229600" cy="503237"/>
          </a:xfrm>
          <a:prstGeom prst="rect">
            <a:avLst/>
          </a:prstGeom>
        </p:spPr>
        <p:txBody>
          <a:bodyPr vert="horz"/>
          <a:lstStyle>
            <a:lvl1pPr marL="365760">
              <a:buFontTx/>
              <a:buNone/>
              <a:defRPr sz="2000" cap="all">
                <a:solidFill>
                  <a:srgbClr val="038A00"/>
                </a:solidFill>
              </a:defRPr>
            </a:lvl1pPr>
          </a:lstStyle>
          <a:p>
            <a:pPr lvl="0"/>
            <a:r>
              <a:rPr lang="en-US" smtClean="0"/>
              <a:t>Click to edit Master text styles</a:t>
            </a:r>
          </a:p>
        </p:txBody>
      </p:sp>
      <p:sp>
        <p:nvSpPr>
          <p:cNvPr id="6" name="Slide Number Placeholder 22"/>
          <p:cNvSpPr>
            <a:spLocks noGrp="1"/>
          </p:cNvSpPr>
          <p:nvPr>
            <p:ph type="sldNum" sz="quarter" idx="11"/>
          </p:nvPr>
        </p:nvSpPr>
        <p:spPr>
          <a:xfrm>
            <a:off x="8382000" y="6492875"/>
            <a:ext cx="533400" cy="365125"/>
          </a:xfrm>
          <a:prstGeom prst="rect">
            <a:avLst/>
          </a:prstGeom>
        </p:spPr>
        <p:txBody>
          <a:bodyPr vert="horz" lIns="0" rIns="0" anchor="t"/>
          <a:lstStyle>
            <a:lvl1pPr algn="l" eaLnBrk="1" fontAlgn="auto" latinLnBrk="0" hangingPunct="1">
              <a:spcBef>
                <a:spcPts val="0"/>
              </a:spcBef>
              <a:spcAft>
                <a:spcPts val="0"/>
              </a:spcAft>
              <a:defRPr kumimoji="0" sz="1800" smtClean="0">
                <a:solidFill>
                  <a:srgbClr val="666666"/>
                </a:solidFill>
                <a:latin typeface="Tw Cen MT"/>
                <a:cs typeface="Tw Cen MT"/>
              </a:defRPr>
            </a:lvl1pPr>
          </a:lstStyle>
          <a:p>
            <a:pPr>
              <a:defRPr/>
            </a:pPr>
            <a:fld id="{D24C62AC-34AC-44FA-925B-65FA1B2D13C3}" type="slidenum">
              <a:rPr lang="en-US"/>
              <a:pPr>
                <a:defRPr/>
              </a:pPr>
              <a:t>‹#›</a:t>
            </a:fld>
            <a:endParaRPr lang="en-US" dirty="0"/>
          </a:p>
        </p:txBody>
      </p:sp>
      <p:sp>
        <p:nvSpPr>
          <p:cNvPr id="7" name="Oval 6"/>
          <p:cNvSpPr>
            <a:spLocks noChangeAspect="1"/>
          </p:cNvSpPr>
          <p:nvPr userDrawn="1"/>
        </p:nvSpPr>
        <p:spPr>
          <a:xfrm>
            <a:off x="8091679" y="0"/>
            <a:ext cx="1490119" cy="1490119"/>
          </a:xfrm>
          <a:prstGeom prst="ellipse">
            <a:avLst/>
          </a:prstGeom>
          <a:solidFill>
            <a:schemeClr val="accent1">
              <a:lumMod val="20000"/>
              <a:lumOff val="80000"/>
              <a:alpha val="50000"/>
            </a:schemeClr>
          </a:solidFill>
          <a:ln w="12700" cap="rnd" cmpd="sng" algn="ctr">
            <a:solidFill>
              <a:schemeClr val="accent1">
                <a:lumMod val="40000"/>
                <a:lumOff val="6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8" name="Oval 99"/>
          <p:cNvSpPr>
            <a:spLocks noChangeAspect="1"/>
          </p:cNvSpPr>
          <p:nvPr userDrawn="1"/>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1">
              <a:lumMod val="20000"/>
              <a:lumOff val="80000"/>
              <a:alpha val="50000"/>
            </a:schemeClr>
          </a:solidFill>
          <a:ln w="12700" cap="rnd" cmpd="sng" algn="ctr">
            <a:solidFill>
              <a:schemeClr val="accent1">
                <a:lumMod val="40000"/>
                <a:lumOff val="6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365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1576950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1590344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451534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5604838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652378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1805644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2345542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24359746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3769520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35434133"/>
      </p:ext>
    </p:extLst>
  </p:cSld>
  <p:clrMapOvr>
    <a:masterClrMapping/>
  </p:clrMapOvr>
  <p:transition spd="med">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3895620462"/>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320498244"/>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pPr/>
              <a:t>‹#›</a:t>
            </a:fld>
            <a:endParaRPr 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403052588"/>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1388684454"/>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4241100441"/>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43464586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18270751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311409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xt-Square Bulle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563562"/>
          </a:xfrm>
          <a:prstGeom prst="rect">
            <a:avLst/>
          </a:prstGeom>
          <a:solidFill>
            <a:schemeClr val="bg2"/>
          </a:solidFill>
        </p:spPr>
        <p:txBody>
          <a:bodyPr vert="horz" anchor="t"/>
          <a:lstStyle>
            <a:lvl1pPr algn="ctr">
              <a:defRPr sz="3600" b="1" cap="all" baseline="0">
                <a:solidFill>
                  <a:schemeClr val="tx1"/>
                </a:solidFill>
                <a:latin typeface="Tw Cen MT"/>
                <a:cs typeface="Tw Cen M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449763"/>
          </a:xfrm>
          <a:prstGeom prst="rect">
            <a:avLst/>
          </a:prstGeom>
        </p:spPr>
        <p:txBody>
          <a:bodyPr vert="horz"/>
          <a:lstStyle>
            <a:lvl1pPr marL="548640" indent="-274320">
              <a:buClr>
                <a:srgbClr val="038A00"/>
              </a:buClr>
              <a:buFont typeface="Wingdings" charset="2"/>
              <a:buChar char="§"/>
              <a:defRPr sz="2400" baseline="0">
                <a:solidFill>
                  <a:schemeClr val="tx1"/>
                </a:solidFill>
                <a:latin typeface="Tw Cen MT"/>
                <a:cs typeface="Tw Cen MT"/>
              </a:defRPr>
            </a:lvl1pPr>
            <a:lvl2pPr marL="1097280" indent="-292608">
              <a:buClr>
                <a:srgbClr val="038A00"/>
              </a:buClr>
              <a:defRPr sz="2100">
                <a:solidFill>
                  <a:schemeClr val="tx1"/>
                </a:solidFill>
                <a:latin typeface="Tw Cen MT"/>
                <a:cs typeface="Tw Cen MT"/>
              </a:defRPr>
            </a:lvl2pPr>
            <a:lvl3pPr marL="1627632" indent="-237744">
              <a:buClr>
                <a:srgbClr val="038A00"/>
              </a:buClr>
              <a:buFont typeface="Wingdings" charset="2"/>
              <a:buChar char="§"/>
              <a:defRPr sz="1800">
                <a:solidFill>
                  <a:schemeClr val="tx1"/>
                </a:solidFill>
                <a:latin typeface="Tw Cen MT"/>
                <a:cs typeface="Tw Cen MT"/>
              </a:defRPr>
            </a:lvl3pPr>
            <a:lvl4pPr marL="2176272" indent="-274320">
              <a:buClr>
                <a:srgbClr val="038A00"/>
              </a:buClr>
              <a:defRPr sz="1600">
                <a:solidFill>
                  <a:schemeClr val="tx1"/>
                </a:solidFill>
                <a:latin typeface="Tw Cen MT"/>
                <a:cs typeface="Tw Cen MT"/>
              </a:defRPr>
            </a:lvl4pPr>
            <a:lvl5pPr>
              <a:buClr>
                <a:srgbClr val="038A00"/>
              </a:buClr>
              <a:defRPr>
                <a:latin typeface="Tw Cen MT"/>
                <a:cs typeface="Tw Cen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8" name="Text Placeholder 17"/>
          <p:cNvSpPr>
            <a:spLocks noGrp="1"/>
          </p:cNvSpPr>
          <p:nvPr>
            <p:ph type="body" sz="quarter" idx="10"/>
          </p:nvPr>
        </p:nvSpPr>
        <p:spPr>
          <a:xfrm>
            <a:off x="457200" y="792163"/>
            <a:ext cx="8229600" cy="503237"/>
          </a:xfrm>
          <a:prstGeom prst="rect">
            <a:avLst/>
          </a:prstGeom>
        </p:spPr>
        <p:txBody>
          <a:bodyPr vert="horz"/>
          <a:lstStyle>
            <a:lvl1pPr marL="365760">
              <a:buFontTx/>
              <a:buNone/>
              <a:defRPr sz="2000" cap="all">
                <a:solidFill>
                  <a:srgbClr val="038A00"/>
                </a:solidFill>
              </a:defRPr>
            </a:lvl1pPr>
          </a:lstStyle>
          <a:p>
            <a:pPr lvl="0"/>
            <a:r>
              <a:rPr lang="en-US" smtClean="0"/>
              <a:t>Click to edit Master text styles</a:t>
            </a:r>
          </a:p>
        </p:txBody>
      </p:sp>
      <p:sp>
        <p:nvSpPr>
          <p:cNvPr id="6" name="Slide Number Placeholder 22"/>
          <p:cNvSpPr>
            <a:spLocks noGrp="1"/>
          </p:cNvSpPr>
          <p:nvPr>
            <p:ph type="sldNum" sz="quarter" idx="11"/>
          </p:nvPr>
        </p:nvSpPr>
        <p:spPr>
          <a:xfrm>
            <a:off x="8382000" y="6492875"/>
            <a:ext cx="533400" cy="365125"/>
          </a:xfrm>
          <a:prstGeom prst="rect">
            <a:avLst/>
          </a:prstGeom>
        </p:spPr>
        <p:txBody>
          <a:bodyPr vert="horz" lIns="0" rIns="0" anchor="t"/>
          <a:lstStyle>
            <a:lvl1pPr algn="l" eaLnBrk="1" fontAlgn="auto" latinLnBrk="0" hangingPunct="1">
              <a:spcBef>
                <a:spcPts val="0"/>
              </a:spcBef>
              <a:spcAft>
                <a:spcPts val="0"/>
              </a:spcAft>
              <a:defRPr kumimoji="0" sz="1800" smtClean="0">
                <a:solidFill>
                  <a:srgbClr val="666666"/>
                </a:solidFill>
                <a:latin typeface="Tw Cen MT"/>
                <a:cs typeface="Tw Cen MT"/>
              </a:defRPr>
            </a:lvl1pPr>
          </a:lstStyle>
          <a:p>
            <a:pPr>
              <a:defRPr/>
            </a:pPr>
            <a:fld id="{D24C62AC-34AC-44FA-925B-65FA1B2D13C3}" type="slidenum">
              <a:rPr lang="en-US"/>
              <a:pPr>
                <a:defRPr/>
              </a:pPr>
              <a:t>‹#›</a:t>
            </a:fld>
            <a:endParaRPr lang="en-US" dirty="0"/>
          </a:p>
        </p:txBody>
      </p:sp>
      <p:sp>
        <p:nvSpPr>
          <p:cNvPr id="7" name="Oval 6"/>
          <p:cNvSpPr>
            <a:spLocks noChangeAspect="1"/>
          </p:cNvSpPr>
          <p:nvPr userDrawn="1"/>
        </p:nvSpPr>
        <p:spPr>
          <a:xfrm>
            <a:off x="8091679" y="0"/>
            <a:ext cx="1490119" cy="1490119"/>
          </a:xfrm>
          <a:prstGeom prst="ellipse">
            <a:avLst/>
          </a:prstGeom>
          <a:solidFill>
            <a:schemeClr val="accent1">
              <a:lumMod val="20000"/>
              <a:lumOff val="80000"/>
              <a:alpha val="50000"/>
            </a:schemeClr>
          </a:solidFill>
          <a:ln w="12700" cap="rnd" cmpd="sng" algn="ctr">
            <a:solidFill>
              <a:schemeClr val="accent1">
                <a:lumMod val="40000"/>
                <a:lumOff val="6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8" name="Oval 99"/>
          <p:cNvSpPr>
            <a:spLocks noChangeAspect="1"/>
          </p:cNvSpPr>
          <p:nvPr userDrawn="1"/>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1">
              <a:lumMod val="20000"/>
              <a:lumOff val="80000"/>
              <a:alpha val="50000"/>
            </a:schemeClr>
          </a:solidFill>
          <a:ln w="12700" cap="rnd" cmpd="sng" algn="ctr">
            <a:solidFill>
              <a:schemeClr val="accent1">
                <a:lumMod val="40000"/>
                <a:lumOff val="6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217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4CFE8128-F6F6-4F3B-BDF0-9314E675A7F7}"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81084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84608006"/>
      </p:ext>
    </p:extLst>
  </p:cSld>
  <p:clrMapOvr>
    <a:masterClrMapping/>
  </p:clrMapOvr>
  <p:transition spd="med">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3835156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40613631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502682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40679125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28558930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20169434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8353851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7250236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490170304"/>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146867993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64091310"/>
      </p:ext>
    </p:extLst>
  </p:cSld>
  <p:clrMapOvr>
    <a:masterClrMapping/>
  </p:clrMapOvr>
  <p:transition spd="med">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2266541750"/>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3681735119"/>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3295264534"/>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pPr/>
              <a:t>‹#›</a:t>
            </a:fld>
            <a:endParaRPr lang="en-US"/>
          </a:p>
        </p:txBody>
      </p:sp>
    </p:spTree>
    <p:extLst>
      <p:ext uri="{BB962C8B-B14F-4D97-AF65-F5344CB8AC3E}">
        <p14:creationId xmlns:p14="http://schemas.microsoft.com/office/powerpoint/2010/main" val="4064597097"/>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138547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3104550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4CFE8128-F6F6-4F3B-BDF0-9314E675A7F7}" type="slidenum">
              <a:rPr lang="en-US" smtClean="0"/>
              <a:t>‹#›</a:t>
            </a:fld>
            <a:endParaRPr lang="en-US"/>
          </a:p>
        </p:txBody>
      </p:sp>
    </p:spTree>
    <p:extLst>
      <p:ext uri="{BB962C8B-B14F-4D97-AF65-F5344CB8AC3E}">
        <p14:creationId xmlns:p14="http://schemas.microsoft.com/office/powerpoint/2010/main" val="37320551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41435252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16155667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408244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3976629"/>
      </p:ext>
    </p:extLst>
  </p:cSld>
  <p:clrMapOvr>
    <a:masterClrMapping/>
  </p:clrMapOvr>
  <p:transition spd="med">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7749774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9087292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2796933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CFE8128-F6F6-4F3B-BDF0-9314E675A7F7}" type="slidenum">
              <a:rPr lang="en-US" smtClean="0"/>
              <a:t>‹#›</a:t>
            </a:fld>
            <a:endParaRPr lang="en-US"/>
          </a:p>
        </p:txBody>
      </p:sp>
    </p:spTree>
    <p:extLst>
      <p:ext uri="{BB962C8B-B14F-4D97-AF65-F5344CB8AC3E}">
        <p14:creationId xmlns:p14="http://schemas.microsoft.com/office/powerpoint/2010/main" val="3645662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CFE8128-F6F6-4F3B-BDF0-9314E675A7F7}" type="slidenum">
              <a:rPr lang="en-US" smtClean="0"/>
              <a:t>‹#›</a:t>
            </a:fld>
            <a:endParaRPr lang="en-US"/>
          </a:p>
        </p:txBody>
      </p:sp>
    </p:spTree>
    <p:extLst>
      <p:ext uri="{BB962C8B-B14F-4D97-AF65-F5344CB8AC3E}">
        <p14:creationId xmlns:p14="http://schemas.microsoft.com/office/powerpoint/2010/main" val="2873443495"/>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24062491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extLst>
      <p:ext uri="{BB962C8B-B14F-4D97-AF65-F5344CB8AC3E}">
        <p14:creationId xmlns:p14="http://schemas.microsoft.com/office/powerpoint/2010/main" val="5909518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a:xfrm>
            <a:off x="533401" y="5936189"/>
            <a:ext cx="4021666"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10399" y="2750337"/>
            <a:ext cx="1370293" cy="1356442"/>
          </a:xfrm>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6867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020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65810" y="5936188"/>
            <a:ext cx="2057400" cy="365125"/>
          </a:xfrm>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a:xfrm>
            <a:off x="533400" y="5936189"/>
            <a:ext cx="4834673"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856438" y="2869896"/>
            <a:ext cx="1149836" cy="1090789"/>
          </a:xfrm>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403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71300917"/>
      </p:ext>
    </p:extLst>
  </p:cSld>
  <p:clrMapOvr>
    <a:masterClrMapping/>
  </p:clrMapOvr>
  <p:transition spd="med">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507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9002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8039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3848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5579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2901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7856438" y="4711310"/>
            <a:ext cx="1149836" cy="1090789"/>
          </a:xfrm>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6672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7856438" y="4711616"/>
            <a:ext cx="1149836" cy="1090789"/>
          </a:xfrm>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4895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7856438" y="4709926"/>
            <a:ext cx="1149836" cy="1090789"/>
          </a:xfrm>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6453933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A5CB72-7649-4A4F-AE34-8265EE03CBE1}"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7856438" y="4709926"/>
            <a:ext cx="1149836" cy="1090789"/>
          </a:xfrm>
        </p:spPr>
        <p:txBody>
          <a:bodyPr/>
          <a:lstStyle/>
          <a:p>
            <a:fld id="{D59CE3A1-498F-4D56-ADDB-D614D74D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46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7.jp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8.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image" Target="../media/image10.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theme" Target="../theme/theme8.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228600" y="1295400"/>
            <a:ext cx="8915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0" y="6661150"/>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fld id="{84A5D048-2FC6-44D3-9102-2CA05940EACD}" type="datetimeFigureOut">
              <a:rPr lang="en-US">
                <a:solidFill>
                  <a:srgbClr val="FFFFFF"/>
                </a:solidFill>
              </a:rPr>
              <a:pPr/>
              <a:t>3/8/2017</a:t>
            </a:fld>
            <a:endParaRPr lang="en-US">
              <a:solidFill>
                <a:srgbClr val="FFFFFF"/>
              </a:solidFill>
            </a:endParaRPr>
          </a:p>
        </p:txBody>
      </p:sp>
      <p:sp>
        <p:nvSpPr>
          <p:cNvPr id="1029" name="Rectangle 5"/>
          <p:cNvSpPr>
            <a:spLocks noGrp="1" noChangeArrowheads="1"/>
          </p:cNvSpPr>
          <p:nvPr>
            <p:ph type="ftr" sz="quarter" idx="3"/>
          </p:nvPr>
        </p:nvSpPr>
        <p:spPr bwMode="auto">
          <a:xfrm>
            <a:off x="3124200" y="6689725"/>
            <a:ext cx="28956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endParaRPr lang="en-US">
              <a:solidFill>
                <a:srgbClr val="FFFFFF"/>
              </a:solidFill>
            </a:endParaRPr>
          </a:p>
        </p:txBody>
      </p:sp>
      <p:sp>
        <p:nvSpPr>
          <p:cNvPr id="1030" name="Rectangle 6"/>
          <p:cNvSpPr>
            <a:spLocks noGrp="1" noChangeArrowheads="1"/>
          </p:cNvSpPr>
          <p:nvPr>
            <p:ph type="sldNum" sz="quarter" idx="4"/>
          </p:nvPr>
        </p:nvSpPr>
        <p:spPr bwMode="auto">
          <a:xfrm>
            <a:off x="7010400" y="6689725"/>
            <a:ext cx="2133600"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fld id="{DA531EFC-CDD7-4C65-B364-6EA5A155BCBF}" type="slidenum">
              <a:rPr lang="en-US">
                <a:solidFill>
                  <a:srgbClr val="FFFFFF"/>
                </a:solidFill>
              </a:rPr>
              <a:pPr/>
              <a:t>‹#›</a:t>
            </a:fld>
            <a:endParaRPr lang="en-US">
              <a:solidFill>
                <a:srgbClr val="FFFFFF"/>
              </a:solidFill>
            </a:endParaRPr>
          </a:p>
        </p:txBody>
      </p:sp>
      <p:pic>
        <p:nvPicPr>
          <p:cNvPr id="7" name="Picture 6"/>
          <p:cNvPicPr>
            <a:picLocks noChangeAspect="1"/>
          </p:cNvPicPr>
          <p:nvPr userDrawn="1"/>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0" y="6035108"/>
            <a:ext cx="950897" cy="822892"/>
          </a:xfrm>
          <a:prstGeom prst="rect">
            <a:avLst/>
          </a:prstGeom>
        </p:spPr>
      </p:pic>
      <p:pic>
        <p:nvPicPr>
          <p:cNvPr id="8" name="Picture 7"/>
          <p:cNvPicPr>
            <a:picLocks noChangeAspect="1"/>
          </p:cNvPicPr>
          <p:nvPr userDrawn="1"/>
        </p:nvPicPr>
        <p:blipFill>
          <a:blip r:embed="rId16">
            <a:duotone>
              <a:schemeClr val="accent4">
                <a:shade val="45000"/>
                <a:satMod val="135000"/>
              </a:schemeClr>
              <a:prstClr val="white"/>
            </a:duotone>
            <a:extLst>
              <a:ext uri="{BEBA8EAE-BF5A-486C-A8C5-ECC9F3942E4B}">
                <a14:imgProps xmlns:a14="http://schemas.microsoft.com/office/drawing/2010/main">
                  <a14:imgLayer r:embed="rId15">
                    <a14:imgEffect>
                      <a14:backgroundRemoval t="2963" b="97778" l="4487" r="96154"/>
                    </a14:imgEffect>
                  </a14:imgLayer>
                </a14:imgProps>
              </a:ext>
              <a:ext uri="{28A0092B-C50C-407E-A947-70E740481C1C}">
                <a14:useLocalDpi xmlns:a14="http://schemas.microsoft.com/office/drawing/2010/main" val="0"/>
              </a:ext>
            </a:extLst>
          </a:blip>
          <a:stretch>
            <a:fillRect/>
          </a:stretch>
        </p:blipFill>
        <p:spPr>
          <a:xfrm>
            <a:off x="-14205" y="5922512"/>
            <a:ext cx="1081006" cy="935487"/>
          </a:xfrm>
          <a:prstGeom prst="rect">
            <a:avLst/>
          </a:prstGeom>
        </p:spPr>
      </p:pic>
    </p:spTree>
    <p:extLst>
      <p:ext uri="{BB962C8B-B14F-4D97-AF65-F5344CB8AC3E}">
        <p14:creationId xmlns:p14="http://schemas.microsoft.com/office/powerpoint/2010/main" val="2844368085"/>
      </p:ext>
    </p:extLst>
  </p:cSld>
  <p:clrMap bg1="dk2" tx1="lt1" bg2="dk1"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ransition spd="med">
    <p:fade thruBlk="1"/>
  </p:transition>
  <p:txStyles>
    <p:titleStyle>
      <a:lvl1pPr algn="r" rtl="0" eaLnBrk="1" fontAlgn="base" hangingPunct="1">
        <a:spcBef>
          <a:spcPct val="0"/>
        </a:spcBef>
        <a:spcAft>
          <a:spcPct val="0"/>
        </a:spcAft>
        <a:defRPr sz="4000">
          <a:solidFill>
            <a:schemeClr val="tx2"/>
          </a:solidFill>
          <a:latin typeface="Arial Black" panose="020B0A04020102020204" pitchFamily="34" charset="0"/>
          <a:ea typeface="+mj-ea"/>
          <a:cs typeface="+mj-cs"/>
        </a:defRPr>
      </a:lvl1pPr>
      <a:lvl2pPr algn="r" rtl="0" eaLnBrk="1" fontAlgn="base" hangingPunct="1">
        <a:spcBef>
          <a:spcPct val="0"/>
        </a:spcBef>
        <a:spcAft>
          <a:spcPct val="0"/>
        </a:spcAft>
        <a:defRPr sz="4000">
          <a:solidFill>
            <a:schemeClr val="tx2"/>
          </a:solidFill>
          <a:latin typeface="Impact" pitchFamily="34" charset="0"/>
        </a:defRPr>
      </a:lvl2pPr>
      <a:lvl3pPr algn="r" rtl="0" eaLnBrk="1" fontAlgn="base" hangingPunct="1">
        <a:spcBef>
          <a:spcPct val="0"/>
        </a:spcBef>
        <a:spcAft>
          <a:spcPct val="0"/>
        </a:spcAft>
        <a:defRPr sz="4000">
          <a:solidFill>
            <a:schemeClr val="tx2"/>
          </a:solidFill>
          <a:latin typeface="Impact" pitchFamily="34" charset="0"/>
        </a:defRPr>
      </a:lvl3pPr>
      <a:lvl4pPr algn="r" rtl="0" eaLnBrk="1" fontAlgn="base" hangingPunct="1">
        <a:spcBef>
          <a:spcPct val="0"/>
        </a:spcBef>
        <a:spcAft>
          <a:spcPct val="0"/>
        </a:spcAft>
        <a:defRPr sz="4000">
          <a:solidFill>
            <a:schemeClr val="tx2"/>
          </a:solidFill>
          <a:latin typeface="Impact" pitchFamily="34" charset="0"/>
        </a:defRPr>
      </a:lvl4pPr>
      <a:lvl5pPr algn="r" rtl="0" eaLnBrk="1" fontAlgn="base" hangingPunct="1">
        <a:spcBef>
          <a:spcPct val="0"/>
        </a:spcBef>
        <a:spcAft>
          <a:spcPct val="0"/>
        </a:spcAft>
        <a:defRPr sz="4000">
          <a:solidFill>
            <a:schemeClr val="tx2"/>
          </a:solidFill>
          <a:latin typeface="Impact" pitchFamily="34" charset="0"/>
        </a:defRPr>
      </a:lvl5pPr>
      <a:lvl6pPr marL="457200" algn="r" rtl="0" eaLnBrk="1" fontAlgn="base" hangingPunct="1">
        <a:spcBef>
          <a:spcPct val="0"/>
        </a:spcBef>
        <a:spcAft>
          <a:spcPct val="0"/>
        </a:spcAft>
        <a:defRPr sz="4000">
          <a:solidFill>
            <a:schemeClr val="tx2"/>
          </a:solidFill>
          <a:latin typeface="Impact" pitchFamily="34" charset="0"/>
        </a:defRPr>
      </a:lvl6pPr>
      <a:lvl7pPr marL="914400" algn="r" rtl="0" eaLnBrk="1" fontAlgn="base" hangingPunct="1">
        <a:spcBef>
          <a:spcPct val="0"/>
        </a:spcBef>
        <a:spcAft>
          <a:spcPct val="0"/>
        </a:spcAft>
        <a:defRPr sz="4000">
          <a:solidFill>
            <a:schemeClr val="tx2"/>
          </a:solidFill>
          <a:latin typeface="Impact" pitchFamily="34" charset="0"/>
        </a:defRPr>
      </a:lvl7pPr>
      <a:lvl8pPr marL="1371600" algn="r" rtl="0" eaLnBrk="1" fontAlgn="base" hangingPunct="1">
        <a:spcBef>
          <a:spcPct val="0"/>
        </a:spcBef>
        <a:spcAft>
          <a:spcPct val="0"/>
        </a:spcAft>
        <a:defRPr sz="4000">
          <a:solidFill>
            <a:schemeClr val="tx2"/>
          </a:solidFill>
          <a:latin typeface="Impact" pitchFamily="34" charset="0"/>
        </a:defRPr>
      </a:lvl8pPr>
      <a:lvl9pPr marL="1828800" algn="r" rtl="0" eaLnBrk="1" fontAlgn="base" hangingPunct="1">
        <a:spcBef>
          <a:spcPct val="0"/>
        </a:spcBef>
        <a:spcAft>
          <a:spcPct val="0"/>
        </a:spcAft>
        <a:defRPr sz="4000">
          <a:solidFill>
            <a:schemeClr val="tx2"/>
          </a:solidFill>
          <a:latin typeface="Impact" pitchFamily="34" charset="0"/>
        </a:defRPr>
      </a:lvl9pPr>
    </p:titleStyle>
    <p:bodyStyle>
      <a:lvl1pPr marL="342900" indent="-342900" algn="l" rtl="0" eaLnBrk="1" fontAlgn="base" hangingPunct="1">
        <a:spcBef>
          <a:spcPct val="20000"/>
        </a:spcBef>
        <a:spcAft>
          <a:spcPct val="0"/>
        </a:spcAft>
        <a:buChar char="•"/>
        <a:defRPr sz="32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21771" y="2358604"/>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914401" y="304800"/>
            <a:ext cx="8229600" cy="1143000"/>
          </a:xfrm>
          <a:prstGeom prst="rect">
            <a:avLst/>
          </a:prstGeom>
          <a:solidFill>
            <a:schemeClr val="bg2">
              <a:lumMod val="25000"/>
            </a:schemeClr>
          </a:solidFill>
          <a:effectLst/>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2030944"/>
            <a:ext cx="7239000" cy="34747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3B5F102D-8928-4356-BECF-A2048C19CE32}" type="datetimeFigureOut">
              <a:rPr lang="en-US" smtClean="0">
                <a:solidFill>
                  <a:prstClr val="black">
                    <a:lumMod val="50000"/>
                    <a:lumOff val="50000"/>
                  </a:prstClr>
                </a:solidFill>
              </a:rPr>
              <a:pPr/>
              <a:t>3/8/2017</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5944507-A081-4152-83B4-358FFA36C47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995845414"/>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solidFill>
            <a:schemeClr val="bg1"/>
          </a:solidFill>
          <a:effectLst>
            <a:reflection blurRad="127000" stA="80000" endPos="200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2">
                    <a:lumMod val="50000"/>
                  </a:schemeClr>
                </a:solidFill>
              </a:defRPr>
            </a:lvl1pPr>
          </a:lstStyle>
          <a:p>
            <a:endParaRPr lang="en-US"/>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2">
                    <a:lumMod val="50000"/>
                  </a:schemeClr>
                </a:solidFill>
              </a:defRPr>
            </a:lvl1pPr>
          </a:lstStyle>
          <a:p>
            <a:endParaRPr lang="en-US"/>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2">
                    <a:lumMod val="50000"/>
                  </a:schemeClr>
                </a:solidFill>
              </a:defRPr>
            </a:lvl1pPr>
          </a:lstStyle>
          <a:p>
            <a:fld id="{4CFE8128-F6F6-4F3B-BDF0-9314E675A7F7}" type="slidenum">
              <a:rPr lang="en-US" smtClean="0"/>
              <a:pPr/>
              <a:t>‹#›</a:t>
            </a:fld>
            <a:endParaRPr lang="en-US"/>
          </a:p>
        </p:txBody>
      </p:sp>
    </p:spTree>
    <p:extLst>
      <p:ext uri="{BB962C8B-B14F-4D97-AF65-F5344CB8AC3E}">
        <p14:creationId xmlns:p14="http://schemas.microsoft.com/office/powerpoint/2010/main" val="3429665671"/>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043" r:id="rId18"/>
  </p:sldLayoutIdLst>
  <p:hf hdr="0" ftr="0" dt="0"/>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8290086"/>
      </p:ext>
    </p:extLst>
  </p:cSld>
  <p:clrMap bg1="dk1" tx1="lt1" bg2="dk2"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srgbClr val="FFFFFF"/>
              </a:solidFill>
            </a:endParaRPr>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624373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 id="2147484078" r:id="rId15"/>
    <p:sldLayoutId id="2147484079" r:id="rId16"/>
    <p:sldLayoutId id="2147484080"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35256968"/>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75971827"/>
      </p:ext>
    </p:extLst>
  </p:cSld>
  <p:clrMap bg1="dk1" tx1="lt1" bg2="dk2" tx2="lt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4A5D048-2FC6-44D3-9102-2CA05940EACD}" type="datetimeFigureOut">
              <a:rPr lang="en-US" smtClean="0">
                <a:solidFill>
                  <a:srgbClr val="FFFFFF"/>
                </a:solidFill>
              </a:rPr>
              <a:pPr/>
              <a:t>3/8/2017</a:t>
            </a:fld>
            <a:endParaRPr lang="en-US">
              <a:solidFill>
                <a:srgbClr val="FFFFFF"/>
              </a:solidFill>
            </a:endParaRPr>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srgbClr val="FFFFFF"/>
              </a:solidFill>
            </a:endParaRPr>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A531EFC-CDD7-4C65-B364-6EA5A155BCB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55825585"/>
      </p:ext>
    </p:extLst>
  </p:cSld>
  <p:clrMap bg1="dk1" tx1="lt1" bg2="dk2" tx2="lt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20" r:id="rId13"/>
    <p:sldLayoutId id="2147484221" r:id="rId14"/>
    <p:sldLayoutId id="2147484222" r:id="rId15"/>
    <p:sldLayoutId id="2147484223" r:id="rId16"/>
    <p:sldLayoutId id="2147484224"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0.xml"/></Relationships>
</file>

<file path=ppt/slides/_rels/slide10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42.xml"/><Relationship Id="rId5" Type="http://schemas.openxmlformats.org/officeDocument/2006/relationships/image" Target="../media/image50.png"/><Relationship Id="rId4" Type="http://schemas.openxmlformats.org/officeDocument/2006/relationships/slide" Target="slide4.xml"/></Relationships>
</file>

<file path=ppt/slides/_rels/slide10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1.png"/><Relationship Id="rId1" Type="http://schemas.openxmlformats.org/officeDocument/2006/relationships/slideLayout" Target="../slideLayouts/slideLayout42.xml"/><Relationship Id="rId4" Type="http://schemas.openxmlformats.org/officeDocument/2006/relationships/slide" Target="slide98.xml"/></Relationships>
</file>

<file path=ppt/slides/_rels/slide10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5.xml"/><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05.xml.rels><?xml version="1.0" encoding="UTF-8" standalone="yes"?>
<Relationships xmlns="http://schemas.openxmlformats.org/package/2006/relationships"><Relationship Id="rId2" Type="http://schemas.openxmlformats.org/officeDocument/2006/relationships/hyperlink" Target="http://bit.ly/2gtUHFe" TargetMode="External"/><Relationship Id="rId1" Type="http://schemas.openxmlformats.org/officeDocument/2006/relationships/slideLayout" Target="../slideLayouts/slideLayout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0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5.xml"/><Relationship Id="rId1" Type="http://schemas.openxmlformats.org/officeDocument/2006/relationships/slideLayout" Target="../slideLayouts/slideLayout105.xml"/></Relationships>
</file>

<file path=ppt/slides/_rels/slide10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8.xml"/></Relationships>
</file>

<file path=ppt/slides/_rels/slide1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microsoft.com/office/2007/relationships/hdphoto" Target="../media/hdphoto6.wdp"/></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www.gedtestingservice.com/"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64.png"/><Relationship Id="rId4" Type="http://schemas.microsoft.com/office/2007/relationships/hdphoto" Target="../media/hdphoto7.wdp"/></Relationships>
</file>

<file path=ppt/slides/_rels/slide1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0.xml"/></Relationships>
</file>

<file path=ppt/slides/_rels/slide1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www.mnabe.org/" TargetMode="External"/><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5.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95.xml"/><Relationship Id="rId5" Type="http://schemas.openxmlformats.org/officeDocument/2006/relationships/image" Target="../media/image30.pn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2" Type="http://schemas.openxmlformats.org/officeDocument/2006/relationships/hyperlink" Target="http://www.mnabe.org/" TargetMode="Externa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8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3" Type="http://schemas.openxmlformats.org/officeDocument/2006/relationships/hyperlink" Target="http://online.themlc.org/" TargetMode="External"/><Relationship Id="rId2" Type="http://schemas.openxmlformats.org/officeDocument/2006/relationships/notesSlide" Target="../notesSlides/notesSlide17.xml"/><Relationship Id="rId1" Type="http://schemas.openxmlformats.org/officeDocument/2006/relationships/slideLayout" Target="../slideLayouts/slideLayout90.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hyperlink" Target="http://atlasabe.org/resources/mni-toolkit/math-practices/mathematical-practice-webcast-series" TargetMode="External"/><Relationship Id="rId2" Type="http://schemas.openxmlformats.org/officeDocument/2006/relationships/image" Target="../media/image36.png"/><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atlasabe.org/resources/content-standards" TargetMode="External"/><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hyperlink" Target="http://atlasabe.org/mn-abe-news/ccrs-you-don-t-need-to-know-everything-to-start-doing-something" TargetMode="External"/><Relationship Id="rId2" Type="http://schemas.openxmlformats.org/officeDocument/2006/relationships/notesSlide" Target="../notesSlides/notesSlide19.xml"/><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8" Type="http://schemas.openxmlformats.org/officeDocument/2006/relationships/hyperlink" Target="https://www.engageny.org/common-core-curriculum" TargetMode="External"/><Relationship Id="rId3" Type="http://schemas.openxmlformats.org/officeDocument/2006/relationships/hyperlink" Target="http://atlasabe.org/resources-atlas-and-general-abe" TargetMode="External"/><Relationship Id="rId7" Type="http://schemas.openxmlformats.org/officeDocument/2006/relationships/hyperlink" Target="http://achievethecore.org/" TargetMode="External"/><Relationship Id="rId2" Type="http://schemas.openxmlformats.org/officeDocument/2006/relationships/hyperlink" Target="http://atlasabe.org/professional/content-standards" TargetMode="External"/><Relationship Id="rId1" Type="http://schemas.openxmlformats.org/officeDocument/2006/relationships/slideLayout" Target="../slideLayouts/slideLayout88.xml"/><Relationship Id="rId6" Type="http://schemas.openxmlformats.org/officeDocument/2006/relationships/hyperlink" Target="http://www.teachingthecore.org/" TargetMode="External"/><Relationship Id="rId5" Type="http://schemas.openxmlformats.org/officeDocument/2006/relationships/hyperlink" Target="http://atlasabe.org/e-newsletters" TargetMode="External"/><Relationship Id="rId4" Type="http://schemas.openxmlformats.org/officeDocument/2006/relationships/hyperlink" Target="https://lincs.ed.gov/professional-development/resource-collections/by-topic/College%20and%20Career%20Standard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online.themlc.org/" TargetMode="External"/><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2" Type="http://schemas.openxmlformats.org/officeDocument/2006/relationships/hyperlink" Target="http://atlasabe.org/resources/aces" TargetMode="External"/><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3" Type="http://schemas.openxmlformats.org/officeDocument/2006/relationships/hyperlink" Target="http://online.themlc.org/" TargetMode="External"/><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5.xml"/><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8" Type="http://schemas.openxmlformats.org/officeDocument/2006/relationships/slide" Target="slide103.xml"/><Relationship Id="rId3" Type="http://schemas.openxmlformats.org/officeDocument/2006/relationships/slide" Target="slide18.xml"/><Relationship Id="rId7" Type="http://schemas.openxmlformats.org/officeDocument/2006/relationships/slide" Target="slide98.xml"/><Relationship Id="rId12" Type="http://schemas.openxmlformats.org/officeDocument/2006/relationships/image" Target="../media/image18.png"/><Relationship Id="rId2" Type="http://schemas.openxmlformats.org/officeDocument/2006/relationships/slide" Target="slide6.xml"/><Relationship Id="rId1" Type="http://schemas.openxmlformats.org/officeDocument/2006/relationships/slideLayout" Target="../slideLayouts/slideLayout26.xml"/><Relationship Id="rId6" Type="http://schemas.openxmlformats.org/officeDocument/2006/relationships/slide" Target="slide83.xml"/><Relationship Id="rId11" Type="http://schemas.openxmlformats.org/officeDocument/2006/relationships/slide" Target="slide120.xml"/><Relationship Id="rId5" Type="http://schemas.openxmlformats.org/officeDocument/2006/relationships/slide" Target="slide71.xml"/><Relationship Id="rId10" Type="http://schemas.openxmlformats.org/officeDocument/2006/relationships/slide" Target="slide115.xml"/><Relationship Id="rId4" Type="http://schemas.openxmlformats.org/officeDocument/2006/relationships/slide" Target="slide50.xml"/><Relationship Id="rId9" Type="http://schemas.openxmlformats.org/officeDocument/2006/relationships/slide" Target="slide108.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7.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7.xml"/><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58.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1.xml.rels><?xml version="1.0" encoding="UTF-8" standalone="yes"?>
<Relationships xmlns="http://schemas.openxmlformats.org/package/2006/relationships"><Relationship Id="rId2" Type="http://schemas.openxmlformats.org/officeDocument/2006/relationships/hyperlink" Target="http://www.gwdc.org/wioa/planning/index.html" TargetMode="External"/><Relationship Id="rId1" Type="http://schemas.openxmlformats.org/officeDocument/2006/relationships/slideLayout" Target="../slideLayouts/slideLayout7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5.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77.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7.xml"/><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5.xml"/><Relationship Id="rId1" Type="http://schemas.openxmlformats.org/officeDocument/2006/relationships/slideLayout" Target="../slideLayouts/slideLayout77.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microsoft.com/office/2007/relationships/hdphoto" Target="../media/hdphoto4.wdp"/></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microsoft.com/office/2007/relationships/hdphoto" Target="../media/hdphoto3.wdp"/></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42.xml"/><Relationship Id="rId4" Type="http://schemas.openxmlformats.org/officeDocument/2006/relationships/image" Target="../media/image47.wmf"/></Relationships>
</file>

<file path=ppt/slides/_rels/slide7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42.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8.xml"/></Relationships>
</file>

<file path=ppt/slides/_rels/slide8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1.png"/><Relationship Id="rId1" Type="http://schemas.openxmlformats.org/officeDocument/2006/relationships/slideLayout" Target="../slideLayouts/slideLayout42.xml"/><Relationship Id="rId4" Type="http://schemas.openxmlformats.org/officeDocument/2006/relationships/slide" Target="slide98.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8.xml"/><Relationship Id="rId4" Type="http://schemas.microsoft.com/office/2007/relationships/hdphoto" Target="../media/hdphoto5.wdp"/></Relationships>
</file>

<file path=ppt/slides/_rels/slide8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5.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60.xml"/></Relationships>
</file>

<file path=ppt/slides/_rels/slide8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6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0.xml"/></Relationships>
</file>

<file path=ppt/slides/_rels/slide9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0.xml"/></Relationships>
</file>

<file path=ppt/slides/_rels/slide9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5.xml"/><Relationship Id="rId1" Type="http://schemas.openxmlformats.org/officeDocument/2006/relationships/slideLayout" Target="../slideLayouts/slideLayout60.xml"/></Relationships>
</file>

<file path=ppt/slides/_rels/slide9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42.xml"/><Relationship Id="rId4" Type="http://schemas.openxmlformats.org/officeDocument/2006/relationships/image" Target="../media/image50.png"/></Relationships>
</file>

<file path=ppt/slides/_rels/slide9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42.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411403" y="142664"/>
            <a:ext cx="7533524" cy="2290843"/>
          </a:xfrm>
        </p:spPr>
        <p:txBody>
          <a:bodyPr>
            <a:normAutofit/>
          </a:bodyPr>
          <a:lstStyle/>
          <a:p>
            <a:r>
              <a:rPr lang="en-US" dirty="0" smtClean="0"/>
              <a:t>ABE State Regional Session</a:t>
            </a:r>
            <a:endParaRPr lang="en-US" dirty="0"/>
          </a:p>
        </p:txBody>
      </p:sp>
      <p:sp>
        <p:nvSpPr>
          <p:cNvPr id="4" name="Subtitle 3"/>
          <p:cNvSpPr>
            <a:spLocks noGrp="1"/>
          </p:cNvSpPr>
          <p:nvPr>
            <p:ph type="subTitle" idx="1"/>
          </p:nvPr>
        </p:nvSpPr>
        <p:spPr>
          <a:xfrm rot="21420000">
            <a:off x="4862952" y="2239095"/>
            <a:ext cx="3124500" cy="550333"/>
          </a:xfrm>
        </p:spPr>
        <p:txBody>
          <a:bodyPr/>
          <a:lstStyle/>
          <a:p>
            <a:r>
              <a:rPr lang="en-US" dirty="0" smtClean="0"/>
              <a:t>Spring 2017</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15811">
            <a:off x="5020" y="1634159"/>
            <a:ext cx="4378091" cy="4372052"/>
          </a:xfrm>
          <a:prstGeom prst="rect">
            <a:avLst/>
          </a:prstGeom>
        </p:spPr>
      </p:pic>
      <p:pic>
        <p:nvPicPr>
          <p:cNvPr id="6" name="Picture 5"/>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1408296">
            <a:off x="1623798" y="2982049"/>
            <a:ext cx="3178811" cy="27508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02004">
            <a:off x="4752755" y="3386205"/>
            <a:ext cx="3499275" cy="1085981"/>
          </a:xfrm>
          <a:prstGeom prst="rect">
            <a:avLst/>
          </a:prstGeom>
        </p:spPr>
      </p:pic>
    </p:spTree>
    <p:extLst>
      <p:ext uri="{BB962C8B-B14F-4D97-AF65-F5344CB8AC3E}">
        <p14:creationId xmlns:p14="http://schemas.microsoft.com/office/powerpoint/2010/main" val="4168094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Institute: </a:t>
            </a:r>
            <a:br>
              <a:rPr lang="en-US" dirty="0" smtClean="0"/>
            </a:br>
            <a:r>
              <a:rPr lang="en-US" dirty="0" smtClean="0"/>
              <a:t>Pre-conference workshops</a:t>
            </a:r>
            <a:endParaRPr lang="en-US" dirty="0"/>
          </a:p>
        </p:txBody>
      </p:sp>
      <p:sp>
        <p:nvSpPr>
          <p:cNvPr id="3" name="Content Placeholder 2"/>
          <p:cNvSpPr>
            <a:spLocks noGrp="1"/>
          </p:cNvSpPr>
          <p:nvPr>
            <p:ph sz="half" idx="1"/>
          </p:nvPr>
        </p:nvSpPr>
        <p:spPr>
          <a:xfrm>
            <a:off x="533400" y="2336873"/>
            <a:ext cx="4114800" cy="3599316"/>
          </a:xfrm>
        </p:spPr>
        <p:txBody>
          <a:bodyPr>
            <a:normAutofit lnSpcReduction="10000"/>
          </a:bodyPr>
          <a:lstStyle/>
          <a:p>
            <a:r>
              <a:rPr lang="en-US" dirty="0" smtClean="0"/>
              <a:t>Tuesday, August 15 – Wednesday, August 16</a:t>
            </a:r>
          </a:p>
          <a:p>
            <a:r>
              <a:rPr lang="en-US" dirty="0" smtClean="0"/>
              <a:t>ABE Foundations </a:t>
            </a:r>
          </a:p>
          <a:p>
            <a:pPr lvl="1"/>
            <a:r>
              <a:rPr lang="en-US" dirty="0" smtClean="0"/>
              <a:t>an overview of the basics for new staff or those who need a refresher</a:t>
            </a:r>
            <a:endParaRPr lang="en-US" dirty="0"/>
          </a:p>
          <a:p>
            <a:r>
              <a:rPr lang="en-US" dirty="0" smtClean="0"/>
              <a:t>CCRS Foundations: ELA or Math</a:t>
            </a:r>
          </a:p>
          <a:p>
            <a:pPr lvl="1"/>
            <a:r>
              <a:rPr lang="en-US" dirty="0" smtClean="0"/>
              <a:t>An overview of the standards and instructional shifts</a:t>
            </a:r>
          </a:p>
        </p:txBody>
      </p:sp>
      <p:sp>
        <p:nvSpPr>
          <p:cNvPr id="5" name="Content Placeholder 4"/>
          <p:cNvSpPr>
            <a:spLocks noGrp="1"/>
          </p:cNvSpPr>
          <p:nvPr>
            <p:ph sz="half" idx="2"/>
          </p:nvPr>
        </p:nvSpPr>
        <p:spPr>
          <a:xfrm>
            <a:off x="4800600" y="2438400"/>
            <a:ext cx="3359661" cy="3599316"/>
          </a:xfrm>
        </p:spPr>
        <p:txBody>
          <a:bodyPr>
            <a:normAutofit lnSpcReduction="10000"/>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743200"/>
            <a:ext cx="3639027" cy="2572512"/>
          </a:xfrm>
          <a:prstGeom prst="rect">
            <a:avLst/>
          </a:prstGeom>
        </p:spPr>
      </p:pic>
    </p:spTree>
    <p:extLst>
      <p:ext uri="{BB962C8B-B14F-4D97-AF65-F5344CB8AC3E}">
        <p14:creationId xmlns:p14="http://schemas.microsoft.com/office/powerpoint/2010/main" val="354465704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SA Flag" title="graph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2" name="Title 1"/>
          <p:cNvSpPr>
            <a:spLocks noGrp="1"/>
          </p:cNvSpPr>
          <p:nvPr>
            <p:ph type="title"/>
          </p:nvPr>
        </p:nvSpPr>
        <p:spPr>
          <a:xfrm>
            <a:off x="-5316" y="-14177"/>
            <a:ext cx="9144000" cy="1143000"/>
          </a:xfrm>
          <a:solidFill>
            <a:schemeClr val="tx1"/>
          </a:solidFill>
        </p:spPr>
        <p:txBody>
          <a:bodyPr>
            <a:noAutofit/>
          </a:bodyPr>
          <a:lstStyle/>
          <a:p>
            <a:r>
              <a:rPr lang="en-US" sz="3600" b="1" dirty="0" smtClean="0">
                <a:solidFill>
                  <a:srgbClr val="C00000"/>
                </a:solidFill>
                <a:latin typeface="Tw Cen MT" panose="020B0602020104020603" pitchFamily="34" charset="0"/>
              </a:rPr>
              <a:t>IEL/Civics Programming</a:t>
            </a:r>
            <a:endParaRPr lang="en-US" sz="3600" b="1" dirty="0">
              <a:solidFill>
                <a:srgbClr val="C00000"/>
              </a:solidFill>
              <a:latin typeface="Tw Cen MT" panose="020B0602020104020603" pitchFamily="34" charset="0"/>
            </a:endParaRPr>
          </a:p>
        </p:txBody>
      </p:sp>
      <p:sp>
        <p:nvSpPr>
          <p:cNvPr id="5" name="Content Placeholder 4"/>
          <p:cNvSpPr>
            <a:spLocks noGrp="1"/>
          </p:cNvSpPr>
          <p:nvPr>
            <p:ph idx="1"/>
          </p:nvPr>
        </p:nvSpPr>
        <p:spPr>
          <a:xfrm>
            <a:off x="0" y="2743200"/>
            <a:ext cx="9144000" cy="4114800"/>
          </a:xfrm>
          <a:solidFill>
            <a:srgbClr val="FFFFFF"/>
          </a:solidFill>
        </p:spPr>
        <p:txBody>
          <a:bodyPr>
            <a:normAutofit/>
          </a:bodyPr>
          <a:lstStyle/>
          <a:p>
            <a:pPr marL="0" indent="0">
              <a:buNone/>
            </a:pPr>
            <a:r>
              <a:rPr lang="en-US" sz="2000" dirty="0" smtClean="0">
                <a:solidFill>
                  <a:schemeClr val="accent3">
                    <a:lumMod val="50000"/>
                  </a:schemeClr>
                </a:solidFill>
              </a:rPr>
              <a:t>Provides instruction in: </a:t>
            </a:r>
          </a:p>
          <a:p>
            <a:pPr marL="457200" indent="-457200">
              <a:buFont typeface="+mj-lt"/>
              <a:buAutoNum type="arabicPeriod"/>
            </a:pPr>
            <a:r>
              <a:rPr lang="en-US" sz="2000" dirty="0" smtClean="0">
                <a:solidFill>
                  <a:srgbClr val="C00000"/>
                </a:solidFill>
              </a:rPr>
              <a:t>Literacy</a:t>
            </a:r>
            <a:r>
              <a:rPr lang="en-US" sz="2000" dirty="0" smtClean="0">
                <a:solidFill>
                  <a:schemeClr val="accent3">
                    <a:lumMod val="50000"/>
                  </a:schemeClr>
                </a:solidFill>
              </a:rPr>
              <a:t> and </a:t>
            </a:r>
            <a:r>
              <a:rPr lang="en-US" sz="2000" dirty="0" smtClean="0">
                <a:solidFill>
                  <a:srgbClr val="C00000"/>
                </a:solidFill>
              </a:rPr>
              <a:t>English language acquisition</a:t>
            </a:r>
            <a:r>
              <a:rPr lang="en-US" sz="2000" dirty="0" smtClean="0">
                <a:solidFill>
                  <a:schemeClr val="accent3">
                    <a:lumMod val="50000"/>
                  </a:schemeClr>
                </a:solidFill>
              </a:rPr>
              <a:t>, </a:t>
            </a:r>
          </a:p>
          <a:p>
            <a:pPr marL="457200" indent="-457200">
              <a:buFont typeface="+mj-lt"/>
              <a:buAutoNum type="arabicPeriod"/>
            </a:pPr>
            <a:r>
              <a:rPr lang="en-US" sz="2000" dirty="0" smtClean="0">
                <a:solidFill>
                  <a:srgbClr val="C00000"/>
                </a:solidFill>
              </a:rPr>
              <a:t>Civic</a:t>
            </a:r>
            <a:r>
              <a:rPr lang="en-US" sz="2000" dirty="0" smtClean="0">
                <a:solidFill>
                  <a:schemeClr val="accent3">
                    <a:lumMod val="50000"/>
                  </a:schemeClr>
                </a:solidFill>
              </a:rPr>
              <a:t> participation and the rights and responsibilities of citizens, </a:t>
            </a:r>
          </a:p>
          <a:p>
            <a:pPr marL="457200" indent="-457200">
              <a:buFont typeface="+mj-lt"/>
              <a:buAutoNum type="arabicPeriod"/>
            </a:pPr>
            <a:r>
              <a:rPr lang="en-US" sz="2000" dirty="0" smtClean="0">
                <a:solidFill>
                  <a:srgbClr val="C00000"/>
                </a:solidFill>
              </a:rPr>
              <a:t>Workforce preparation</a:t>
            </a:r>
            <a:r>
              <a:rPr lang="en-US" sz="2000" dirty="0" smtClean="0">
                <a:solidFill>
                  <a:schemeClr val="accent3">
                    <a:lumMod val="50000"/>
                  </a:schemeClr>
                </a:solidFill>
              </a:rPr>
              <a:t> and </a:t>
            </a:r>
          </a:p>
          <a:p>
            <a:pPr marL="457200" indent="-457200">
              <a:buFont typeface="+mj-lt"/>
              <a:buAutoNum type="arabicPeriod"/>
            </a:pPr>
            <a:r>
              <a:rPr lang="en-US" sz="2000" dirty="0" smtClean="0">
                <a:solidFill>
                  <a:srgbClr val="C00000"/>
                </a:solidFill>
              </a:rPr>
              <a:t>Workforce training</a:t>
            </a:r>
          </a:p>
          <a:p>
            <a:pPr marL="0" indent="0">
              <a:buNone/>
            </a:pPr>
            <a:endParaRPr lang="en-US" sz="2000" dirty="0" smtClean="0">
              <a:solidFill>
                <a:schemeClr val="accent3">
                  <a:lumMod val="50000"/>
                </a:schemeClr>
              </a:solidFill>
            </a:endParaRPr>
          </a:p>
          <a:p>
            <a:r>
              <a:rPr lang="en-US" sz="2000" dirty="0" smtClean="0">
                <a:solidFill>
                  <a:schemeClr val="accent3">
                    <a:lumMod val="50000"/>
                  </a:schemeClr>
                </a:solidFill>
              </a:rPr>
              <a:t>Activities must be </a:t>
            </a:r>
            <a:r>
              <a:rPr lang="en-US" sz="2000" b="1" dirty="0" smtClean="0">
                <a:solidFill>
                  <a:schemeClr val="accent3">
                    <a:lumMod val="50000"/>
                  </a:schemeClr>
                </a:solidFill>
              </a:rPr>
              <a:t>provided in combination with IET activities</a:t>
            </a:r>
          </a:p>
          <a:p>
            <a:r>
              <a:rPr lang="en-US" sz="2000" dirty="0" smtClean="0">
                <a:solidFill>
                  <a:schemeClr val="accent3">
                    <a:lumMod val="50000"/>
                  </a:schemeClr>
                </a:solidFill>
              </a:rPr>
              <a:t>Focuses program design and goal on </a:t>
            </a:r>
            <a:r>
              <a:rPr lang="en-US" sz="2000" b="1" dirty="0" smtClean="0">
                <a:solidFill>
                  <a:schemeClr val="accent3">
                    <a:lumMod val="50000"/>
                  </a:schemeClr>
                </a:solidFill>
              </a:rPr>
              <a:t>preparing adults for employment in in-demand industries and in coordination with local workforce </a:t>
            </a:r>
            <a:r>
              <a:rPr lang="en-US" sz="2000" b="1" dirty="0" smtClean="0">
                <a:solidFill>
                  <a:schemeClr val="accent3">
                    <a:lumMod val="50000"/>
                  </a:schemeClr>
                </a:solidFill>
              </a:rPr>
              <a:t>system</a:t>
            </a:r>
            <a:endParaRPr lang="en-US" sz="2000" b="1" dirty="0" smtClean="0">
              <a:solidFill>
                <a:schemeClr val="accent3">
                  <a:lumMod val="50000"/>
                </a:schemeClr>
              </a:solidFill>
            </a:endParaRPr>
          </a:p>
        </p:txBody>
      </p:sp>
      <p:sp>
        <p:nvSpPr>
          <p:cNvPr id="4" name="Slide Number Placeholder 3"/>
          <p:cNvSpPr>
            <a:spLocks noGrp="1"/>
          </p:cNvSpPr>
          <p:nvPr>
            <p:ph type="sldNum" sz="quarter" idx="4294967295"/>
          </p:nvPr>
        </p:nvSpPr>
        <p:spPr>
          <a:xfrm>
            <a:off x="7924800" y="6416675"/>
            <a:ext cx="762000" cy="365125"/>
          </a:xfrm>
          <a:prstGeom prst="rect">
            <a:avLst/>
          </a:prstGeom>
        </p:spPr>
        <p:txBody>
          <a:bodyPr>
            <a:normAutofit/>
          </a:bodyPr>
          <a:lstStyle/>
          <a:p>
            <a:fld id="{1AD93096-5B34-4342-9326-69289CEAE4C2}"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a:t>
            </a:fld>
            <a:endParaRPr lang="en-US" dirty="0">
              <a:solidFill>
                <a:srgbClr val="FFFFFF"/>
              </a:solidFill>
            </a:endParaRPr>
          </a:p>
        </p:txBody>
      </p:sp>
      <p:pic>
        <p:nvPicPr>
          <p:cNvPr id="12290" name="Picture 2" descr="Hammer and wrench" title="graphic">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7650" y="557323"/>
            <a:ext cx="2681034" cy="268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76320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1" descr="required components are literacy, english language acquisition and civics edcuation. They must be provided in combination with IET, which includes adult education and literacy activities, workforce preparation activities and workforce training (specific sector)" title="imag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5" y="880269"/>
            <a:ext cx="9136945" cy="5139531"/>
          </a:xfrm>
          <a:effectLst>
            <a:outerShdw blurRad="292100" dist="139700" dir="2700000" algn="tl" rotWithShape="0">
              <a:srgbClr val="333333">
                <a:alpha val="64999"/>
              </a:srgbClr>
            </a:outerShdw>
          </a:effectLst>
        </p:spPr>
      </p:pic>
      <p:sp>
        <p:nvSpPr>
          <p:cNvPr id="3" name="Title 2"/>
          <p:cNvSpPr>
            <a:spLocks noGrp="1"/>
          </p:cNvSpPr>
          <p:nvPr>
            <p:ph type="title"/>
          </p:nvPr>
        </p:nvSpPr>
        <p:spPr>
          <a:xfrm>
            <a:off x="0" y="0"/>
            <a:ext cx="9144000" cy="685800"/>
          </a:xfrm>
        </p:spPr>
        <p:txBody>
          <a:bodyPr/>
          <a:lstStyle/>
          <a:p>
            <a:pPr algn="l"/>
            <a:r>
              <a:rPr lang="en-US" sz="3600" dirty="0" smtClean="0"/>
              <a:t>Program Model (IEL/Civics) 	</a:t>
            </a:r>
            <a:r>
              <a:rPr lang="en-US" sz="1200" dirty="0" smtClean="0"/>
              <a:t> Go to </a:t>
            </a:r>
            <a:r>
              <a:rPr lang="en-US" sz="1200" b="1" dirty="0" smtClean="0">
                <a:hlinkClick r:id="rId3" action="ppaction://hlinksldjump"/>
              </a:rPr>
              <a:t>Questions</a:t>
            </a:r>
            <a:r>
              <a:rPr lang="en-US" sz="1200" dirty="0" smtClean="0"/>
              <a:t> or </a:t>
            </a:r>
            <a:r>
              <a:rPr lang="en-US" sz="1200" b="1" dirty="0" smtClean="0">
                <a:hlinkClick r:id="rId4" action="ppaction://hlinksldjump"/>
              </a:rPr>
              <a:t>IEL/Civics Grant</a:t>
            </a:r>
            <a:endParaRPr lang="en-US" sz="1200" b="1" dirty="0"/>
          </a:p>
        </p:txBody>
      </p:sp>
      <p:sp>
        <p:nvSpPr>
          <p:cNvPr id="4" name="Footer Placeholder 3"/>
          <p:cNvSpPr>
            <a:spLocks noGrp="1"/>
          </p:cNvSpPr>
          <p:nvPr>
            <p:ph type="ftr" sz="quarter" idx="10"/>
          </p:nvPr>
        </p:nvSpPr>
        <p:spPr/>
        <p:txBody>
          <a:bodyPr/>
          <a:lstStyle/>
          <a:p>
            <a:pPr>
              <a:defRPr/>
            </a:pPr>
            <a:r>
              <a:rPr lang="en-US" dirty="0" smtClean="0"/>
              <a:t>education.state.mn.us</a:t>
            </a:r>
            <a:endParaRPr lang="en-US" dirty="0"/>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101</a:t>
            </a:fld>
            <a:endParaRPr lang="en-US" dirty="0"/>
          </a:p>
        </p:txBody>
      </p:sp>
    </p:spTree>
    <p:extLst>
      <p:ext uri="{BB962C8B-B14F-4D97-AF65-F5344CB8AC3E}">
        <p14:creationId xmlns:p14="http://schemas.microsoft.com/office/powerpoint/2010/main" val="17732905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Hasskamp\AppData\Local\Microsoft\Windows\Temporary Internet Files\Content.IE5\98YIOJPX\MP900382687[1].jpg">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44" t="22387" r="15556" b="28163"/>
          <a:stretch/>
        </p:blipFill>
        <p:spPr bwMode="auto">
          <a:xfrm>
            <a:off x="0" y="2041452"/>
            <a:ext cx="9136380" cy="48165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6582"/>
            <a:ext cx="9143999" cy="685800"/>
          </a:xfrm>
          <a:solidFill>
            <a:srgbClr val="FFFFFF"/>
          </a:solidFill>
        </p:spPr>
        <p:txBody>
          <a:bodyPr>
            <a:normAutofit fontScale="90000"/>
          </a:bodyPr>
          <a:lstStyle/>
          <a:p>
            <a:r>
              <a:rPr lang="en-US" b="1" dirty="0" smtClean="0">
                <a:solidFill>
                  <a:schemeClr val="accent1">
                    <a:lumMod val="50000"/>
                  </a:schemeClr>
                </a:solidFill>
              </a:rPr>
              <a:t>Discussion:  </a:t>
            </a:r>
            <a:r>
              <a:rPr lang="en-US" b="1" dirty="0" smtClean="0">
                <a:solidFill>
                  <a:schemeClr val="accent1">
                    <a:lumMod val="50000"/>
                  </a:schemeClr>
                </a:solidFill>
              </a:rPr>
              <a:t>IEL/Civics</a:t>
            </a:r>
            <a:endParaRPr lang="en-US" b="1" dirty="0">
              <a:solidFill>
                <a:schemeClr val="accent1">
                  <a:lumMod val="50000"/>
                </a:schemeClr>
              </a:solidFill>
            </a:endParaRPr>
          </a:p>
        </p:txBody>
      </p:sp>
      <p:sp>
        <p:nvSpPr>
          <p:cNvPr id="3" name="Content Placeholder 2"/>
          <p:cNvSpPr>
            <a:spLocks noGrp="1"/>
          </p:cNvSpPr>
          <p:nvPr>
            <p:ph sz="quarter" idx="4294967295"/>
          </p:nvPr>
        </p:nvSpPr>
        <p:spPr>
          <a:xfrm>
            <a:off x="0" y="609600"/>
            <a:ext cx="9136380" cy="2209800"/>
          </a:xfrm>
          <a:prstGeom prst="rect">
            <a:avLst/>
          </a:prstGeom>
          <a:gradFill flip="none" rotWithShape="1">
            <a:gsLst>
              <a:gs pos="0">
                <a:srgbClr val="FFFFFF">
                  <a:alpha val="0"/>
                </a:srgbClr>
              </a:gs>
              <a:gs pos="100000">
                <a:srgbClr val="FFFFFF"/>
              </a:gs>
              <a:gs pos="12000">
                <a:srgbClr val="FFFFFF"/>
              </a:gs>
            </a:gsLst>
            <a:lin ang="16200000" scaled="1"/>
            <a:tileRect/>
          </a:gradFill>
        </p:spPr>
        <p:txBody>
          <a:bodyPr anchor="t">
            <a:normAutofit/>
          </a:bodyPr>
          <a:lstStyle/>
          <a:p>
            <a:pPr marL="274320" indent="0">
              <a:buNone/>
            </a:pPr>
            <a:r>
              <a:rPr lang="en-US" sz="4000" dirty="0" smtClean="0">
                <a:solidFill>
                  <a:schemeClr val="accent1">
                    <a:lumMod val="75000"/>
                  </a:schemeClr>
                </a:solidFill>
              </a:rPr>
              <a:t>Considering the grant:</a:t>
            </a:r>
            <a:endParaRPr lang="en-US" sz="4000" dirty="0" smtClean="0">
              <a:solidFill>
                <a:schemeClr val="accent1">
                  <a:lumMod val="75000"/>
                </a:schemeClr>
              </a:solidFill>
            </a:endParaRPr>
          </a:p>
          <a:p>
            <a:pPr marL="514350" indent="-514350">
              <a:buClr>
                <a:schemeClr val="tx1"/>
              </a:buClr>
              <a:buFont typeface="+mj-lt"/>
              <a:buAutoNum type="arabicPeriod"/>
            </a:pPr>
            <a:r>
              <a:rPr lang="en-US" sz="4000" dirty="0" smtClean="0">
                <a:solidFill>
                  <a:schemeClr val="accent1">
                    <a:lumMod val="75000"/>
                  </a:schemeClr>
                </a:solidFill>
              </a:rPr>
              <a:t>What </a:t>
            </a:r>
            <a:r>
              <a:rPr lang="en-US" sz="4000" dirty="0">
                <a:solidFill>
                  <a:schemeClr val="accent1">
                    <a:lumMod val="75000"/>
                  </a:schemeClr>
                </a:solidFill>
              </a:rPr>
              <a:t>questions do you have?</a:t>
            </a:r>
          </a:p>
          <a:p>
            <a:pPr marL="514350" indent="-514350">
              <a:buClr>
                <a:schemeClr val="tx1"/>
              </a:buClr>
              <a:buFont typeface="+mj-lt"/>
              <a:buAutoNum type="arabicPeriod"/>
            </a:pPr>
            <a:r>
              <a:rPr lang="en-US" sz="4000" dirty="0">
                <a:solidFill>
                  <a:schemeClr val="accent1">
                    <a:lumMod val="75000"/>
                  </a:schemeClr>
                </a:solidFill>
              </a:rPr>
              <a:t>What issues stand out</a:t>
            </a:r>
            <a:r>
              <a:rPr lang="en-US" sz="4000" dirty="0" smtClean="0">
                <a:solidFill>
                  <a:schemeClr val="accent1">
                    <a:lumMod val="75000"/>
                  </a:schemeClr>
                </a:solidFill>
              </a:rPr>
              <a:t>?</a:t>
            </a:r>
            <a:endParaRPr lang="en-US" sz="4000" dirty="0">
              <a:solidFill>
                <a:schemeClr val="accent1">
                  <a:lumMod val="75000"/>
                </a:schemeClr>
              </a:solidFill>
            </a:endParaRPr>
          </a:p>
        </p:txBody>
      </p:sp>
    </p:spTree>
    <p:extLst>
      <p:ext uri="{BB962C8B-B14F-4D97-AF65-F5344CB8AC3E}">
        <p14:creationId xmlns:p14="http://schemas.microsoft.com/office/powerpoint/2010/main" val="38468732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smtClean="0"/>
              <a:t>Transitions</a:t>
            </a:r>
            <a:endParaRPr lang="en-US" sz="8000"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6057593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87" y="152400"/>
            <a:ext cx="8111358" cy="994172"/>
          </a:xfrm>
        </p:spPr>
        <p:txBody>
          <a:bodyPr>
            <a:noAutofit/>
          </a:bodyPr>
          <a:lstStyle/>
          <a:p>
            <a:r>
              <a:rPr lang="en-US" sz="4000" dirty="0" smtClean="0"/>
              <a:t>Navigating and Advising Support Services Grant</a:t>
            </a:r>
            <a:endParaRPr lang="en-US" sz="4000" dirty="0"/>
          </a:p>
        </p:txBody>
      </p:sp>
      <p:sp>
        <p:nvSpPr>
          <p:cNvPr id="3" name="Content Placeholder 2"/>
          <p:cNvSpPr>
            <a:spLocks noGrp="1"/>
          </p:cNvSpPr>
          <p:nvPr>
            <p:ph idx="1"/>
          </p:nvPr>
        </p:nvSpPr>
        <p:spPr>
          <a:xfrm>
            <a:off x="457200" y="1146572"/>
            <a:ext cx="7772400" cy="5711428"/>
          </a:xfrm>
        </p:spPr>
        <p:txBody>
          <a:bodyPr/>
          <a:lstStyle/>
          <a:p>
            <a:pPr marL="0" indent="0">
              <a:buNone/>
            </a:pPr>
            <a:r>
              <a:rPr lang="en-US" sz="2800" dirty="0" smtClean="0"/>
              <a:t>5 </a:t>
            </a:r>
            <a:r>
              <a:rPr lang="en-US" sz="2800" dirty="0" smtClean="0"/>
              <a:t>Grants Awarded:</a:t>
            </a:r>
            <a:endParaRPr lang="en-US" sz="2800" dirty="0" smtClean="0"/>
          </a:p>
          <a:p>
            <a:r>
              <a:rPr lang="en-US" sz="2800" dirty="0" smtClean="0"/>
              <a:t>St. Paul Community Literacy Consortium</a:t>
            </a:r>
          </a:p>
          <a:p>
            <a:r>
              <a:rPr lang="en-US" sz="2800" dirty="0" smtClean="0"/>
              <a:t>Southwest ABE</a:t>
            </a:r>
          </a:p>
          <a:p>
            <a:r>
              <a:rPr lang="en-US" sz="2800" dirty="0" smtClean="0"/>
              <a:t>Mankato</a:t>
            </a:r>
          </a:p>
          <a:p>
            <a:r>
              <a:rPr lang="en-US" sz="2800" dirty="0" smtClean="0"/>
              <a:t>Southeast ABE and Hiawatha Valley ABE</a:t>
            </a:r>
          </a:p>
          <a:p>
            <a:r>
              <a:rPr lang="en-US" sz="2800" dirty="0" smtClean="0"/>
              <a:t>Adult Academic Program - </a:t>
            </a:r>
            <a:r>
              <a:rPr lang="en-US" sz="2800" dirty="0" err="1" smtClean="0"/>
              <a:t>Robbinsdale</a:t>
            </a:r>
            <a:endParaRPr lang="en-US" sz="2800" dirty="0" smtClean="0"/>
          </a:p>
          <a:p>
            <a:endParaRPr lang="en-US" sz="2800" dirty="0" smtClean="0"/>
          </a:p>
          <a:p>
            <a:pPr marL="0" indent="0">
              <a:buNone/>
            </a:pPr>
            <a:r>
              <a:rPr lang="en-US" sz="2800" dirty="0" smtClean="0"/>
              <a:t>Contract </a:t>
            </a:r>
            <a:r>
              <a:rPr lang="en-US" sz="2800" dirty="0" smtClean="0"/>
              <a:t>end date is June 30, 2019</a:t>
            </a:r>
            <a:endParaRPr lang="en-US" sz="2800" dirty="0"/>
          </a:p>
        </p:txBody>
      </p:sp>
    </p:spTree>
    <p:extLst>
      <p:ext uri="{BB962C8B-B14F-4D97-AF65-F5344CB8AC3E}">
        <p14:creationId xmlns:p14="http://schemas.microsoft.com/office/powerpoint/2010/main" val="420281991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1"/>
            <a:ext cx="7772400" cy="1532467"/>
          </a:xfrm>
        </p:spPr>
        <p:txBody>
          <a:bodyPr/>
          <a:lstStyle/>
          <a:p>
            <a:r>
              <a:rPr lang="en-US" sz="3600" dirty="0" smtClean="0"/>
              <a:t>Adult Pathways to Postsecondary Webinars</a:t>
            </a:r>
            <a:endParaRPr lang="en-US" sz="3600" dirty="0"/>
          </a:p>
        </p:txBody>
      </p:sp>
      <p:sp>
        <p:nvSpPr>
          <p:cNvPr id="3" name="Content Placeholder 2"/>
          <p:cNvSpPr>
            <a:spLocks noGrp="1"/>
          </p:cNvSpPr>
          <p:nvPr>
            <p:ph idx="1"/>
          </p:nvPr>
        </p:nvSpPr>
        <p:spPr>
          <a:xfrm>
            <a:off x="457200" y="2142068"/>
            <a:ext cx="7772400" cy="4563532"/>
          </a:xfrm>
        </p:spPr>
        <p:txBody>
          <a:bodyPr>
            <a:noAutofit/>
          </a:bodyPr>
          <a:lstStyle/>
          <a:p>
            <a:pPr marL="0" indent="0">
              <a:buNone/>
            </a:pPr>
            <a:r>
              <a:rPr lang="en-US" sz="2400" dirty="0" smtClean="0"/>
              <a:t>On May 6</a:t>
            </a:r>
            <a:r>
              <a:rPr lang="en-US" sz="2400" baseline="30000" dirty="0" smtClean="0"/>
              <a:t>th</a:t>
            </a:r>
            <a:r>
              <a:rPr lang="en-US" sz="2400" dirty="0" smtClean="0"/>
              <a:t>, 2016 an Adult Pathways to Postsecondary event was held at Lake Superior College. </a:t>
            </a:r>
          </a:p>
          <a:p>
            <a:pPr marL="0" indent="0">
              <a:buNone/>
            </a:pPr>
            <a:endParaRPr lang="en-US" sz="2400" dirty="0"/>
          </a:p>
          <a:p>
            <a:pPr marL="0" indent="0">
              <a:buNone/>
            </a:pPr>
            <a:r>
              <a:rPr lang="en-US" sz="2400" dirty="0" smtClean="0"/>
              <a:t>Three mini-grants were provided to support work between ABE, Minnesota State, and Career and Technical Education. </a:t>
            </a:r>
          </a:p>
          <a:p>
            <a:pPr marL="0" indent="0">
              <a:buNone/>
            </a:pPr>
            <a:endParaRPr lang="en-US" sz="2400" dirty="0"/>
          </a:p>
          <a:p>
            <a:pPr marL="0" indent="0">
              <a:buNone/>
            </a:pPr>
            <a:r>
              <a:rPr lang="en-US" sz="2400" dirty="0" smtClean="0"/>
              <a:t>The results of these grants </a:t>
            </a:r>
            <a:r>
              <a:rPr lang="en-US" sz="2400" dirty="0" smtClean="0"/>
              <a:t>were shared </a:t>
            </a:r>
            <a:r>
              <a:rPr lang="en-US" sz="2400" dirty="0" smtClean="0"/>
              <a:t>via webinar this winter. Archived webinars available at: </a:t>
            </a:r>
            <a:r>
              <a:rPr lang="en-US" sz="2400" dirty="0" smtClean="0">
                <a:hlinkClick r:id="rId2"/>
              </a:rPr>
              <a:t>http://bit.ly/2gtUHFe</a:t>
            </a:r>
            <a:r>
              <a:rPr lang="en-US" sz="2400" dirty="0" smtClean="0"/>
              <a:t> </a:t>
            </a:r>
            <a:endParaRPr lang="en-US" sz="2400" dirty="0"/>
          </a:p>
          <a:p>
            <a:pPr marL="0" indent="0">
              <a:buNone/>
            </a:pPr>
            <a:endParaRPr lang="en-US" sz="2400" dirty="0"/>
          </a:p>
        </p:txBody>
      </p:sp>
    </p:spTree>
    <p:extLst>
      <p:ext uri="{BB962C8B-B14F-4D97-AF65-F5344CB8AC3E}">
        <p14:creationId xmlns:p14="http://schemas.microsoft.com/office/powerpoint/2010/main" val="37266460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1"/>
            <a:ext cx="7772400" cy="1219199"/>
          </a:xfrm>
        </p:spPr>
        <p:txBody>
          <a:bodyPr>
            <a:normAutofit fontScale="90000"/>
          </a:bodyPr>
          <a:lstStyle/>
          <a:p>
            <a:r>
              <a:rPr lang="en-US" sz="4000" dirty="0" smtClean="0"/>
              <a:t>Better Together: Libraries, ABE, and Workforce Development</a:t>
            </a:r>
            <a:endParaRPr lang="en-US" sz="4000" dirty="0"/>
          </a:p>
        </p:txBody>
      </p:sp>
      <p:sp>
        <p:nvSpPr>
          <p:cNvPr id="3" name="Content Placeholder 2"/>
          <p:cNvSpPr>
            <a:spLocks noGrp="1"/>
          </p:cNvSpPr>
          <p:nvPr>
            <p:ph idx="1"/>
          </p:nvPr>
        </p:nvSpPr>
        <p:spPr/>
        <p:txBody>
          <a:bodyPr>
            <a:normAutofit/>
          </a:bodyPr>
          <a:lstStyle/>
          <a:p>
            <a:r>
              <a:rPr lang="en-US" sz="2800" dirty="0" smtClean="0"/>
              <a:t>Monday, May 15</a:t>
            </a:r>
          </a:p>
          <a:p>
            <a:r>
              <a:rPr lang="en-US" sz="2800" dirty="0" smtClean="0"/>
              <a:t>Location TBD</a:t>
            </a:r>
          </a:p>
          <a:p>
            <a:r>
              <a:rPr lang="en-US" sz="2800" dirty="0" smtClean="0"/>
              <a:t>Focus on digital literacy for low-skilled adults</a:t>
            </a:r>
          </a:p>
          <a:p>
            <a:pPr marL="0" indent="0">
              <a:buNone/>
            </a:pPr>
            <a:endParaRPr lang="en-US" sz="2800" dirty="0"/>
          </a:p>
        </p:txBody>
      </p:sp>
    </p:spTree>
    <p:extLst>
      <p:ext uri="{BB962C8B-B14F-4D97-AF65-F5344CB8AC3E}">
        <p14:creationId xmlns:p14="http://schemas.microsoft.com/office/powerpoint/2010/main" val="232812277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Hasskamp\AppData\Local\Microsoft\Windows\Temporary Internet Files\Content.IE5\98YIOJPX\MP900382687[1].jpg">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44" t="22387" r="15556" b="28163"/>
          <a:stretch/>
        </p:blipFill>
        <p:spPr bwMode="auto">
          <a:xfrm>
            <a:off x="0" y="2041452"/>
            <a:ext cx="9136380" cy="48165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6582"/>
            <a:ext cx="9143999" cy="685800"/>
          </a:xfrm>
          <a:solidFill>
            <a:srgbClr val="FFFFFF"/>
          </a:solidFill>
        </p:spPr>
        <p:txBody>
          <a:bodyPr>
            <a:noAutofit/>
          </a:bodyPr>
          <a:lstStyle/>
          <a:p>
            <a:r>
              <a:rPr lang="en-US" sz="4000" b="1" dirty="0" smtClean="0">
                <a:solidFill>
                  <a:schemeClr val="accent1">
                    <a:lumMod val="50000"/>
                  </a:schemeClr>
                </a:solidFill>
              </a:rPr>
              <a:t>Discussion:  Transitions</a:t>
            </a:r>
            <a:endParaRPr lang="en-US" sz="4000" b="1" dirty="0">
              <a:solidFill>
                <a:schemeClr val="accent1">
                  <a:lumMod val="50000"/>
                </a:schemeClr>
              </a:solidFill>
            </a:endParaRPr>
          </a:p>
        </p:txBody>
      </p:sp>
      <p:sp>
        <p:nvSpPr>
          <p:cNvPr id="3" name="Content Placeholder 2"/>
          <p:cNvSpPr>
            <a:spLocks noGrp="1"/>
          </p:cNvSpPr>
          <p:nvPr>
            <p:ph sz="quarter" idx="4294967295"/>
          </p:nvPr>
        </p:nvSpPr>
        <p:spPr>
          <a:xfrm>
            <a:off x="0" y="609600"/>
            <a:ext cx="9136380" cy="2209800"/>
          </a:xfrm>
          <a:prstGeom prst="rect">
            <a:avLst/>
          </a:prstGeom>
          <a:gradFill flip="none" rotWithShape="1">
            <a:gsLst>
              <a:gs pos="0">
                <a:srgbClr val="FFFFFF">
                  <a:alpha val="0"/>
                </a:srgbClr>
              </a:gs>
              <a:gs pos="100000">
                <a:srgbClr val="FFFFFF"/>
              </a:gs>
              <a:gs pos="12000">
                <a:srgbClr val="FFFFFF"/>
              </a:gs>
            </a:gsLst>
            <a:lin ang="16200000" scaled="1"/>
            <a:tileRect/>
          </a:gradFill>
        </p:spPr>
        <p:txBody>
          <a:bodyPr anchor="t">
            <a:normAutofit/>
          </a:bodyPr>
          <a:lstStyle/>
          <a:p>
            <a:pPr marL="274320" indent="0">
              <a:buClr>
                <a:schemeClr val="accent1">
                  <a:lumMod val="50000"/>
                </a:schemeClr>
              </a:buClr>
              <a:buNone/>
            </a:pPr>
            <a:endParaRPr lang="en-US" sz="4000" dirty="0" smtClean="0">
              <a:solidFill>
                <a:schemeClr val="bg1"/>
              </a:solidFill>
            </a:endParaRPr>
          </a:p>
          <a:p>
            <a:pPr marL="514350" indent="-514350">
              <a:buClr>
                <a:schemeClr val="accent1">
                  <a:lumMod val="50000"/>
                </a:schemeClr>
              </a:buClr>
              <a:buFont typeface="+mj-lt"/>
              <a:buAutoNum type="arabicPeriod"/>
            </a:pPr>
            <a:r>
              <a:rPr lang="en-US" sz="4000" dirty="0" smtClean="0">
                <a:solidFill>
                  <a:schemeClr val="bg1"/>
                </a:solidFill>
              </a:rPr>
              <a:t>What </a:t>
            </a:r>
            <a:r>
              <a:rPr lang="en-US" sz="4000" dirty="0">
                <a:solidFill>
                  <a:schemeClr val="bg1"/>
                </a:solidFill>
              </a:rPr>
              <a:t>questions do you have?</a:t>
            </a:r>
          </a:p>
          <a:p>
            <a:pPr marL="514350" indent="-514350">
              <a:buClr>
                <a:schemeClr val="accent1">
                  <a:lumMod val="50000"/>
                </a:schemeClr>
              </a:buClr>
              <a:buFont typeface="+mj-lt"/>
              <a:buAutoNum type="arabicPeriod"/>
            </a:pPr>
            <a:r>
              <a:rPr lang="en-US" sz="4000" dirty="0">
                <a:solidFill>
                  <a:schemeClr val="bg1"/>
                </a:solidFill>
              </a:rPr>
              <a:t>What issues stand out</a:t>
            </a:r>
            <a:r>
              <a:rPr lang="en-US" sz="4000" dirty="0" smtClean="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39552022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706" t="13042" r="15215" b="32060"/>
          <a:stretch/>
        </p:blipFill>
        <p:spPr bwMode="auto">
          <a:xfrm>
            <a:off x="0" y="-2583"/>
            <a:ext cx="9144000" cy="516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496" y="4953000"/>
            <a:ext cx="9159496" cy="1524000"/>
          </a:xfrm>
          <a:noFill/>
        </p:spPr>
        <p:txBody>
          <a:bodyPr anchor="ctr">
            <a:noAutofit/>
          </a:bodyPr>
          <a:lstStyle/>
          <a:p>
            <a:pPr algn="r"/>
            <a:r>
              <a:rPr lang="en-US" sz="8000" dirty="0" smtClean="0">
                <a:solidFill>
                  <a:schemeClr val="tx1"/>
                </a:solidFill>
              </a:rPr>
              <a:t>GED</a:t>
            </a:r>
            <a:r>
              <a:rPr lang="en-US" sz="8000" baseline="30000" dirty="0" smtClean="0">
                <a:solidFill>
                  <a:schemeClr val="tx1"/>
                </a:solidFill>
              </a:rPr>
              <a:t>® </a:t>
            </a:r>
            <a:r>
              <a:rPr lang="en-US" sz="8000" dirty="0" smtClean="0">
                <a:solidFill>
                  <a:schemeClr val="tx1"/>
                </a:solidFill>
              </a:rPr>
              <a:t>Updates</a:t>
            </a:r>
            <a:endParaRPr lang="en-US" sz="8000" dirty="0">
              <a:solidFill>
                <a:schemeClr val="tx1"/>
              </a:solidFill>
            </a:endParaRPr>
          </a:p>
        </p:txBody>
      </p:sp>
      <p:sp>
        <p:nvSpPr>
          <p:cNvPr id="3" name="Text Placeholder 2"/>
          <p:cNvSpPr>
            <a:spLocks noGrp="1"/>
          </p:cNvSpPr>
          <p:nvPr>
            <p:ph type="body" idx="1"/>
          </p:nvPr>
        </p:nvSpPr>
        <p:spPr>
          <a:xfrm>
            <a:off x="0" y="6451599"/>
            <a:ext cx="9144000" cy="482601"/>
          </a:xfrm>
          <a:noFill/>
        </p:spPr>
        <p:txBody>
          <a:bodyPr anchor="t"/>
          <a:lstStyle/>
          <a:p>
            <a:pPr algn="r"/>
            <a:endParaRPr lang="en-US" dirty="0"/>
          </a:p>
        </p:txBody>
      </p:sp>
    </p:spTree>
    <p:extLst>
      <p:ext uri="{BB962C8B-B14F-4D97-AF65-F5344CB8AC3E}">
        <p14:creationId xmlns:p14="http://schemas.microsoft.com/office/powerpoint/2010/main" val="2561716467"/>
      </p:ext>
    </p:extLst>
  </p:cSld>
  <p:clrMapOvr>
    <a:masterClrMapping/>
  </p:clrMapOvr>
  <p:transition spd="med">
    <p:fade thruBlk="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happening with GED?</a:t>
            </a:r>
            <a:endParaRPr lang="en-US" dirty="0"/>
          </a:p>
        </p:txBody>
      </p:sp>
      <p:sp>
        <p:nvSpPr>
          <p:cNvPr id="3" name="Content Placeholder 2"/>
          <p:cNvSpPr>
            <a:spLocks noGrp="1"/>
          </p:cNvSpPr>
          <p:nvPr>
            <p:ph idx="1"/>
          </p:nvPr>
        </p:nvSpPr>
        <p:spPr/>
        <p:txBody>
          <a:bodyPr/>
          <a:lstStyle/>
          <a:p>
            <a:pPr lvl="0"/>
            <a:r>
              <a:rPr lang="en-US" kern="1200" dirty="0"/>
              <a:t>Accommodations</a:t>
            </a:r>
          </a:p>
          <a:p>
            <a:r>
              <a:rPr lang="en-US" kern="1200" dirty="0" smtClean="0"/>
              <a:t>GED </a:t>
            </a:r>
            <a:r>
              <a:rPr lang="en-US" kern="1200" dirty="0"/>
              <a:t>Ready Promotion</a:t>
            </a:r>
          </a:p>
          <a:p>
            <a:pPr lvl="0"/>
            <a:r>
              <a:rPr lang="en-US" kern="1200" dirty="0" smtClean="0"/>
              <a:t>GED Ready </a:t>
            </a:r>
            <a:r>
              <a:rPr lang="en-US" kern="1200" dirty="0"/>
              <a:t>Vouchers </a:t>
            </a:r>
            <a:r>
              <a:rPr lang="en-US" kern="1200" dirty="0" smtClean="0"/>
              <a:t>and Promotion</a:t>
            </a:r>
            <a:endParaRPr lang="en-US" kern="1200" dirty="0"/>
          </a:p>
          <a:p>
            <a:pPr lvl="0"/>
            <a:r>
              <a:rPr lang="en-US" kern="1200" dirty="0" smtClean="0"/>
              <a:t>Free </a:t>
            </a:r>
            <a:r>
              <a:rPr lang="en-US" kern="1200" dirty="0"/>
              <a:t>Testing </a:t>
            </a:r>
            <a:r>
              <a:rPr lang="en-US" kern="1200" dirty="0" smtClean="0"/>
              <a:t>Code</a:t>
            </a:r>
          </a:p>
          <a:p>
            <a:pPr lvl="0"/>
            <a:r>
              <a:rPr lang="en-US" kern="1200" dirty="0" smtClean="0"/>
              <a:t>GED News</a:t>
            </a:r>
          </a:p>
          <a:p>
            <a:pPr lvl="0"/>
            <a:endParaRPr lang="en-US" kern="1200" dirty="0"/>
          </a:p>
          <a:p>
            <a:endParaRPr lang="en-US" dirty="0"/>
          </a:p>
        </p:txBody>
      </p:sp>
    </p:spTree>
    <p:extLst>
      <p:ext uri="{BB962C8B-B14F-4D97-AF65-F5344CB8AC3E}">
        <p14:creationId xmlns:p14="http://schemas.microsoft.com/office/powerpoint/2010/main" val="2350386204"/>
      </p:ext>
    </p:extLst>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 your calendars!</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a:t>October 5-6, 2017 – CCRS Implementation Cohort Institute I</a:t>
            </a:r>
          </a:p>
          <a:p>
            <a:pPr lvl="0"/>
            <a:r>
              <a:rPr lang="en-US" dirty="0"/>
              <a:t>Oct 12-13, 2017- Fall North Regional </a:t>
            </a:r>
          </a:p>
          <a:p>
            <a:pPr lvl="0"/>
            <a:r>
              <a:rPr lang="en-US" dirty="0"/>
              <a:t>Nov 3, 2017 – Fall South Regional </a:t>
            </a:r>
          </a:p>
          <a:p>
            <a:pPr lvl="0"/>
            <a:r>
              <a:rPr lang="en-US" dirty="0"/>
              <a:t>January 25-26, 2018 - Language &amp; Literacy Institute</a:t>
            </a:r>
          </a:p>
          <a:p>
            <a:pPr lvl="0"/>
            <a:r>
              <a:rPr lang="en-US" dirty="0"/>
              <a:t>Feb 22-23, 2018 - CCRS Implementation Cohort Institute II</a:t>
            </a:r>
          </a:p>
          <a:p>
            <a:pPr lvl="0"/>
            <a:r>
              <a:rPr lang="en-US" dirty="0"/>
              <a:t>April 13, 2018 – Spring South Regional </a:t>
            </a:r>
          </a:p>
          <a:p>
            <a:pPr lvl="0"/>
            <a:r>
              <a:rPr lang="en-US" dirty="0"/>
              <a:t>March 23, 2018 – Spring Metro Regional</a:t>
            </a:r>
          </a:p>
          <a:p>
            <a:pPr lvl="0"/>
            <a:r>
              <a:rPr lang="en-US" dirty="0"/>
              <a:t>April 19-20, 2018 – Spring North Regional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4572000"/>
            <a:ext cx="2143125" cy="2143125"/>
          </a:xfrm>
          <a:prstGeom prst="rect">
            <a:avLst/>
          </a:prstGeom>
        </p:spPr>
      </p:pic>
    </p:spTree>
    <p:extLst>
      <p:ext uri="{BB962C8B-B14F-4D97-AF65-F5344CB8AC3E}">
        <p14:creationId xmlns:p14="http://schemas.microsoft.com/office/powerpoint/2010/main" val="87405882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Accommodations</a:t>
            </a:r>
            <a:endParaRPr lang="en-US" dirty="0">
              <a:solidFill>
                <a:schemeClr val="tx1"/>
              </a:solidFill>
            </a:endParaRPr>
          </a:p>
        </p:txBody>
      </p:sp>
      <p:sp>
        <p:nvSpPr>
          <p:cNvPr id="3" name="Content Placeholder 2"/>
          <p:cNvSpPr>
            <a:spLocks noGrp="1"/>
          </p:cNvSpPr>
          <p:nvPr>
            <p:ph sz="half" idx="1"/>
          </p:nvPr>
        </p:nvSpPr>
        <p:spPr>
          <a:xfrm>
            <a:off x="0" y="1295400"/>
            <a:ext cx="4495800" cy="5257800"/>
          </a:xfrm>
        </p:spPr>
        <p:txBody>
          <a:bodyPr/>
          <a:lstStyle/>
          <a:p>
            <a:r>
              <a:rPr lang="en-US" dirty="0" smtClean="0"/>
              <a:t>New online process for requesting accommodations</a:t>
            </a:r>
          </a:p>
          <a:p>
            <a:r>
              <a:rPr lang="en-US" dirty="0" smtClean="0"/>
              <a:t>Step-by-step manual in resources</a:t>
            </a:r>
          </a:p>
          <a:p>
            <a:r>
              <a:rPr lang="en-US" dirty="0" smtClean="0"/>
              <a:t>Can currently still use fax process</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95800" y="816791"/>
            <a:ext cx="4572000" cy="5966418"/>
          </a:xfrm>
        </p:spPr>
      </p:pic>
    </p:spTree>
    <p:extLst>
      <p:ext uri="{BB962C8B-B14F-4D97-AF65-F5344CB8AC3E}">
        <p14:creationId xmlns:p14="http://schemas.microsoft.com/office/powerpoint/2010/main" val="2390425772"/>
      </p:ext>
    </p:extLst>
  </p:cSld>
  <p:clrMapOvr>
    <a:masterClrMapping/>
  </p:clrMapOvr>
  <p:transition spd="med">
    <p:fade thruBlk="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GED Ready Vouchers</a:t>
            </a:r>
            <a:endParaRPr lang="en-US" dirty="0"/>
          </a:p>
        </p:txBody>
      </p:sp>
      <p:sp>
        <p:nvSpPr>
          <p:cNvPr id="3" name="Content Placeholder 2"/>
          <p:cNvSpPr>
            <a:spLocks noGrp="1"/>
          </p:cNvSpPr>
          <p:nvPr>
            <p:ph sz="half" idx="1"/>
          </p:nvPr>
        </p:nvSpPr>
        <p:spPr>
          <a:xfrm>
            <a:off x="0" y="838200"/>
            <a:ext cx="5410200" cy="4267200"/>
          </a:xfrm>
        </p:spPr>
        <p:txBody>
          <a:bodyPr/>
          <a:lstStyle/>
          <a:p>
            <a:r>
              <a:rPr lang="en-US" dirty="0" smtClean="0"/>
              <a:t>During the week of October 17, requested GED Ready Vouchers distributed (close to 9,000</a:t>
            </a:r>
            <a:r>
              <a:rPr lang="en-US" dirty="0" smtClean="0"/>
              <a:t>!)</a:t>
            </a:r>
          </a:p>
          <a:p>
            <a:r>
              <a:rPr lang="en-US" dirty="0" smtClean="0"/>
              <a:t>A few additional ones left</a:t>
            </a:r>
            <a:endParaRPr lang="en-US" dirty="0" smtClean="0"/>
          </a:p>
          <a:p>
            <a:r>
              <a:rPr lang="en-US" dirty="0" smtClean="0"/>
              <a:t>Use before July 1, 2017</a:t>
            </a:r>
            <a:endParaRPr lang="en-US" dirty="0"/>
          </a:p>
        </p:txBody>
      </p:sp>
      <p:pic>
        <p:nvPicPr>
          <p:cNvPr id="5" name="Content Placeholder 4"/>
          <p:cNvPicPr>
            <a:picLocks noGrp="1" noChangeAspect="1"/>
          </p:cNvPicPr>
          <p:nvPr>
            <p:ph sz="half" idx="2"/>
          </p:nvPr>
        </p:nvPicPr>
        <p:blipFill>
          <a:blip r:embed="rId3">
            <a:extLst>
              <a:ext uri="{BEBA8EAE-BF5A-486C-A8C5-ECC9F3942E4B}">
                <a14:imgProps xmlns:a14="http://schemas.microsoft.com/office/drawing/2010/main">
                  <a14:imgLayer r:embed="rId4">
                    <a14:imgEffect>
                      <a14:backgroundRemoval t="5200" b="97067" l="0" r="94762"/>
                    </a14:imgEffect>
                  </a14:imgLayer>
                </a14:imgProps>
              </a:ext>
              <a:ext uri="{28A0092B-C50C-407E-A947-70E740481C1C}">
                <a14:useLocalDpi xmlns:a14="http://schemas.microsoft.com/office/drawing/2010/main" val="0"/>
              </a:ext>
            </a:extLst>
          </a:blip>
          <a:stretch>
            <a:fillRect/>
          </a:stretch>
        </p:blipFill>
        <p:spPr>
          <a:xfrm flipH="1">
            <a:off x="2846069" y="2438400"/>
            <a:ext cx="6297931" cy="4498521"/>
          </a:xfrm>
        </p:spPr>
      </p:pic>
    </p:spTree>
    <p:extLst>
      <p:ext uri="{BB962C8B-B14F-4D97-AF65-F5344CB8AC3E}">
        <p14:creationId xmlns:p14="http://schemas.microsoft.com/office/powerpoint/2010/main" val="2978722288"/>
      </p:ext>
    </p:extLst>
  </p:cSld>
  <p:clrMapOvr>
    <a:masterClrMapping/>
  </p:clrMapOvr>
  <p:transition spd="med">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47800"/>
          </a:xfrm>
        </p:spPr>
        <p:txBody>
          <a:bodyPr/>
          <a:lstStyle/>
          <a:p>
            <a:r>
              <a:rPr lang="en-US" dirty="0" smtClean="0">
                <a:solidFill>
                  <a:schemeClr val="tx1"/>
                </a:solidFill>
              </a:rPr>
              <a:t>What happened to Minnesota’s Free GED Code?</a:t>
            </a:r>
            <a:endParaRPr lang="en-US" dirty="0">
              <a:solidFill>
                <a:schemeClr val="tx1"/>
              </a:solidFill>
            </a:endParaRPr>
          </a:p>
        </p:txBody>
      </p:sp>
      <p:sp>
        <p:nvSpPr>
          <p:cNvPr id="2" name="Content Placeholder 1"/>
          <p:cNvSpPr>
            <a:spLocks noGrp="1"/>
          </p:cNvSpPr>
          <p:nvPr>
            <p:ph idx="1"/>
          </p:nvPr>
        </p:nvSpPr>
        <p:spPr>
          <a:xfrm>
            <a:off x="0" y="1295400"/>
            <a:ext cx="9144000" cy="4724400"/>
          </a:xfrm>
        </p:spPr>
        <p:txBody>
          <a:bodyPr>
            <a:normAutofit/>
          </a:bodyPr>
          <a:lstStyle/>
          <a:p>
            <a:pPr marL="0" indent="0">
              <a:buNone/>
            </a:pPr>
            <a:r>
              <a:rPr lang="en-US" sz="3200" dirty="0" smtClean="0"/>
              <a:t>The</a:t>
            </a:r>
            <a:r>
              <a:rPr lang="en-US" dirty="0" smtClean="0"/>
              <a:t> funds for code </a:t>
            </a:r>
            <a:r>
              <a:rPr lang="en-US" dirty="0" smtClean="0"/>
              <a:t>“MNGED30</a:t>
            </a:r>
            <a:r>
              <a:rPr lang="en-US" dirty="0" smtClean="0"/>
              <a:t>” ran out Wednesday, March 8.</a:t>
            </a:r>
            <a:endParaRPr lang="en-US" sz="3200" dirty="0" smtClean="0"/>
          </a:p>
          <a:p>
            <a:r>
              <a:rPr lang="en-US" sz="2800" dirty="0" smtClean="0"/>
              <a:t>The state legislature allocated </a:t>
            </a:r>
            <a:r>
              <a:rPr lang="en-US" sz="2800" dirty="0" smtClean="0"/>
              <a:t>$245,000 for free GED </a:t>
            </a:r>
            <a:r>
              <a:rPr lang="en-US" sz="2800" dirty="0" smtClean="0"/>
              <a:t>testing (replacing the previous </a:t>
            </a:r>
            <a:r>
              <a:rPr lang="en-US" sz="2800" dirty="0" smtClean="0"/>
              <a:t>$</a:t>
            </a:r>
            <a:r>
              <a:rPr lang="en-US" sz="2800" dirty="0" smtClean="0"/>
              <a:t>125,000 that was </a:t>
            </a:r>
            <a:r>
              <a:rPr lang="en-US" sz="2800" dirty="0" smtClean="0"/>
              <a:t>allocated for $10 off each 1</a:t>
            </a:r>
            <a:r>
              <a:rPr lang="en-US" sz="2800" baseline="30000" dirty="0" smtClean="0"/>
              <a:t>st</a:t>
            </a:r>
            <a:r>
              <a:rPr lang="en-US" sz="2800" dirty="0" smtClean="0"/>
              <a:t> test or $40 off each full </a:t>
            </a:r>
            <a:r>
              <a:rPr lang="en-US" sz="2800" dirty="0" smtClean="0"/>
              <a:t>battery).</a:t>
            </a:r>
            <a:endParaRPr lang="en-US" sz="2800" dirty="0" smtClean="0"/>
          </a:p>
          <a:p>
            <a:r>
              <a:rPr lang="en-US" sz="2800" dirty="0" smtClean="0"/>
              <a:t>Current proposed legislation allocates $125,000 for 2017-18 for $10 off the first test in each subject.</a:t>
            </a:r>
            <a:endParaRPr lang="en-US" sz="2800" dirty="0"/>
          </a:p>
        </p:txBody>
      </p:sp>
    </p:spTree>
    <p:extLst>
      <p:ext uri="{BB962C8B-B14F-4D97-AF65-F5344CB8AC3E}">
        <p14:creationId xmlns:p14="http://schemas.microsoft.com/office/powerpoint/2010/main" val="3447375546"/>
      </p:ext>
    </p:extLst>
  </p:cSld>
  <p:clrMapOvr>
    <a:masterClrMapping/>
  </p:clrMapOvr>
  <p:transition spd="med">
    <p:fade thruBlk="1"/>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sz="3200" dirty="0" smtClean="0"/>
              <a:t>To get GED news, sign up for GED In </a:t>
            </a:r>
            <a:r>
              <a:rPr lang="en-US" sz="3200" dirty="0" smtClean="0"/>
              <a:t>Session and Tuesdays for Teachers!</a:t>
            </a:r>
            <a:endParaRPr lang="en-US" sz="3200" dirty="0"/>
          </a:p>
        </p:txBody>
      </p:sp>
      <p:sp>
        <p:nvSpPr>
          <p:cNvPr id="3" name="Content Placeholder 2"/>
          <p:cNvSpPr>
            <a:spLocks noGrp="1"/>
          </p:cNvSpPr>
          <p:nvPr>
            <p:ph sz="half" idx="1"/>
          </p:nvPr>
        </p:nvSpPr>
        <p:spPr>
          <a:xfrm>
            <a:off x="0" y="1295400"/>
            <a:ext cx="9144000" cy="685800"/>
          </a:xfrm>
        </p:spPr>
        <p:txBody>
          <a:bodyPr/>
          <a:lstStyle/>
          <a:p>
            <a:pPr marL="0" indent="0">
              <a:buNone/>
            </a:pPr>
            <a:r>
              <a:rPr lang="en-US" dirty="0" smtClean="0"/>
              <a:t>Sign up at </a:t>
            </a:r>
            <a:r>
              <a:rPr lang="en-US" dirty="0" smtClean="0">
                <a:hlinkClick r:id="rId3"/>
              </a:rPr>
              <a:t>www.gedtestingservice.com</a:t>
            </a:r>
            <a:r>
              <a:rPr lang="en-US" dirty="0" smtClean="0"/>
              <a:t> </a:t>
            </a:r>
            <a:endParaRPr lang="en-US" dirty="0"/>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0" y="1973137"/>
            <a:ext cx="9144000" cy="4903445"/>
          </a:xfrm>
        </p:spPr>
      </p:pic>
    </p:spTree>
    <p:extLst>
      <p:ext uri="{BB962C8B-B14F-4D97-AF65-F5344CB8AC3E}">
        <p14:creationId xmlns:p14="http://schemas.microsoft.com/office/powerpoint/2010/main" val="789043749"/>
      </p:ext>
    </p:extLst>
  </p:cSld>
  <p:clrMapOvr>
    <a:masterClrMapping/>
  </p:clrMapOvr>
  <p:transition spd="med">
    <p:fade thruBlk="1"/>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Hasskamp\AppData\Local\Microsoft\Windows\Temporary Internet Files\Content.IE5\98YIOJPX\MP900382687[1].jpg">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44" t="22387" r="15556" b="28163"/>
          <a:stretch/>
        </p:blipFill>
        <p:spPr bwMode="auto">
          <a:xfrm>
            <a:off x="0" y="2041452"/>
            <a:ext cx="9136380" cy="48165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6582"/>
            <a:ext cx="9143999" cy="685800"/>
          </a:xfrm>
          <a:solidFill>
            <a:srgbClr val="FFFFFF"/>
          </a:solidFill>
        </p:spPr>
        <p:txBody>
          <a:bodyPr>
            <a:normAutofit fontScale="90000"/>
          </a:bodyPr>
          <a:lstStyle/>
          <a:p>
            <a:r>
              <a:rPr lang="en-US" b="1" dirty="0" smtClean="0">
                <a:solidFill>
                  <a:schemeClr val="bg2"/>
                </a:solidFill>
              </a:rPr>
              <a:t>Discussion:  GED</a:t>
            </a:r>
            <a:endParaRPr lang="en-US" b="1" dirty="0">
              <a:solidFill>
                <a:schemeClr val="bg2"/>
              </a:solidFill>
            </a:endParaRPr>
          </a:p>
        </p:txBody>
      </p:sp>
      <p:sp>
        <p:nvSpPr>
          <p:cNvPr id="3" name="Content Placeholder 2"/>
          <p:cNvSpPr>
            <a:spLocks noGrp="1"/>
          </p:cNvSpPr>
          <p:nvPr>
            <p:ph idx="1"/>
          </p:nvPr>
        </p:nvSpPr>
        <p:spPr>
          <a:xfrm>
            <a:off x="0" y="609600"/>
            <a:ext cx="9136380" cy="2209800"/>
          </a:xfrm>
          <a:gradFill flip="none" rotWithShape="1">
            <a:gsLst>
              <a:gs pos="0">
                <a:srgbClr val="FFFFFF">
                  <a:alpha val="0"/>
                </a:srgbClr>
              </a:gs>
              <a:gs pos="100000">
                <a:srgbClr val="FFFFFF"/>
              </a:gs>
              <a:gs pos="12000">
                <a:srgbClr val="FFFFFF"/>
              </a:gs>
            </a:gsLst>
            <a:lin ang="16200000" scaled="1"/>
            <a:tileRect/>
          </a:gradFill>
        </p:spPr>
        <p:txBody>
          <a:bodyPr anchor="t">
            <a:normAutofit/>
          </a:bodyPr>
          <a:lstStyle/>
          <a:p>
            <a:pPr marL="274320" indent="0">
              <a:buNone/>
            </a:pPr>
            <a:endParaRPr lang="en-US" sz="4000" dirty="0">
              <a:solidFill>
                <a:schemeClr val="accent4">
                  <a:lumMod val="10000"/>
                </a:schemeClr>
              </a:solidFill>
            </a:endParaRPr>
          </a:p>
          <a:p>
            <a:pPr marL="514350" indent="-514350">
              <a:buClr>
                <a:schemeClr val="bg2"/>
              </a:buClr>
              <a:buFont typeface="+mj-lt"/>
              <a:buAutoNum type="arabicPeriod"/>
            </a:pPr>
            <a:r>
              <a:rPr lang="en-US" sz="4000" dirty="0">
                <a:solidFill>
                  <a:schemeClr val="accent4">
                    <a:lumMod val="10000"/>
                  </a:schemeClr>
                </a:solidFill>
              </a:rPr>
              <a:t>What questions do you have?</a:t>
            </a:r>
          </a:p>
          <a:p>
            <a:pPr marL="514350" indent="-514350">
              <a:buClr>
                <a:schemeClr val="bg2"/>
              </a:buClr>
              <a:buFont typeface="+mj-lt"/>
              <a:buAutoNum type="arabicPeriod"/>
            </a:pPr>
            <a:r>
              <a:rPr lang="en-US" sz="4000" dirty="0">
                <a:solidFill>
                  <a:schemeClr val="accent4">
                    <a:lumMod val="10000"/>
                  </a:schemeClr>
                </a:solidFill>
              </a:rPr>
              <a:t>What issues stand out</a:t>
            </a:r>
            <a:r>
              <a:rPr lang="en-US" sz="4000" dirty="0" smtClean="0">
                <a:solidFill>
                  <a:schemeClr val="accent4">
                    <a:lumMod val="10000"/>
                  </a:schemeClr>
                </a:solidFill>
              </a:rPr>
              <a:t>?</a:t>
            </a:r>
            <a:endParaRPr lang="en-US" sz="4000" dirty="0">
              <a:solidFill>
                <a:schemeClr val="accent4">
                  <a:lumMod val="10000"/>
                </a:schemeClr>
              </a:solidFill>
            </a:endParaRPr>
          </a:p>
        </p:txBody>
      </p:sp>
    </p:spTree>
    <p:extLst>
      <p:ext uri="{BB962C8B-B14F-4D97-AF65-F5344CB8AC3E}">
        <p14:creationId xmlns:p14="http://schemas.microsoft.com/office/powerpoint/2010/main" val="3239054173"/>
      </p:ext>
    </p:extLst>
  </p:cSld>
  <p:clrMapOvr>
    <a:masterClrMapping/>
  </p:clrMapOvr>
  <p:transition spd="med">
    <p:fade thruBlk="1"/>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315" y="0"/>
            <a:ext cx="5548685" cy="6858000"/>
          </a:xfrm>
          <a:prstGeom prst="rect">
            <a:avLst/>
          </a:prstGeom>
        </p:spPr>
      </p:pic>
      <p:sp>
        <p:nvSpPr>
          <p:cNvPr id="2" name="Title 1"/>
          <p:cNvSpPr>
            <a:spLocks noGrp="1"/>
          </p:cNvSpPr>
          <p:nvPr>
            <p:ph type="ctrTitle"/>
          </p:nvPr>
        </p:nvSpPr>
        <p:spPr>
          <a:xfrm>
            <a:off x="0" y="0"/>
            <a:ext cx="4038600" cy="6477000"/>
          </a:xfrm>
          <a:gradFill flip="none" rotWithShape="1">
            <a:gsLst>
              <a:gs pos="0">
                <a:schemeClr val="bg1">
                  <a:lumMod val="50000"/>
                </a:schemeClr>
              </a:gs>
              <a:gs pos="91000">
                <a:schemeClr val="bg1">
                  <a:lumMod val="75000"/>
                </a:schemeClr>
              </a:gs>
              <a:gs pos="100000">
                <a:schemeClr val="bg1">
                  <a:lumMod val="65000"/>
                  <a:tint val="23500"/>
                  <a:satMod val="160000"/>
                  <a:alpha val="0"/>
                </a:schemeClr>
              </a:gs>
            </a:gsLst>
            <a:lin ang="0" scaled="1"/>
            <a:tileRect/>
          </a:gradFill>
        </p:spPr>
        <p:txBody>
          <a:bodyPr/>
          <a:lstStyle/>
          <a:p>
            <a:pPr marL="182880" indent="0">
              <a:buNone/>
            </a:pPr>
            <a:r>
              <a:rPr lang="en-US" sz="4000" b="0" dirty="0" smtClean="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The Standard </a:t>
            </a:r>
            <a:r>
              <a:rPr lang="en-US" sz="4000" b="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Adult High School Diploma</a:t>
            </a:r>
          </a:p>
        </p:txBody>
      </p:sp>
      <p:sp>
        <p:nvSpPr>
          <p:cNvPr id="3" name="Subtitle 2"/>
          <p:cNvSpPr>
            <a:spLocks noGrp="1"/>
          </p:cNvSpPr>
          <p:nvPr>
            <p:ph type="subTitle" idx="1"/>
          </p:nvPr>
        </p:nvSpPr>
        <p:spPr>
          <a:xfrm>
            <a:off x="-30480" y="6172200"/>
            <a:ext cx="9174480" cy="685800"/>
          </a:xfrm>
          <a:gradFill flip="none" rotWithShape="1">
            <a:gsLst>
              <a:gs pos="100000">
                <a:schemeClr val="bg1"/>
              </a:gs>
              <a:gs pos="0">
                <a:schemeClr val="accent1">
                  <a:tint val="44500"/>
                  <a:satMod val="160000"/>
                  <a:alpha val="0"/>
                </a:schemeClr>
              </a:gs>
              <a:gs pos="37000">
                <a:schemeClr val="accent1">
                  <a:tint val="23500"/>
                  <a:satMod val="160000"/>
                </a:schemeClr>
              </a:gs>
            </a:gsLst>
            <a:lin ang="5400000" scaled="1"/>
            <a:tileRect/>
          </a:gradFill>
        </p:spPr>
        <p:txBody>
          <a:bodyPr anchor="b"/>
          <a:lstStyle/>
          <a:p>
            <a:endParaRPr lang="en-US" dirty="0"/>
          </a:p>
        </p:txBody>
      </p:sp>
    </p:spTree>
    <p:extLst>
      <p:ext uri="{BB962C8B-B14F-4D97-AF65-F5344CB8AC3E}">
        <p14:creationId xmlns:p14="http://schemas.microsoft.com/office/powerpoint/2010/main" val="324516255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Picture:  Volunteering"/>
          <p:cNvPicPr>
            <a:picLocks noChangeAspect="1"/>
          </p:cNvPicPr>
          <p:nvPr/>
        </p:nvPicPr>
        <p:blipFill rotWithShape="1">
          <a:blip r:embed="rId3">
            <a:extLst>
              <a:ext uri="{28A0092B-C50C-407E-A947-70E740481C1C}">
                <a14:useLocalDpi xmlns:a14="http://schemas.microsoft.com/office/drawing/2010/main" val="0"/>
              </a:ext>
            </a:extLst>
          </a:blip>
          <a:srcRect t="5072" r="34969" b="-2007"/>
          <a:stretch/>
        </p:blipFill>
        <p:spPr>
          <a:xfrm>
            <a:off x="1828801" y="-23044"/>
            <a:ext cx="7315200" cy="6881043"/>
          </a:xfrm>
          <a:prstGeom prst="rect">
            <a:avLst/>
          </a:prstGeom>
        </p:spPr>
      </p:pic>
      <p:sp>
        <p:nvSpPr>
          <p:cNvPr id="2" name="Title 1"/>
          <p:cNvSpPr>
            <a:spLocks noGrp="1"/>
          </p:cNvSpPr>
          <p:nvPr>
            <p:ph type="title"/>
          </p:nvPr>
        </p:nvSpPr>
        <p:spPr>
          <a:xfrm>
            <a:off x="0" y="0"/>
            <a:ext cx="9144000" cy="1143000"/>
          </a:xfrm>
          <a:solidFill>
            <a:srgbClr val="C00000"/>
          </a:solidFill>
        </p:spPr>
        <p:txBody>
          <a:bodyPr anchor="ctr">
            <a:normAutofit fontScale="9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l"/>
            <a:r>
              <a:rPr lang="en-US" sz="4000" b="1" dirty="0">
                <a:ln/>
              </a:rPr>
              <a:t>State Standard Adult High School Diploma Pilots In </a:t>
            </a:r>
            <a:r>
              <a:rPr lang="en-US" sz="4000" b="1" dirty="0" smtClean="0">
                <a:ln/>
              </a:rPr>
              <a:t>Operation (2016)</a:t>
            </a:r>
            <a:endParaRPr lang="en-US" sz="4000" b="1" dirty="0">
              <a:ln/>
            </a:endParaRPr>
          </a:p>
        </p:txBody>
      </p:sp>
      <p:sp>
        <p:nvSpPr>
          <p:cNvPr id="3" name="Content Placeholder 2"/>
          <p:cNvSpPr>
            <a:spLocks noGrp="1"/>
          </p:cNvSpPr>
          <p:nvPr>
            <p:ph idx="4294967295"/>
          </p:nvPr>
        </p:nvSpPr>
        <p:spPr>
          <a:xfrm>
            <a:off x="0" y="1143000"/>
            <a:ext cx="8153400" cy="5715001"/>
          </a:xfrm>
          <a:prstGeom prst="rect">
            <a:avLst/>
          </a:prstGeom>
          <a:gradFill flip="none" rotWithShape="1">
            <a:gsLst>
              <a:gs pos="0">
                <a:schemeClr val="bg1">
                  <a:shade val="30000"/>
                  <a:satMod val="115000"/>
                  <a:alpha val="0"/>
                </a:schemeClr>
              </a:gs>
              <a:gs pos="50000">
                <a:schemeClr val="bg1"/>
              </a:gs>
              <a:gs pos="100000">
                <a:schemeClr val="bg1">
                  <a:shade val="100000"/>
                  <a:satMod val="115000"/>
                </a:schemeClr>
              </a:gs>
            </a:gsLst>
            <a:lin ang="10800000" scaled="1"/>
            <a:tileRect/>
          </a:gradFill>
        </p:spPr>
        <p:txBody>
          <a:bodyPr>
            <a:normAutofit fontScale="85000" lnSpcReduction="20000"/>
          </a:bodyPr>
          <a:lstStyle/>
          <a:p>
            <a:pPr marL="514350" indent="-514350">
              <a:buClr>
                <a:srgbClr val="C00000"/>
              </a:buClr>
              <a:buFont typeface="+mj-lt"/>
              <a:buAutoNum type="arabicPeriod"/>
            </a:pPr>
            <a:r>
              <a:rPr lang="en-US" b="1" dirty="0"/>
              <a:t>Department of Corrections (4 facilities)</a:t>
            </a:r>
            <a:endParaRPr lang="en-US" dirty="0"/>
          </a:p>
          <a:p>
            <a:pPr marL="514350" lvl="0" indent="-514350">
              <a:buClr>
                <a:srgbClr val="C00000"/>
              </a:buClr>
              <a:buFont typeface="+mj-lt"/>
              <a:buAutoNum type="arabicPeriod"/>
            </a:pPr>
            <a:r>
              <a:rPr lang="en-US" b="1" dirty="0"/>
              <a:t>Cass Lake-</a:t>
            </a:r>
            <a:r>
              <a:rPr lang="en-US" b="1" dirty="0" err="1"/>
              <a:t>Bena</a:t>
            </a:r>
            <a:r>
              <a:rPr lang="en-US" b="1" dirty="0"/>
              <a:t>-Walker ABE</a:t>
            </a:r>
          </a:p>
          <a:p>
            <a:pPr marL="514350" lvl="0" indent="-514350">
              <a:buClr>
                <a:srgbClr val="C00000"/>
              </a:buClr>
              <a:buFont typeface="+mj-lt"/>
              <a:buAutoNum type="arabicPeriod"/>
            </a:pPr>
            <a:r>
              <a:rPr lang="en-US" b="1" dirty="0"/>
              <a:t>Central Minnesota ABE </a:t>
            </a:r>
            <a:r>
              <a:rPr lang="en-US" dirty="0"/>
              <a:t>(St. Cloud)</a:t>
            </a:r>
          </a:p>
          <a:p>
            <a:pPr marL="514350" lvl="0" indent="-514350">
              <a:buClr>
                <a:srgbClr val="C00000"/>
              </a:buClr>
              <a:buFont typeface="+mj-lt"/>
              <a:buAutoNum type="arabicPeriod"/>
            </a:pPr>
            <a:r>
              <a:rPr lang="en-US" b="1" dirty="0"/>
              <a:t>Deaf ABE</a:t>
            </a:r>
          </a:p>
          <a:p>
            <a:pPr marL="514350" lvl="0" indent="-514350">
              <a:buClr>
                <a:srgbClr val="C00000"/>
              </a:buClr>
              <a:buFont typeface="+mj-lt"/>
              <a:buAutoNum type="arabicPeriod"/>
            </a:pPr>
            <a:r>
              <a:rPr lang="en-US" b="1" dirty="0"/>
              <a:t>Hiawatha Valley ABE </a:t>
            </a:r>
            <a:r>
              <a:rPr lang="en-US" dirty="0"/>
              <a:t>(Red Wing)</a:t>
            </a:r>
          </a:p>
          <a:p>
            <a:pPr marL="514350" lvl="0" indent="-514350">
              <a:buClr>
                <a:srgbClr val="C00000"/>
              </a:buClr>
              <a:buFont typeface="+mj-lt"/>
              <a:buAutoNum type="arabicPeriod"/>
            </a:pPr>
            <a:r>
              <a:rPr lang="en-US" b="1" dirty="0"/>
              <a:t>Lakeville ABE</a:t>
            </a:r>
          </a:p>
          <a:p>
            <a:pPr marL="514350" lvl="0" indent="-514350">
              <a:buClr>
                <a:srgbClr val="C00000"/>
              </a:buClr>
              <a:buFont typeface="+mj-lt"/>
              <a:buAutoNum type="arabicPeriod"/>
            </a:pPr>
            <a:r>
              <a:rPr lang="en-US" b="1" dirty="0"/>
              <a:t>Metro East ABE</a:t>
            </a:r>
          </a:p>
          <a:p>
            <a:pPr marL="514350" lvl="0" indent="-514350">
              <a:buClr>
                <a:srgbClr val="C00000"/>
              </a:buClr>
              <a:buFont typeface="+mj-lt"/>
              <a:buAutoNum type="arabicPeriod"/>
            </a:pPr>
            <a:r>
              <a:rPr lang="en-US" b="1" dirty="0"/>
              <a:t>Metro North ABE </a:t>
            </a:r>
          </a:p>
          <a:p>
            <a:pPr marL="514350" lvl="0" indent="-514350">
              <a:buClr>
                <a:srgbClr val="C00000"/>
              </a:buClr>
              <a:buFont typeface="+mj-lt"/>
              <a:buAutoNum type="arabicPeriod"/>
            </a:pPr>
            <a:r>
              <a:rPr lang="en-US" b="1" dirty="0"/>
              <a:t>Metro South ABE</a:t>
            </a:r>
          </a:p>
          <a:p>
            <a:pPr marL="514350" lvl="0" indent="-514350">
              <a:buClr>
                <a:srgbClr val="C00000"/>
              </a:buClr>
              <a:buFont typeface="+mj-lt"/>
              <a:buAutoNum type="arabicPeriod"/>
            </a:pPr>
            <a:r>
              <a:rPr lang="en-US" b="1" dirty="0"/>
              <a:t>Minneapolis Adult Education</a:t>
            </a:r>
            <a:endParaRPr lang="en-US" dirty="0"/>
          </a:p>
          <a:p>
            <a:pPr marL="514350" lvl="0" indent="-514350">
              <a:buClr>
                <a:srgbClr val="C00000"/>
              </a:buClr>
              <a:buFont typeface="+mj-lt"/>
              <a:buAutoNum type="arabicPeriod"/>
            </a:pPr>
            <a:r>
              <a:rPr lang="en-US" b="1" dirty="0"/>
              <a:t>Northwest MN ABE Region Collaborative</a:t>
            </a:r>
          </a:p>
          <a:p>
            <a:pPr marL="514350" lvl="0" indent="-514350">
              <a:buClr>
                <a:srgbClr val="C00000"/>
              </a:buClr>
              <a:buFont typeface="+mj-lt"/>
              <a:buAutoNum type="arabicPeriod"/>
            </a:pPr>
            <a:r>
              <a:rPr lang="en-US" b="1" dirty="0"/>
              <a:t>Osseo ABE</a:t>
            </a:r>
          </a:p>
          <a:p>
            <a:pPr marL="514350" lvl="0" indent="-514350">
              <a:buClr>
                <a:srgbClr val="C00000"/>
              </a:buClr>
              <a:buFont typeface="+mj-lt"/>
              <a:buAutoNum type="arabicPeriod"/>
            </a:pPr>
            <a:r>
              <a:rPr lang="en-US" b="1" dirty="0"/>
              <a:t>Robbinsdale Adult Academic Program</a:t>
            </a:r>
          </a:p>
          <a:p>
            <a:pPr marL="514350" lvl="0" indent="-514350">
              <a:buClr>
                <a:srgbClr val="C00000"/>
              </a:buClr>
              <a:buFont typeface="+mj-lt"/>
              <a:buAutoNum type="arabicPeriod"/>
            </a:pPr>
            <a:r>
              <a:rPr lang="en-US" b="1" dirty="0"/>
              <a:t>Rochester ABE</a:t>
            </a:r>
          </a:p>
          <a:p>
            <a:pPr marL="514350" lvl="0" indent="-514350">
              <a:buClr>
                <a:srgbClr val="C00000"/>
              </a:buClr>
              <a:buFont typeface="+mj-lt"/>
              <a:buAutoNum type="arabicPeriod"/>
            </a:pPr>
            <a:r>
              <a:rPr lang="en-US" b="1" dirty="0"/>
              <a:t>Southeast ABE </a:t>
            </a:r>
            <a:r>
              <a:rPr lang="en-US" dirty="0"/>
              <a:t>(Faribault)</a:t>
            </a:r>
          </a:p>
          <a:p>
            <a:pPr marL="514350" lvl="0" indent="-514350">
              <a:buClr>
                <a:srgbClr val="C00000"/>
              </a:buClr>
              <a:buFont typeface="+mj-lt"/>
              <a:buAutoNum type="arabicPeriod"/>
            </a:pPr>
            <a:r>
              <a:rPr lang="en-US" b="1" dirty="0"/>
              <a:t>Southwest MN ABE Region Collaborative</a:t>
            </a:r>
          </a:p>
          <a:p>
            <a:pPr marL="514350" lvl="0" indent="-514350">
              <a:buClr>
                <a:srgbClr val="C00000"/>
              </a:buClr>
              <a:buFont typeface="+mj-lt"/>
              <a:buAutoNum type="arabicPeriod"/>
            </a:pPr>
            <a:r>
              <a:rPr lang="en-US" b="1" dirty="0"/>
              <a:t>St. Paul Community Literacy Consortium</a:t>
            </a:r>
            <a:endParaRPr lang="en-US" dirty="0"/>
          </a:p>
        </p:txBody>
      </p:sp>
    </p:spTree>
    <p:extLst>
      <p:ext uri="{BB962C8B-B14F-4D97-AF65-F5344CB8AC3E}">
        <p14:creationId xmlns:p14="http://schemas.microsoft.com/office/powerpoint/2010/main" val="181173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1143000"/>
          </a:xfrm>
          <a:solidFill>
            <a:schemeClr val="tx2">
              <a:lumMod val="75000"/>
            </a:schemeClr>
          </a:solidFill>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sz="5400" b="1" dirty="0" smtClean="0">
                <a:ln w="11430"/>
                <a:solidFill>
                  <a:schemeClr val="bg1"/>
                </a:solidFill>
                <a:effectLst>
                  <a:outerShdw blurRad="50800" dist="39000" dir="5460000" algn="tl">
                    <a:srgbClr val="000000">
                      <a:alpha val="38000"/>
                    </a:srgbClr>
                  </a:outerShdw>
                </a:effectLst>
              </a:rPr>
              <a:t>2017 Programs</a:t>
            </a:r>
            <a:endParaRPr lang="en-US" sz="5400" b="1" dirty="0">
              <a:ln w="11430"/>
              <a:solidFill>
                <a:schemeClr val="bg1"/>
              </a:solidFill>
              <a:effectLst>
                <a:outerShdw blurRad="50800" dist="39000" dir="5460000" algn="tl">
                  <a:srgbClr val="000000">
                    <a:alpha val="38000"/>
                  </a:srgbClr>
                </a:outerShdw>
              </a:effectLst>
            </a:endParaRPr>
          </a:p>
        </p:txBody>
      </p:sp>
      <p:pic>
        <p:nvPicPr>
          <p:cNvPr id="7" name="Content Placeholder 6"/>
          <p:cNvPicPr>
            <a:picLocks noGrp="1" noChangeAspect="1"/>
          </p:cNvPicPr>
          <p:nvPr>
            <p:ph idx="4294967295"/>
          </p:nvPr>
        </p:nvPicPr>
        <p:blipFill>
          <a:blip r:embed="rId3">
            <a:extLst>
              <a:ext uri="{BEBA8EAE-BF5A-486C-A8C5-ECC9F3942E4B}">
                <a14:imgProps xmlns:a14="http://schemas.microsoft.com/office/drawing/2010/main">
                  <a14:imgLayer r:embed="rId4">
                    <a14:imgEffect>
                      <a14:backgroundRemoval t="1790" b="100000" l="0" r="99110">
                        <a14:foregroundMark x1="72242" y1="42282" x2="75267" y2="42729"/>
                      </a14:backgroundRemoval>
                    </a14:imgEffect>
                  </a14:imgLayer>
                </a14:imgProps>
              </a:ext>
              <a:ext uri="{28A0092B-C50C-407E-A947-70E740481C1C}">
                <a14:useLocalDpi xmlns:a14="http://schemas.microsoft.com/office/drawing/2010/main" val="0"/>
              </a:ext>
            </a:extLst>
          </a:blip>
          <a:stretch>
            <a:fillRect/>
          </a:stretch>
        </p:blipFill>
        <p:spPr>
          <a:xfrm>
            <a:off x="990600" y="0"/>
            <a:ext cx="7924800" cy="6858000"/>
          </a:xfrm>
          <a:prstGeom prst="rect">
            <a:avLst/>
          </a:prstGeom>
          <a:ln>
            <a:noFill/>
          </a:ln>
        </p:spPr>
      </p:pic>
      <p:sp>
        <p:nvSpPr>
          <p:cNvPr id="17" name="Oval 16"/>
          <p:cNvSpPr/>
          <p:nvPr/>
        </p:nvSpPr>
        <p:spPr>
          <a:xfrm>
            <a:off x="4724401" y="4988842"/>
            <a:ext cx="193756" cy="124691"/>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5181600" y="5056911"/>
            <a:ext cx="193756" cy="124691"/>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4859224" y="4988843"/>
            <a:ext cx="193756" cy="12469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sp>
        <p:nvSpPr>
          <p:cNvPr id="22" name="Oval 21"/>
          <p:cNvSpPr/>
          <p:nvPr/>
        </p:nvSpPr>
        <p:spPr>
          <a:xfrm>
            <a:off x="5105400" y="4876802"/>
            <a:ext cx="193756" cy="124691"/>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3505202" y="2286000"/>
            <a:ext cx="609599" cy="68580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5638801" y="5867400"/>
            <a:ext cx="533400" cy="45720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5375357" y="5410200"/>
            <a:ext cx="796845" cy="45720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rot="1836433">
            <a:off x="1668451" y="4502835"/>
            <a:ext cx="3023422" cy="2197131"/>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9" name="Oval 28"/>
          <p:cNvSpPr/>
          <p:nvPr/>
        </p:nvSpPr>
        <p:spPr>
          <a:xfrm>
            <a:off x="3810000" y="4191000"/>
            <a:ext cx="533400" cy="45720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4779818" y="5437909"/>
            <a:ext cx="533400" cy="45720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105400" y="5209311"/>
            <a:ext cx="193756" cy="124691"/>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4724401" y="4419602"/>
            <a:ext cx="422460" cy="50569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5" cstate="print">
            <a:extLst>
              <a:ext uri="{BEBA8EAE-BF5A-486C-A8C5-ECC9F3942E4B}">
                <a14:imgProps xmlns:a14="http://schemas.microsoft.com/office/drawing/2010/main">
                  <a14:imgLayer r:embed="rId6">
                    <a14:imgEffect>
                      <a14:backgroundRemoval t="4782" b="95634" l="4772" r="94606"/>
                    </a14:imgEffect>
                  </a14:imgLayer>
                </a14:imgProps>
              </a:ext>
              <a:ext uri="{28A0092B-C50C-407E-A947-70E740481C1C}">
                <a14:useLocalDpi xmlns:a14="http://schemas.microsoft.com/office/drawing/2010/main" val="0"/>
              </a:ext>
            </a:extLst>
          </a:blip>
          <a:stretch>
            <a:fillRect/>
          </a:stretch>
        </p:blipFill>
        <p:spPr>
          <a:xfrm>
            <a:off x="-76199" y="5887074"/>
            <a:ext cx="1073790" cy="1071562"/>
          </a:xfrm>
          <a:prstGeom prst="rect">
            <a:avLst/>
          </a:prstGeom>
        </p:spPr>
      </p:pic>
      <p:sp>
        <p:nvSpPr>
          <p:cNvPr id="23" name="Oval 22"/>
          <p:cNvSpPr/>
          <p:nvPr/>
        </p:nvSpPr>
        <p:spPr>
          <a:xfrm rot="1459013">
            <a:off x="1159019" y="2958150"/>
            <a:ext cx="2985569" cy="12387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rot="1459013">
            <a:off x="5021653" y="4830955"/>
            <a:ext cx="225048" cy="188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rot="1459013">
            <a:off x="4867008" y="5039106"/>
            <a:ext cx="260571" cy="25244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337600" y="4919574"/>
            <a:ext cx="193756" cy="12469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sp>
        <p:nvSpPr>
          <p:cNvPr id="35" name="Oval 34"/>
          <p:cNvSpPr/>
          <p:nvPr/>
        </p:nvSpPr>
        <p:spPr>
          <a:xfrm>
            <a:off x="1168136" y="762000"/>
            <a:ext cx="2337066" cy="1447800"/>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4572000" y="4792990"/>
            <a:ext cx="249279" cy="208504"/>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p:cNvSpPr/>
          <p:nvPr/>
        </p:nvSpPr>
        <p:spPr>
          <a:xfrm>
            <a:off x="2209800" y="2971800"/>
            <a:ext cx="1579962" cy="762000"/>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5049051" y="4792990"/>
            <a:ext cx="193756" cy="12469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prstClr val="white"/>
              </a:solidFill>
            </a:endParaRPr>
          </a:p>
        </p:txBody>
      </p:sp>
    </p:spTree>
    <p:extLst>
      <p:ext uri="{BB962C8B-B14F-4D97-AF65-F5344CB8AC3E}">
        <p14:creationId xmlns:p14="http://schemas.microsoft.com/office/powerpoint/2010/main" val="214234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505" b="97811" l="9857" r="96883"/>
                    </a14:imgEffect>
                  </a14:imgLayer>
                </a14:imgProps>
              </a:ext>
              <a:ext uri="{28A0092B-C50C-407E-A947-70E740481C1C}">
                <a14:useLocalDpi xmlns:a14="http://schemas.microsoft.com/office/drawing/2010/main" val="0"/>
              </a:ext>
            </a:extLst>
          </a:blip>
          <a:srcRect l="10969" t="1464" r="4963" b="2152"/>
          <a:stretch/>
        </p:blipFill>
        <p:spPr>
          <a:xfrm rot="20656058">
            <a:off x="1119999" y="-463362"/>
            <a:ext cx="5957589" cy="6836130"/>
          </a:xfrm>
          <a:prstGeom prst="rect">
            <a:avLst/>
          </a:prstGeom>
        </p:spPr>
      </p:pic>
      <p:sp>
        <p:nvSpPr>
          <p:cNvPr id="2" name="Title 1"/>
          <p:cNvSpPr>
            <a:spLocks noGrp="1"/>
          </p:cNvSpPr>
          <p:nvPr>
            <p:ph type="title"/>
          </p:nvPr>
        </p:nvSpPr>
        <p:spPr>
          <a:xfrm>
            <a:off x="0" y="1447800"/>
            <a:ext cx="9138065" cy="1347891"/>
          </a:xfrm>
          <a:solidFill>
            <a:srgbClr val="00B0F0"/>
          </a:solidFill>
        </p:spPr>
        <p:txBody>
          <a:bodyPr>
            <a:normAutofit/>
          </a:bodyPr>
          <a:lstStyle/>
          <a:p>
            <a:r>
              <a:rPr lang="en-US" sz="6000" dirty="0"/>
              <a:t>What does that mean?</a:t>
            </a:r>
          </a:p>
        </p:txBody>
      </p:sp>
      <p:sp>
        <p:nvSpPr>
          <p:cNvPr id="3" name="Content Placeholder 2"/>
          <p:cNvSpPr>
            <a:spLocks noGrp="1"/>
          </p:cNvSpPr>
          <p:nvPr>
            <p:ph idx="4294967295"/>
          </p:nvPr>
        </p:nvSpPr>
        <p:spPr>
          <a:xfrm>
            <a:off x="1143000" y="3124200"/>
            <a:ext cx="8005243" cy="3048000"/>
          </a:xfrm>
          <a:prstGeom prst="rect">
            <a:avLst/>
          </a:prstGeom>
          <a:solidFill>
            <a:schemeClr val="bg1">
              <a:alpha val="85098"/>
            </a:schemeClr>
          </a:solidFill>
        </p:spPr>
        <p:txBody>
          <a:bodyPr>
            <a:normAutofit/>
          </a:bodyPr>
          <a:lstStyle/>
          <a:p>
            <a:pPr marL="0" indent="0">
              <a:buNone/>
            </a:pPr>
            <a:r>
              <a:rPr lang="en-US" sz="2800" dirty="0">
                <a:solidFill>
                  <a:schemeClr val="tx1"/>
                </a:solidFill>
              </a:rPr>
              <a:t>By the end of </a:t>
            </a:r>
            <a:r>
              <a:rPr lang="en-US" sz="2800" dirty="0" smtClean="0">
                <a:solidFill>
                  <a:schemeClr val="tx1"/>
                </a:solidFill>
              </a:rPr>
              <a:t>2017, </a:t>
            </a:r>
            <a:r>
              <a:rPr lang="en-US" sz="2800" dirty="0">
                <a:solidFill>
                  <a:schemeClr val="tx1"/>
                </a:solidFill>
              </a:rPr>
              <a:t>the state standard adult high school diploma will be’ implemented in </a:t>
            </a:r>
            <a:r>
              <a:rPr lang="en-US" sz="3600" b="1" dirty="0" smtClean="0">
                <a:solidFill>
                  <a:schemeClr val="tx1"/>
                </a:solidFill>
              </a:rPr>
              <a:t>27 </a:t>
            </a:r>
            <a:r>
              <a:rPr lang="en-US" sz="3600" b="1" dirty="0">
                <a:solidFill>
                  <a:schemeClr val="tx1"/>
                </a:solidFill>
              </a:rPr>
              <a:t>out of Minnesota’s 43 ABE consortia</a:t>
            </a:r>
            <a:r>
              <a:rPr lang="en-US" sz="2800" dirty="0">
                <a:solidFill>
                  <a:schemeClr val="tx1"/>
                </a:solidFill>
              </a:rPr>
              <a:t>, meaning the majority of the state’s population will have access to multiple secondary credential options as adults!</a:t>
            </a:r>
          </a:p>
          <a:p>
            <a:endParaRPr lang="en-US" sz="2800" dirty="0">
              <a:solidFill>
                <a:schemeClr val="tx1"/>
              </a:solidFill>
            </a:endParaRPr>
          </a:p>
        </p:txBody>
      </p:sp>
    </p:spTree>
    <p:extLst>
      <p:ext uri="{BB962C8B-B14F-4D97-AF65-F5344CB8AC3E}">
        <p14:creationId xmlns:p14="http://schemas.microsoft.com/office/powerpoint/2010/main" val="272525154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Hasskamp\AppData\Local\Microsoft\Windows\Temporary Internet Files\Content.IE5\98YIOJPX\MP900382687[1].jpg">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44" t="22387" r="15556" b="28163"/>
          <a:stretch/>
        </p:blipFill>
        <p:spPr bwMode="auto">
          <a:xfrm>
            <a:off x="0" y="2041452"/>
            <a:ext cx="9136380" cy="48165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6582"/>
            <a:ext cx="9143999" cy="685800"/>
          </a:xfrm>
          <a:solidFill>
            <a:srgbClr val="FFFFFF"/>
          </a:solidFill>
        </p:spPr>
        <p:txBody>
          <a:bodyPr>
            <a:normAutofit fontScale="90000"/>
          </a:bodyPr>
          <a:lstStyle/>
          <a:p>
            <a:pPr marL="0" indent="0">
              <a:buNone/>
            </a:pPr>
            <a:r>
              <a:rPr lang="en-US" b="1" dirty="0" smtClean="0">
                <a:solidFill>
                  <a:schemeClr val="accent1">
                    <a:lumMod val="50000"/>
                  </a:schemeClr>
                </a:solidFill>
              </a:rPr>
              <a:t>Discussion:  Standard Adult Diploma</a:t>
            </a:r>
            <a:endParaRPr lang="en-US" b="1" dirty="0">
              <a:solidFill>
                <a:schemeClr val="accent1">
                  <a:lumMod val="50000"/>
                </a:schemeClr>
              </a:solidFill>
            </a:endParaRPr>
          </a:p>
        </p:txBody>
      </p:sp>
      <p:sp>
        <p:nvSpPr>
          <p:cNvPr id="3" name="Content Placeholder 2"/>
          <p:cNvSpPr>
            <a:spLocks noGrp="1"/>
          </p:cNvSpPr>
          <p:nvPr>
            <p:ph idx="4294967295"/>
          </p:nvPr>
        </p:nvSpPr>
        <p:spPr>
          <a:xfrm>
            <a:off x="0" y="609600"/>
            <a:ext cx="9136380" cy="2209800"/>
          </a:xfrm>
          <a:prstGeom prst="rect">
            <a:avLst/>
          </a:prstGeom>
          <a:gradFill flip="none" rotWithShape="1">
            <a:gsLst>
              <a:gs pos="0">
                <a:srgbClr val="FFFFFF">
                  <a:alpha val="0"/>
                </a:srgbClr>
              </a:gs>
              <a:gs pos="100000">
                <a:srgbClr val="FFFFFF"/>
              </a:gs>
              <a:gs pos="12000">
                <a:srgbClr val="FFFFFF"/>
              </a:gs>
            </a:gsLst>
            <a:lin ang="16200000" scaled="1"/>
            <a:tileRect/>
          </a:gradFill>
        </p:spPr>
        <p:txBody>
          <a:bodyPr anchor="t">
            <a:normAutofit lnSpcReduction="10000"/>
          </a:bodyPr>
          <a:lstStyle/>
          <a:p>
            <a:pPr marL="514350" indent="-514350">
              <a:buClr>
                <a:schemeClr val="bg2"/>
              </a:buClr>
              <a:buFont typeface="+mj-lt"/>
              <a:buAutoNum type="arabicPeriod"/>
            </a:pPr>
            <a:endParaRPr lang="en-US" sz="4000" dirty="0" smtClean="0">
              <a:solidFill>
                <a:schemeClr val="accent4">
                  <a:lumMod val="10000"/>
                </a:schemeClr>
              </a:solidFill>
            </a:endParaRPr>
          </a:p>
          <a:p>
            <a:pPr marL="514350" indent="-514350">
              <a:buClr>
                <a:schemeClr val="bg2"/>
              </a:buClr>
              <a:buFont typeface="+mj-lt"/>
              <a:buAutoNum type="arabicPeriod"/>
            </a:pPr>
            <a:r>
              <a:rPr lang="en-US" sz="4000" dirty="0" smtClean="0">
                <a:solidFill>
                  <a:schemeClr val="accent4">
                    <a:lumMod val="10000"/>
                  </a:schemeClr>
                </a:solidFill>
              </a:rPr>
              <a:t>What </a:t>
            </a:r>
            <a:r>
              <a:rPr lang="en-US" sz="4000" dirty="0">
                <a:solidFill>
                  <a:schemeClr val="accent4">
                    <a:lumMod val="10000"/>
                  </a:schemeClr>
                </a:solidFill>
              </a:rPr>
              <a:t>questions do you have?</a:t>
            </a:r>
          </a:p>
          <a:p>
            <a:pPr marL="514350" indent="-514350">
              <a:buClr>
                <a:schemeClr val="bg2"/>
              </a:buClr>
              <a:buFont typeface="+mj-lt"/>
              <a:buAutoNum type="arabicPeriod"/>
            </a:pPr>
            <a:r>
              <a:rPr lang="en-US" sz="4000" dirty="0">
                <a:solidFill>
                  <a:schemeClr val="accent4">
                    <a:lumMod val="10000"/>
                  </a:schemeClr>
                </a:solidFill>
              </a:rPr>
              <a:t>What issues stand out</a:t>
            </a:r>
            <a:r>
              <a:rPr lang="en-US" sz="4000" dirty="0" smtClean="0">
                <a:solidFill>
                  <a:schemeClr val="accent4">
                    <a:lumMod val="10000"/>
                  </a:schemeClr>
                </a:solidFill>
              </a:rPr>
              <a:t>?</a:t>
            </a:r>
            <a:endParaRPr lang="en-US" sz="4000" dirty="0">
              <a:solidFill>
                <a:schemeClr val="accent4">
                  <a:lumMod val="10000"/>
                </a:schemeClr>
              </a:solidFill>
            </a:endParaRPr>
          </a:p>
        </p:txBody>
      </p:sp>
    </p:spTree>
    <p:extLst>
      <p:ext uri="{BB962C8B-B14F-4D97-AF65-F5344CB8AC3E}">
        <p14:creationId xmlns:p14="http://schemas.microsoft.com/office/powerpoint/2010/main" val="3587688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FY18 CCRS Implementation Cohort</a:t>
            </a:r>
            <a:endParaRPr lang="en-US" dirty="0"/>
          </a:p>
        </p:txBody>
      </p:sp>
      <p:sp>
        <p:nvSpPr>
          <p:cNvPr id="3" name="Content Placeholder 2"/>
          <p:cNvSpPr>
            <a:spLocks noGrp="1"/>
          </p:cNvSpPr>
          <p:nvPr>
            <p:ph sz="half" idx="1"/>
          </p:nvPr>
        </p:nvSpPr>
        <p:spPr>
          <a:xfrm>
            <a:off x="685800" y="2323018"/>
            <a:ext cx="4495800" cy="3599316"/>
          </a:xfrm>
        </p:spPr>
        <p:txBody>
          <a:bodyPr>
            <a:normAutofit fontScale="92500" lnSpcReduction="10000"/>
          </a:bodyPr>
          <a:lstStyle/>
          <a:p>
            <a:r>
              <a:rPr lang="en-US" dirty="0"/>
              <a:t>Prerequisite = CCRS Foundations training</a:t>
            </a:r>
          </a:p>
          <a:p>
            <a:r>
              <a:rPr lang="en-US" dirty="0" smtClean="0"/>
              <a:t>All </a:t>
            </a:r>
            <a:r>
              <a:rPr lang="en-US" dirty="0"/>
              <a:t>future adult diploma programs will need to go through CCRS cohort training prior to launch</a:t>
            </a:r>
          </a:p>
          <a:p>
            <a:r>
              <a:rPr lang="en-US" dirty="0"/>
              <a:t>Program application: </a:t>
            </a:r>
            <a:r>
              <a:rPr lang="en-US" dirty="0" smtClean="0"/>
              <a:t>at </a:t>
            </a:r>
            <a:r>
              <a:rPr lang="en-US" dirty="0"/>
              <a:t>least 1 administrator, 1 ELA teacher, 1 math </a:t>
            </a:r>
            <a:r>
              <a:rPr lang="en-US" dirty="0" smtClean="0"/>
              <a:t>teacher</a:t>
            </a:r>
          </a:p>
          <a:p>
            <a:r>
              <a:rPr lang="en-US" dirty="0" smtClean="0"/>
              <a:t>Application available early May, due early June</a:t>
            </a:r>
            <a:endParaRPr lang="en-US" dirty="0"/>
          </a:p>
          <a:p>
            <a:endParaRPr lang="en-US" dirty="0"/>
          </a:p>
        </p:txBody>
      </p:sp>
      <p:pic>
        <p:nvPicPr>
          <p:cNvPr id="5" name="Content Placeholder 4" descr="Screen Shot 2016-06-09 at 11.55.28 AM.png"/>
          <p:cNvPicPr>
            <a:picLocks noGrp="1" noChangeAspect="1"/>
          </p:cNvPicPr>
          <p:nvPr>
            <p:ph sz="half" idx="2"/>
          </p:nvPr>
        </p:nvPicPr>
        <p:blipFill>
          <a:blip r:embed="rId2"/>
          <a:stretch>
            <a:fillRect/>
          </a:stretch>
        </p:blipFill>
        <p:spPr>
          <a:xfrm>
            <a:off x="5791200" y="2286000"/>
            <a:ext cx="2762656" cy="3598863"/>
          </a:xfrm>
          <a:prstGeom prst="rect">
            <a:avLst/>
          </a:prstGeom>
        </p:spPr>
      </p:pic>
    </p:spTree>
    <p:extLst>
      <p:ext uri="{BB962C8B-B14F-4D97-AF65-F5344CB8AC3E}">
        <p14:creationId xmlns:p14="http://schemas.microsoft.com/office/powerpoint/2010/main" val="399434344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52600"/>
            <a:ext cx="8934065" cy="2569029"/>
          </a:xfrm>
          <a:noFill/>
        </p:spPr>
        <p:txBody>
          <a:bodyPr>
            <a:normAutofit/>
          </a:bodyPr>
          <a:lstStyle/>
          <a:p>
            <a:r>
              <a:rPr lang="en-US" sz="8000" dirty="0" smtClean="0">
                <a:solidFill>
                  <a:schemeClr val="accent5">
                    <a:lumMod val="50000"/>
                  </a:schemeClr>
                </a:solidFill>
              </a:rPr>
              <a:t>Additional </a:t>
            </a:r>
            <a:br>
              <a:rPr lang="en-US" sz="8000" dirty="0" smtClean="0">
                <a:solidFill>
                  <a:schemeClr val="accent5">
                    <a:lumMod val="50000"/>
                  </a:schemeClr>
                </a:solidFill>
              </a:rPr>
            </a:br>
            <a:r>
              <a:rPr lang="en-US" sz="8000" dirty="0" smtClean="0">
                <a:solidFill>
                  <a:schemeClr val="accent5">
                    <a:lumMod val="50000"/>
                  </a:schemeClr>
                </a:solidFill>
              </a:rPr>
              <a:t>Questions</a:t>
            </a:r>
            <a:endParaRPr lang="en-US" sz="11500" dirty="0">
              <a:solidFill>
                <a:schemeClr val="accent5">
                  <a:lumMod val="50000"/>
                </a:schemeClr>
              </a:solidFill>
            </a:endParaRPr>
          </a:p>
        </p:txBody>
      </p:sp>
      <p:sp>
        <p:nvSpPr>
          <p:cNvPr id="3" name="Text Placeholder 2"/>
          <p:cNvSpPr>
            <a:spLocks noGrp="1"/>
          </p:cNvSpPr>
          <p:nvPr>
            <p:ph type="body" idx="1"/>
          </p:nvPr>
        </p:nvSpPr>
        <p:spPr>
          <a:xfrm>
            <a:off x="2057400" y="4800600"/>
            <a:ext cx="7086600" cy="1509712"/>
          </a:xfrm>
        </p:spPr>
        <p:txBody>
          <a:bodyPr/>
          <a:lstStyle/>
          <a:p>
            <a:endParaRPr lang="en-US" dirty="0"/>
          </a:p>
        </p:txBody>
      </p:sp>
      <p:sp>
        <p:nvSpPr>
          <p:cNvPr id="4" name="Slide Number Placeholder 3"/>
          <p:cNvSpPr>
            <a:spLocks noGrp="1"/>
          </p:cNvSpPr>
          <p:nvPr>
            <p:ph type="sldNum" sz="quarter" idx="12"/>
          </p:nvPr>
        </p:nvSpPr>
        <p:spPr/>
        <p:txBody>
          <a:bodyPr/>
          <a:lstStyle/>
          <a:p>
            <a:fld id="{4CFE8128-F6F6-4F3B-BDF0-9314E675A7F7}" type="slidenum">
              <a:rPr lang="en-US" smtClean="0"/>
              <a:t>120</a:t>
            </a:fld>
            <a:endParaRPr lang="en-US"/>
          </a:p>
        </p:txBody>
      </p:sp>
      <p:pic>
        <p:nvPicPr>
          <p:cNvPr id="6" name="Picture 2" descr="C:\Users\BHasskamp\AppData\Local\Microsoft\Windows\Temporary Internet Files\Content.IE5\H041M4K6\Perche2[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326" b="97538" l="9589" r="94673">
                        <a14:foregroundMark x1="64384" y1="32148" x2="71842" y2="38304"/>
                        <a14:foregroundMark x1="66210" y1="33242" x2="71537" y2="35568"/>
                        <a14:foregroundMark x1="70928" y1="36389" x2="69102" y2="32148"/>
                      </a14:backgroundRemoval>
                    </a14:imgEffect>
                  </a14:imgLayer>
                </a14:imgProps>
              </a:ext>
              <a:ext uri="{28A0092B-C50C-407E-A947-70E740481C1C}">
                <a14:useLocalDpi xmlns:a14="http://schemas.microsoft.com/office/drawing/2010/main" val="0"/>
              </a:ext>
            </a:extLst>
          </a:blip>
          <a:srcRect l="14132" t="4185" r="14363" b="1099"/>
          <a:stretch/>
        </p:blipFill>
        <p:spPr bwMode="auto">
          <a:xfrm>
            <a:off x="4343400" y="63230"/>
            <a:ext cx="4455268" cy="6566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1136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5069"/>
          <a:stretch/>
        </p:blipFill>
        <p:spPr>
          <a:xfrm>
            <a:off x="0" y="-1"/>
            <a:ext cx="4724399" cy="5562601"/>
          </a:xfrm>
          <a:prstGeom prst="rect">
            <a:avLst/>
          </a:prstGeom>
        </p:spPr>
      </p:pic>
      <p:sp>
        <p:nvSpPr>
          <p:cNvPr id="2" name="Title 1"/>
          <p:cNvSpPr>
            <a:spLocks noGrp="1"/>
          </p:cNvSpPr>
          <p:nvPr>
            <p:ph type="title"/>
          </p:nvPr>
        </p:nvSpPr>
        <p:spPr>
          <a:xfrm>
            <a:off x="4038600" y="11490"/>
            <a:ext cx="4675923" cy="5551110"/>
          </a:xfrm>
          <a:noFill/>
        </p:spPr>
        <p:txBody>
          <a:bodyPr>
            <a:normAutofit/>
          </a:bodyPr>
          <a:lstStyle/>
          <a:p>
            <a:r>
              <a:rPr lang="en-US" sz="11500" dirty="0" smtClean="0">
                <a:solidFill>
                  <a:srgbClr val="C00000"/>
                </a:solidFill>
              </a:rPr>
              <a:t>Don’t Forget </a:t>
            </a:r>
            <a:r>
              <a:rPr lang="en-US" sz="4900" dirty="0" smtClean="0">
                <a:solidFill>
                  <a:srgbClr val="C00000"/>
                </a:solidFill>
              </a:rPr>
              <a:t>www.mnabe.org</a:t>
            </a:r>
            <a:endParaRPr lang="en-US" sz="7300" dirty="0">
              <a:solidFill>
                <a:srgbClr val="C00000"/>
              </a:solidFill>
            </a:endParaRPr>
          </a:p>
        </p:txBody>
      </p:sp>
    </p:spTree>
    <p:extLst>
      <p:ext uri="{BB962C8B-B14F-4D97-AF65-F5344CB8AC3E}">
        <p14:creationId xmlns:p14="http://schemas.microsoft.com/office/powerpoint/2010/main" val="44510049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3126" r="7778"/>
          <a:stretch/>
        </p:blipFill>
        <p:spPr>
          <a:xfrm>
            <a:off x="-19050" y="0"/>
            <a:ext cx="9163050" cy="6856302"/>
          </a:xfrm>
          <a:prstGeom prst="rect">
            <a:avLst/>
          </a:prstGeom>
        </p:spPr>
      </p:pic>
      <p:sp>
        <p:nvSpPr>
          <p:cNvPr id="2" name="Title 1"/>
          <p:cNvSpPr>
            <a:spLocks noGrp="1"/>
          </p:cNvSpPr>
          <p:nvPr>
            <p:ph type="title"/>
          </p:nvPr>
        </p:nvSpPr>
        <p:spPr>
          <a:xfrm>
            <a:off x="1219200" y="1371600"/>
            <a:ext cx="7924800" cy="1143000"/>
          </a:xfrm>
          <a:solidFill>
            <a:schemeClr val="tx1"/>
          </a:solidFill>
        </p:spPr>
        <p:txBody>
          <a:bodyPr/>
          <a:lstStyle/>
          <a:p>
            <a:pPr algn="l"/>
            <a:r>
              <a:rPr lang="en-US" dirty="0" smtClean="0">
                <a:solidFill>
                  <a:schemeClr val="bg1"/>
                </a:solidFill>
              </a:rPr>
              <a:t>Thank you for your hard work!</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4CFE8128-F6F6-4F3B-BDF0-9314E675A7F7}" type="slidenum">
              <a:rPr lang="en-US" smtClean="0"/>
              <a:t>122</a:t>
            </a:fld>
            <a:endParaRPr lang="en-US"/>
          </a:p>
        </p:txBody>
      </p:sp>
    </p:spTree>
    <p:extLst>
      <p:ext uri="{BB962C8B-B14F-4D97-AF65-F5344CB8AC3E}">
        <p14:creationId xmlns:p14="http://schemas.microsoft.com/office/powerpoint/2010/main" val="2394451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CCRS Cohort Objectives</a:t>
            </a:r>
            <a:endParaRPr lang="en-US" dirty="0"/>
          </a:p>
        </p:txBody>
      </p:sp>
      <p:sp>
        <p:nvSpPr>
          <p:cNvPr id="3" name="Content Placeholder 2"/>
          <p:cNvSpPr>
            <a:spLocks noGrp="1"/>
          </p:cNvSpPr>
          <p:nvPr>
            <p:ph idx="1"/>
          </p:nvPr>
        </p:nvSpPr>
        <p:spPr/>
        <p:txBody>
          <a:bodyPr>
            <a:normAutofit fontScale="25000" lnSpcReduction="20000"/>
          </a:bodyPr>
          <a:lstStyle/>
          <a:p>
            <a:pPr marL="0" indent="0" fontAlgn="base">
              <a:buNone/>
            </a:pPr>
            <a:r>
              <a:rPr lang="en-US" sz="8000" b="1" dirty="0"/>
              <a:t>Program teams </a:t>
            </a:r>
            <a:r>
              <a:rPr lang="en-US" sz="8000" dirty="0"/>
              <a:t>participating in the cohort will be able to:</a:t>
            </a:r>
          </a:p>
          <a:p>
            <a:pPr lvl="1" fontAlgn="base"/>
            <a:r>
              <a:rPr lang="en-US" sz="5600" dirty="0"/>
              <a:t>Articulate the benefits of standards-based education for their students, program, &amp; staff</a:t>
            </a:r>
          </a:p>
          <a:p>
            <a:pPr lvl="1" fontAlgn="base"/>
            <a:r>
              <a:rPr lang="en-US" sz="5600" dirty="0"/>
              <a:t>Align materials and resources used regularly in ABE instruction</a:t>
            </a:r>
          </a:p>
          <a:p>
            <a:pPr lvl="1" fontAlgn="base"/>
            <a:r>
              <a:rPr lang="en-US" sz="5600" dirty="0" smtClean="0"/>
              <a:t>Improve </a:t>
            </a:r>
            <a:r>
              <a:rPr lang="en-US" sz="5600" dirty="0"/>
              <a:t>instruction and courses to incorporate shifts and standards appropriate to student levels</a:t>
            </a:r>
          </a:p>
          <a:p>
            <a:pPr lvl="1" fontAlgn="base"/>
            <a:r>
              <a:rPr lang="en-US" sz="5600" dirty="0"/>
              <a:t>Develop a long-term standards implementation plan for their local program</a:t>
            </a:r>
          </a:p>
          <a:p>
            <a:pPr marL="0" indent="0" fontAlgn="base">
              <a:buNone/>
            </a:pPr>
            <a:r>
              <a:rPr lang="en-US" sz="8000" b="1" dirty="0"/>
              <a:t>Administrators</a:t>
            </a:r>
            <a:r>
              <a:rPr lang="en-US" sz="8000" dirty="0"/>
              <a:t> participating in the cohort will be able to:</a:t>
            </a:r>
          </a:p>
          <a:p>
            <a:pPr lvl="1" fontAlgn="base"/>
            <a:r>
              <a:rPr lang="en-US" sz="5600" dirty="0"/>
              <a:t>Conduct standards-focused classroom observations and teacher feedback sessions to support implementation and improve instruction</a:t>
            </a:r>
          </a:p>
          <a:p>
            <a:pPr lvl="1" fontAlgn="base"/>
            <a:r>
              <a:rPr lang="en-US" sz="5600" dirty="0"/>
              <a:t>Identify supports and resources instructors may need to implement standards-based instruction</a:t>
            </a:r>
          </a:p>
          <a:p>
            <a:pPr marL="0" indent="0" fontAlgn="base">
              <a:buNone/>
            </a:pPr>
            <a:r>
              <a:rPr lang="en-US" sz="8000" b="1" dirty="0"/>
              <a:t>Instructors </a:t>
            </a:r>
            <a:r>
              <a:rPr lang="en-US" sz="8000" dirty="0"/>
              <a:t>participating in the cohort will be able to:</a:t>
            </a:r>
          </a:p>
          <a:p>
            <a:pPr lvl="1" fontAlgn="base"/>
            <a:r>
              <a:rPr lang="en-US" sz="5600" dirty="0"/>
              <a:t>Improve units, lesson plans, and student tasks to incorporate shifts and standards appropriate to student levels</a:t>
            </a:r>
          </a:p>
          <a:p>
            <a:pPr lvl="1" fontAlgn="base"/>
            <a:r>
              <a:rPr lang="en-US" sz="5600" dirty="0"/>
              <a:t>Participate in standards-focused classroom observations and teacher feedback sessions to support implementation and improve instruction</a:t>
            </a:r>
          </a:p>
          <a:p>
            <a:endParaRPr lang="en-US" dirty="0"/>
          </a:p>
        </p:txBody>
      </p:sp>
    </p:spTree>
    <p:extLst>
      <p:ext uri="{BB962C8B-B14F-4D97-AF65-F5344CB8AC3E}">
        <p14:creationId xmlns:p14="http://schemas.microsoft.com/office/powerpoint/2010/main" val="2059817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CCRS Cohort Activities</a:t>
            </a:r>
            <a:endParaRPr lang="en-US" dirty="0"/>
          </a:p>
        </p:txBody>
      </p:sp>
      <p:sp>
        <p:nvSpPr>
          <p:cNvPr id="3" name="Content Placeholder 2"/>
          <p:cNvSpPr>
            <a:spLocks noGrp="1"/>
          </p:cNvSpPr>
          <p:nvPr>
            <p:ph idx="1"/>
          </p:nvPr>
        </p:nvSpPr>
        <p:spPr/>
        <p:txBody>
          <a:bodyPr>
            <a:normAutofit fontScale="85000" lnSpcReduction="10000"/>
          </a:bodyPr>
          <a:lstStyle/>
          <a:p>
            <a:pPr fontAlgn="base"/>
            <a:r>
              <a:rPr lang="en-US" dirty="0"/>
              <a:t>Kick-off webinar </a:t>
            </a:r>
            <a:r>
              <a:rPr lang="en-US" dirty="0" smtClean="0"/>
              <a:t>in September</a:t>
            </a:r>
            <a:endParaRPr lang="en-US" dirty="0"/>
          </a:p>
          <a:p>
            <a:pPr fontAlgn="base"/>
            <a:r>
              <a:rPr lang="en-US" dirty="0" smtClean="0"/>
              <a:t>Institute I on </a:t>
            </a:r>
            <a:r>
              <a:rPr lang="en-US" dirty="0"/>
              <a:t>October </a:t>
            </a:r>
            <a:r>
              <a:rPr lang="en-US" dirty="0" smtClean="0"/>
              <a:t>5-6, 2017 </a:t>
            </a:r>
          </a:p>
          <a:p>
            <a:pPr fontAlgn="base"/>
            <a:r>
              <a:rPr lang="en-US" dirty="0" smtClean="0"/>
              <a:t>Mid-year </a:t>
            </a:r>
            <a:r>
              <a:rPr lang="en-US" dirty="0"/>
              <a:t>webinar(s) in late fall/early winter (exact dates TBD)</a:t>
            </a:r>
          </a:p>
          <a:p>
            <a:pPr fontAlgn="base"/>
            <a:r>
              <a:rPr lang="en-US" dirty="0" smtClean="0"/>
              <a:t>Institute II on </a:t>
            </a:r>
            <a:r>
              <a:rPr lang="en-US" dirty="0"/>
              <a:t>February </a:t>
            </a:r>
            <a:r>
              <a:rPr lang="en-US" dirty="0" smtClean="0"/>
              <a:t>22-23, 2018 </a:t>
            </a:r>
          </a:p>
          <a:p>
            <a:pPr fontAlgn="base"/>
            <a:r>
              <a:rPr lang="en-US" dirty="0" smtClean="0"/>
              <a:t>End-of-year </a:t>
            </a:r>
            <a:r>
              <a:rPr lang="en-US" dirty="0"/>
              <a:t>webinar(s) in spring </a:t>
            </a:r>
            <a:r>
              <a:rPr lang="en-US" dirty="0" smtClean="0"/>
              <a:t>(</a:t>
            </a:r>
            <a:r>
              <a:rPr lang="en-US" dirty="0"/>
              <a:t>exact dates TBD)</a:t>
            </a:r>
          </a:p>
          <a:p>
            <a:pPr fontAlgn="base"/>
            <a:r>
              <a:rPr lang="en-US" dirty="0"/>
              <a:t>Participation in team meetings and completion of implementation tasks throughout the year at your site</a:t>
            </a:r>
          </a:p>
          <a:p>
            <a:pPr fontAlgn="base"/>
            <a:r>
              <a:rPr lang="en-US" dirty="0"/>
              <a:t>Phone calls and written correspondence with an assigned ‘CCRS coach’ throughout the year as needed</a:t>
            </a:r>
          </a:p>
          <a:p>
            <a:endParaRPr lang="en-US" dirty="0"/>
          </a:p>
        </p:txBody>
      </p:sp>
    </p:spTree>
    <p:extLst>
      <p:ext uri="{BB962C8B-B14F-4D97-AF65-F5344CB8AC3E}">
        <p14:creationId xmlns:p14="http://schemas.microsoft.com/office/powerpoint/2010/main" val="862291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Career Pathway PD</a:t>
            </a:r>
            <a:endParaRPr lang="en-US" dirty="0"/>
          </a:p>
        </p:txBody>
      </p:sp>
      <p:sp>
        <p:nvSpPr>
          <p:cNvPr id="3" name="Content Placeholder 2"/>
          <p:cNvSpPr>
            <a:spLocks noGrp="1"/>
          </p:cNvSpPr>
          <p:nvPr>
            <p:ph idx="1"/>
          </p:nvPr>
        </p:nvSpPr>
        <p:spPr/>
        <p:txBody>
          <a:bodyPr>
            <a:normAutofit/>
          </a:bodyPr>
          <a:lstStyle/>
          <a:p>
            <a:r>
              <a:rPr lang="en-US" b="1" dirty="0"/>
              <a:t>Manager Cohort: </a:t>
            </a:r>
            <a:r>
              <a:rPr lang="en-US" dirty="0"/>
              <a:t>Year-long cohort to prepare ABE managers to develop and sustain effective Adult Career Pathways programming</a:t>
            </a:r>
          </a:p>
          <a:p>
            <a:r>
              <a:rPr lang="en-US" b="1" dirty="0"/>
              <a:t>Instructor Cohort: </a:t>
            </a:r>
            <a:r>
              <a:rPr lang="en-US" dirty="0"/>
              <a:t>Year-long focus on course design and </a:t>
            </a:r>
            <a:r>
              <a:rPr lang="en-US" dirty="0" smtClean="0"/>
              <a:t>documentation</a:t>
            </a:r>
          </a:p>
          <a:p>
            <a:endParaRPr lang="en-US" dirty="0"/>
          </a:p>
          <a:p>
            <a:r>
              <a:rPr lang="en-US" dirty="0" smtClean="0"/>
              <a:t>Applications: available </a:t>
            </a:r>
            <a:r>
              <a:rPr lang="en-US" dirty="0"/>
              <a:t>by early May, due in </a:t>
            </a:r>
            <a:r>
              <a:rPr lang="en-US" dirty="0" smtClean="0"/>
              <a:t>mid-June</a:t>
            </a:r>
            <a:endParaRPr lang="en-US" dirty="0"/>
          </a:p>
        </p:txBody>
      </p:sp>
      <p:sp>
        <p:nvSpPr>
          <p:cNvPr id="4" name="5-Point Star 3"/>
          <p:cNvSpPr/>
          <p:nvPr/>
        </p:nvSpPr>
        <p:spPr>
          <a:xfrm>
            <a:off x="6858000" y="2336873"/>
            <a:ext cx="2286000" cy="2276300"/>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a:t>
            </a:r>
            <a:endParaRPr lang="en-US" dirty="0"/>
          </a:p>
        </p:txBody>
      </p:sp>
    </p:spTree>
    <p:extLst>
      <p:ext uri="{BB962C8B-B14F-4D97-AF65-F5344CB8AC3E}">
        <p14:creationId xmlns:p14="http://schemas.microsoft.com/office/powerpoint/2010/main" val="1732202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Adult Career Pathways </a:t>
            </a:r>
            <a:br>
              <a:rPr lang="en-US" dirty="0" smtClean="0"/>
            </a:br>
            <a:r>
              <a:rPr lang="en-US" dirty="0" smtClean="0"/>
              <a:t>Resource Library </a:t>
            </a:r>
            <a:endParaRPr lang="en-US" dirty="0"/>
          </a:p>
        </p:txBody>
      </p:sp>
      <p:pic>
        <p:nvPicPr>
          <p:cNvPr id="8" name="Content Placeholder 7"/>
          <p:cNvPicPr>
            <a:picLocks noGrp="1" noChangeAspect="1"/>
          </p:cNvPicPr>
          <p:nvPr>
            <p:ph idx="1"/>
          </p:nvPr>
        </p:nvPicPr>
        <p:blipFill>
          <a:blip r:embed="rId2"/>
          <a:stretch>
            <a:fillRect/>
          </a:stretch>
        </p:blipFill>
        <p:spPr>
          <a:xfrm>
            <a:off x="1676400" y="2057400"/>
            <a:ext cx="5565378" cy="4452303"/>
          </a:xfrm>
          <a:prstGeom prst="rect">
            <a:avLst/>
          </a:prstGeom>
        </p:spPr>
      </p:pic>
    </p:spTree>
    <p:extLst>
      <p:ext uri="{BB962C8B-B14F-4D97-AF65-F5344CB8AC3E}">
        <p14:creationId xmlns:p14="http://schemas.microsoft.com/office/powerpoint/2010/main" val="1829417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Hasskamp\AppData\Local\Microsoft\Windows\Temporary Internet Files\Content.IE5\98YIOJPX\MP900382687[1].jpg">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44" t="22387" r="15556" b="28163"/>
          <a:stretch/>
        </p:blipFill>
        <p:spPr bwMode="auto">
          <a:xfrm>
            <a:off x="0" y="2041452"/>
            <a:ext cx="9136380" cy="48165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6582"/>
            <a:ext cx="9143999" cy="685800"/>
          </a:xfrm>
          <a:solidFill>
            <a:srgbClr val="FFFFFF"/>
          </a:solidFill>
        </p:spPr>
        <p:txBody>
          <a:bodyPr>
            <a:normAutofit/>
          </a:bodyPr>
          <a:lstStyle/>
          <a:p>
            <a:r>
              <a:rPr lang="en-US" b="1" dirty="0" smtClean="0">
                <a:solidFill>
                  <a:schemeClr val="accent6">
                    <a:lumMod val="50000"/>
                  </a:schemeClr>
                </a:solidFill>
              </a:rPr>
              <a:t>Discussion:  Professional Development</a:t>
            </a:r>
            <a:endParaRPr lang="en-US" b="1" dirty="0">
              <a:solidFill>
                <a:schemeClr val="accent6">
                  <a:lumMod val="50000"/>
                </a:schemeClr>
              </a:solidFill>
            </a:endParaRPr>
          </a:p>
        </p:txBody>
      </p:sp>
      <p:sp>
        <p:nvSpPr>
          <p:cNvPr id="3" name="Content Placeholder 2"/>
          <p:cNvSpPr>
            <a:spLocks noGrp="1"/>
          </p:cNvSpPr>
          <p:nvPr>
            <p:ph sz="quarter" idx="4294967295"/>
          </p:nvPr>
        </p:nvSpPr>
        <p:spPr>
          <a:xfrm>
            <a:off x="0" y="609600"/>
            <a:ext cx="9136380" cy="2209800"/>
          </a:xfrm>
          <a:prstGeom prst="rect">
            <a:avLst/>
          </a:prstGeom>
          <a:gradFill flip="none" rotWithShape="1">
            <a:gsLst>
              <a:gs pos="0">
                <a:srgbClr val="FFFFFF">
                  <a:alpha val="0"/>
                </a:srgbClr>
              </a:gs>
              <a:gs pos="100000">
                <a:srgbClr val="FFFFFF"/>
              </a:gs>
              <a:gs pos="12000">
                <a:srgbClr val="FFFFFF"/>
              </a:gs>
            </a:gsLst>
            <a:lin ang="16200000" scaled="1"/>
            <a:tileRect/>
          </a:gradFill>
        </p:spPr>
        <p:txBody>
          <a:bodyPr anchor="t">
            <a:normAutofit/>
          </a:bodyPr>
          <a:lstStyle/>
          <a:p>
            <a:pPr marL="274320" indent="0">
              <a:buNone/>
            </a:pPr>
            <a:endParaRPr lang="en-US" sz="4000" dirty="0" smtClean="0">
              <a:solidFill>
                <a:sysClr val="windowText" lastClr="000000"/>
              </a:solidFill>
            </a:endParaRPr>
          </a:p>
          <a:p>
            <a:pPr marL="514350" indent="-514350">
              <a:buClr>
                <a:schemeClr val="accent6"/>
              </a:buClr>
              <a:buFont typeface="+mj-lt"/>
              <a:buAutoNum type="arabicPeriod"/>
            </a:pPr>
            <a:r>
              <a:rPr lang="en-US" sz="4000" dirty="0" smtClean="0">
                <a:solidFill>
                  <a:sysClr val="windowText" lastClr="000000"/>
                </a:solidFill>
              </a:rPr>
              <a:t>What </a:t>
            </a:r>
            <a:r>
              <a:rPr lang="en-US" sz="4000" dirty="0">
                <a:solidFill>
                  <a:sysClr val="windowText" lastClr="000000"/>
                </a:solidFill>
              </a:rPr>
              <a:t>questions do you have?</a:t>
            </a:r>
          </a:p>
          <a:p>
            <a:pPr marL="514350" indent="-514350">
              <a:buClr>
                <a:schemeClr val="accent6"/>
              </a:buClr>
              <a:buFont typeface="+mj-lt"/>
              <a:buAutoNum type="arabicPeriod"/>
            </a:pPr>
            <a:r>
              <a:rPr lang="en-US" sz="4000" dirty="0">
                <a:solidFill>
                  <a:sysClr val="windowText" lastClr="000000"/>
                </a:solidFill>
              </a:rPr>
              <a:t>What issues stand out</a:t>
            </a:r>
            <a:r>
              <a:rPr lang="en-US" sz="4000" dirty="0" smtClean="0">
                <a:solidFill>
                  <a:sysClr val="windowText" lastClr="000000"/>
                </a:solidFill>
              </a:rPr>
              <a:t>?</a:t>
            </a:r>
            <a:endParaRPr lang="en-US" sz="4000" dirty="0">
              <a:solidFill>
                <a:sysClr val="windowText" lastClr="000000"/>
              </a:solidFill>
            </a:endParaRPr>
          </a:p>
        </p:txBody>
      </p:sp>
    </p:spTree>
    <p:extLst>
      <p:ext uri="{BB962C8B-B14F-4D97-AF65-F5344CB8AC3E}">
        <p14:creationId xmlns:p14="http://schemas.microsoft.com/office/powerpoint/2010/main" val="2538220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5127" b="7716"/>
          <a:stretch/>
        </p:blipFill>
        <p:spPr>
          <a:xfrm>
            <a:off x="3962400" y="4173334"/>
            <a:ext cx="5181600" cy="2676460"/>
          </a:xfrm>
          <a:prstGeom prst="rect">
            <a:avLst/>
          </a:prstGeom>
        </p:spPr>
      </p:pic>
      <p:sp>
        <p:nvSpPr>
          <p:cNvPr id="4" name="Title 3"/>
          <p:cNvSpPr>
            <a:spLocks noGrp="1"/>
          </p:cNvSpPr>
          <p:nvPr>
            <p:ph type="title"/>
          </p:nvPr>
        </p:nvSpPr>
        <p:spPr/>
        <p:txBody>
          <a:bodyPr/>
          <a:lstStyle/>
          <a:p>
            <a:r>
              <a:rPr lang="en-US" dirty="0" smtClean="0"/>
              <a:t>Content Standards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0680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standards…</a:t>
            </a:r>
            <a:endParaRPr lang="en-US" dirty="0">
              <a:latin typeface="Cambria" pitchFamily="18" charset="0"/>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dirty="0" smtClean="0">
                <a:solidFill>
                  <a:schemeClr val="tx1"/>
                </a:solidFill>
                <a:latin typeface="+mj-lt"/>
              </a:rPr>
              <a:t>Describe what students should know and be able to do upon successful completion of an instructional program.</a:t>
            </a:r>
          </a:p>
          <a:p>
            <a:pPr>
              <a:buFont typeface="Arial" panose="020B0604020202020204" pitchFamily="34" charset="0"/>
              <a:buChar char="•"/>
            </a:pPr>
            <a:endParaRPr lang="en-US" dirty="0" smtClean="0">
              <a:solidFill>
                <a:schemeClr val="tx1"/>
              </a:solidFill>
              <a:latin typeface="+mj-lt"/>
            </a:endParaRPr>
          </a:p>
          <a:p>
            <a:pPr>
              <a:buFont typeface="Arial" panose="020B0604020202020204" pitchFamily="34" charset="0"/>
              <a:buChar char="•"/>
            </a:pPr>
            <a:r>
              <a:rPr lang="en-US" dirty="0" smtClean="0">
                <a:solidFill>
                  <a:schemeClr val="tx1"/>
                </a:solidFill>
                <a:latin typeface="+mj-lt"/>
              </a:rPr>
              <a:t>Provide the foundation for designing curricula, instruction, and assessment.</a:t>
            </a:r>
          </a:p>
          <a:p>
            <a:endParaRPr lang="en-US" dirty="0"/>
          </a:p>
        </p:txBody>
      </p:sp>
    </p:spTree>
    <p:extLst>
      <p:ext uri="{BB962C8B-B14F-4D97-AF65-F5344CB8AC3E}">
        <p14:creationId xmlns:p14="http://schemas.microsoft.com/office/powerpoint/2010/main" val="1704164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0"/>
            <a:ext cx="7797662" cy="1151965"/>
          </a:xfrm>
        </p:spPr>
        <p:txBody>
          <a:bodyPr/>
          <a:lstStyle/>
          <a:p>
            <a:r>
              <a:rPr lang="en-US" dirty="0" smtClean="0"/>
              <a:t>State ABE Staff</a:t>
            </a:r>
            <a:endParaRPr lang="en-US" dirty="0"/>
          </a:p>
        </p:txBody>
      </p:sp>
      <p:sp>
        <p:nvSpPr>
          <p:cNvPr id="3" name="Content Placeholder 2"/>
          <p:cNvSpPr>
            <a:spLocks noGrp="1"/>
          </p:cNvSpPr>
          <p:nvPr>
            <p:ph sz="quarter" idx="13"/>
          </p:nvPr>
        </p:nvSpPr>
        <p:spPr>
          <a:xfrm>
            <a:off x="514351" y="1151966"/>
            <a:ext cx="7796030" cy="4410634"/>
          </a:xfrm>
        </p:spPr>
        <p:txBody>
          <a:bodyPr>
            <a:noAutofit/>
          </a:bodyPr>
          <a:lstStyle/>
          <a:p>
            <a:pPr>
              <a:buClr>
                <a:schemeClr val="accent3">
                  <a:lumMod val="50000"/>
                </a:schemeClr>
              </a:buClr>
            </a:pPr>
            <a:r>
              <a:rPr lang="en-US" sz="2400" dirty="0"/>
              <a:t>Todd Wagner, State ABE Director</a:t>
            </a:r>
          </a:p>
          <a:p>
            <a:pPr>
              <a:buClr>
                <a:schemeClr val="accent3">
                  <a:lumMod val="50000"/>
                </a:schemeClr>
              </a:buClr>
            </a:pPr>
            <a:r>
              <a:rPr lang="en-US" sz="2400" dirty="0"/>
              <a:t>Julie Dincau, Transitions</a:t>
            </a:r>
          </a:p>
          <a:p>
            <a:pPr>
              <a:buClr>
                <a:schemeClr val="accent3">
                  <a:lumMod val="50000"/>
                </a:schemeClr>
              </a:buClr>
            </a:pPr>
            <a:r>
              <a:rPr lang="en-US" sz="2400" dirty="0"/>
              <a:t>Cherie Eichinger, Administrative Support</a:t>
            </a:r>
          </a:p>
          <a:p>
            <a:pPr>
              <a:buClr>
                <a:schemeClr val="accent3">
                  <a:lumMod val="50000"/>
                </a:schemeClr>
              </a:buClr>
            </a:pPr>
            <a:r>
              <a:rPr lang="en-US" sz="2400" dirty="0"/>
              <a:t>Brad Hasskamp, Secondary Credential/Policy</a:t>
            </a:r>
          </a:p>
          <a:p>
            <a:pPr>
              <a:buClr>
                <a:schemeClr val="accent3">
                  <a:lumMod val="50000"/>
                </a:schemeClr>
              </a:buClr>
            </a:pPr>
            <a:r>
              <a:rPr lang="en-US" sz="2400" dirty="0"/>
              <a:t>Astrid Liden, Professional Development</a:t>
            </a:r>
          </a:p>
          <a:p>
            <a:pPr>
              <a:buClr>
                <a:schemeClr val="accent3">
                  <a:lumMod val="50000"/>
                </a:schemeClr>
              </a:buClr>
            </a:pPr>
            <a:r>
              <a:rPr lang="en-US" sz="2400" dirty="0"/>
              <a:t>Laurie Rheault, Grants</a:t>
            </a:r>
          </a:p>
          <a:p>
            <a:pPr>
              <a:buClr>
                <a:schemeClr val="accent3">
                  <a:lumMod val="50000"/>
                </a:schemeClr>
              </a:buClr>
            </a:pPr>
            <a:r>
              <a:rPr lang="en-US" sz="2400" dirty="0"/>
              <a:t>Alice Smith, GED Records/Administrative Support</a:t>
            </a:r>
          </a:p>
          <a:p>
            <a:pPr>
              <a:buClr>
                <a:schemeClr val="accent3">
                  <a:lumMod val="50000"/>
                </a:schemeClr>
              </a:buClr>
            </a:pPr>
            <a:r>
              <a:rPr lang="en-US" sz="2400" dirty="0"/>
              <a:t>Jodi </a:t>
            </a:r>
            <a:r>
              <a:rPr lang="en-US" sz="2400" dirty="0" err="1"/>
              <a:t>Versaw</a:t>
            </a:r>
            <a:r>
              <a:rPr lang="en-US" sz="2400" dirty="0"/>
              <a:t>, Program </a:t>
            </a:r>
            <a:r>
              <a:rPr lang="en-US" sz="2400" dirty="0" smtClean="0"/>
              <a:t>Quality</a:t>
            </a:r>
            <a:endParaRPr lang="en-US" sz="2400" dirty="0"/>
          </a:p>
        </p:txBody>
      </p:sp>
      <p:sp>
        <p:nvSpPr>
          <p:cNvPr id="4" name="Slide Number Placeholder 3"/>
          <p:cNvSpPr>
            <a:spLocks noGrp="1"/>
          </p:cNvSpPr>
          <p:nvPr>
            <p:ph type="sldNum" sz="quarter" idx="12"/>
          </p:nvPr>
        </p:nvSpPr>
        <p:spPr/>
        <p:txBody>
          <a:bodyPr/>
          <a:lstStyle/>
          <a:p>
            <a:fld id="{4CFE8128-F6F6-4F3B-BDF0-9314E675A7F7}" type="slidenum">
              <a:rPr lang="en-US" smtClean="0"/>
              <a:t>2</a:t>
            </a:fld>
            <a:endParaRPr lang="en-US"/>
          </a:p>
        </p:txBody>
      </p:sp>
    </p:spTree>
    <p:extLst>
      <p:ext uri="{BB962C8B-B14F-4D97-AF65-F5344CB8AC3E}">
        <p14:creationId xmlns:p14="http://schemas.microsoft.com/office/powerpoint/2010/main" val="39763710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 y="13404"/>
            <a:ext cx="9142828" cy="576695"/>
          </a:xfrm>
          <a:solidFill>
            <a:schemeClr val="tx1"/>
          </a:solidFill>
        </p:spPr>
        <p:txBody>
          <a:bodyPr>
            <a:normAutofit fontScale="90000"/>
          </a:bodyPr>
          <a:lstStyle/>
          <a:p>
            <a:r>
              <a:rPr lang="en-US" b="1" dirty="0" smtClean="0">
                <a:solidFill>
                  <a:schemeClr val="bg1"/>
                </a:solidFill>
              </a:rPr>
              <a:t>MN ABE Content Standards</a:t>
            </a:r>
            <a:endParaRPr lang="en-US" b="1" dirty="0">
              <a:solidFill>
                <a:schemeClr val="bg1"/>
              </a:solidFill>
            </a:endParaRPr>
          </a:p>
        </p:txBody>
      </p:sp>
      <p:sp>
        <p:nvSpPr>
          <p:cNvPr id="3" name="Content Placeholder 2"/>
          <p:cNvSpPr>
            <a:spLocks noGrp="1"/>
          </p:cNvSpPr>
          <p:nvPr>
            <p:ph idx="1"/>
          </p:nvPr>
        </p:nvSpPr>
        <p:spPr>
          <a:xfrm>
            <a:off x="1485900" y="1371600"/>
            <a:ext cx="6172200" cy="4416552"/>
          </a:xfrm>
          <a:ln>
            <a:solidFill>
              <a:schemeClr val="tx1"/>
            </a:solidFill>
          </a:ln>
        </p:spPr>
        <p:txBody>
          <a:bodyPr/>
          <a:lstStyle/>
          <a:p>
            <a:pPr marL="0" indent="0">
              <a:buNone/>
            </a:pPr>
            <a:r>
              <a:rPr lang="en-US" dirty="0" smtClean="0"/>
              <a:t> </a:t>
            </a:r>
            <a:endParaRPr lang="en-US" dirty="0"/>
          </a:p>
        </p:txBody>
      </p:sp>
      <p:pic>
        <p:nvPicPr>
          <p:cNvPr id="4" name="image01.jpg"/>
          <p:cNvPicPr/>
          <p:nvPr/>
        </p:nvPicPr>
        <p:blipFill rotWithShape="1">
          <a:blip r:embed="rId3" cstate="print"/>
          <a:srcRect t="14673"/>
          <a:stretch/>
        </p:blipFill>
        <p:spPr>
          <a:xfrm>
            <a:off x="1172" y="590099"/>
            <a:ext cx="9142828" cy="6267901"/>
          </a:xfrm>
          <a:prstGeom prst="rect">
            <a:avLst/>
          </a:prstGeom>
          <a:ln/>
        </p:spPr>
      </p:pic>
    </p:spTree>
    <p:extLst>
      <p:ext uri="{BB962C8B-B14F-4D97-AF65-F5344CB8AC3E}">
        <p14:creationId xmlns:p14="http://schemas.microsoft.com/office/powerpoint/2010/main" val="17575850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MN ABE Content Standards</a:t>
            </a:r>
            <a:endParaRPr lang="en-US" dirty="0"/>
          </a:p>
        </p:txBody>
      </p:sp>
      <p:pic>
        <p:nvPicPr>
          <p:cNvPr id="4" name="Picture Placeholder 3" descr="Unknown-2.jpeg"/>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6273" r="2768" b="14021"/>
          <a:stretch/>
        </p:blipFill>
        <p:spPr>
          <a:xfrm>
            <a:off x="3001133" y="1679554"/>
            <a:ext cx="2823322" cy="1540136"/>
          </a:xfrm>
        </p:spPr>
      </p:pic>
      <p:sp>
        <p:nvSpPr>
          <p:cNvPr id="2" name="Text Placeholder 1"/>
          <p:cNvSpPr>
            <a:spLocks noGrp="1"/>
          </p:cNvSpPr>
          <p:nvPr>
            <p:ph type="body" sz="half" idx="2"/>
          </p:nvPr>
        </p:nvSpPr>
        <p:spPr>
          <a:xfrm>
            <a:off x="2059084" y="5682896"/>
            <a:ext cx="5529623" cy="794104"/>
          </a:xfrm>
        </p:spPr>
        <p:txBody>
          <a:bodyPr>
            <a:noAutofit/>
          </a:bodyPr>
          <a:lstStyle/>
          <a:p>
            <a:r>
              <a:rPr lang="en-US" sz="1800" dirty="0"/>
              <a:t>Adult learners need basic academic, professional and digital literacy skills in order to succeed and thrive in post secondary education, the workplace and their communities.</a:t>
            </a:r>
          </a:p>
        </p:txBody>
      </p:sp>
      <p:pic>
        <p:nvPicPr>
          <p:cNvPr id="6" name="Picture 5" descr="Unknown-3.jpe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61873" y="3567889"/>
            <a:ext cx="1388586" cy="881407"/>
          </a:xfrm>
          <a:prstGeom prst="rect">
            <a:avLst/>
          </a:prstGeom>
        </p:spPr>
      </p:pic>
      <p:pic>
        <p:nvPicPr>
          <p:cNvPr id="9" name="Picture 8"/>
          <p:cNvPicPr>
            <a:picLocks noChangeAspect="1"/>
          </p:cNvPicPr>
          <p:nvPr/>
        </p:nvPicPr>
        <p:blipFill>
          <a:blip r:embed="rId5" cstate="print"/>
          <a:stretch>
            <a:fillRect/>
          </a:stretch>
        </p:blipFill>
        <p:spPr>
          <a:xfrm>
            <a:off x="5824454" y="3433759"/>
            <a:ext cx="1389042" cy="924344"/>
          </a:xfrm>
          <a:prstGeom prst="rect">
            <a:avLst/>
          </a:prstGeom>
        </p:spPr>
      </p:pic>
      <p:sp>
        <p:nvSpPr>
          <p:cNvPr id="11" name="TextBox 10"/>
          <p:cNvSpPr txBox="1"/>
          <p:nvPr/>
        </p:nvSpPr>
        <p:spPr>
          <a:xfrm>
            <a:off x="2877639" y="3051304"/>
            <a:ext cx="3170462" cy="1107996"/>
          </a:xfrm>
          <a:prstGeom prst="rect">
            <a:avLst/>
          </a:prstGeom>
          <a:noFill/>
        </p:spPr>
        <p:txBody>
          <a:bodyPr wrap="square" rtlCol="0">
            <a:spAutoFit/>
          </a:bodyPr>
          <a:lstStyle/>
          <a:p>
            <a:pPr algn="ctr"/>
            <a:r>
              <a:rPr lang="en-US" sz="3300" b="1" dirty="0">
                <a:solidFill>
                  <a:prstClr val="black"/>
                </a:solidFill>
              </a:rPr>
              <a:t>Basic Skills</a:t>
            </a:r>
          </a:p>
          <a:p>
            <a:pPr algn="ctr"/>
            <a:r>
              <a:rPr lang="en-US" sz="3300" b="1" dirty="0">
                <a:solidFill>
                  <a:prstClr val="black"/>
                </a:solidFill>
              </a:rPr>
              <a:t>CCRS</a:t>
            </a:r>
          </a:p>
        </p:txBody>
      </p:sp>
      <p:sp>
        <p:nvSpPr>
          <p:cNvPr id="17" name="TextBox 16"/>
          <p:cNvSpPr txBox="1"/>
          <p:nvPr/>
        </p:nvSpPr>
        <p:spPr>
          <a:xfrm>
            <a:off x="1828800" y="4358932"/>
            <a:ext cx="2259821" cy="738664"/>
          </a:xfrm>
          <a:prstGeom prst="rect">
            <a:avLst/>
          </a:prstGeom>
          <a:noFill/>
        </p:spPr>
        <p:txBody>
          <a:bodyPr wrap="square" rtlCol="0">
            <a:spAutoFit/>
          </a:bodyPr>
          <a:lstStyle/>
          <a:p>
            <a:pPr algn="ctr"/>
            <a:r>
              <a:rPr lang="en-US" sz="2100" b="1" dirty="0">
                <a:solidFill>
                  <a:prstClr val="black"/>
                </a:solidFill>
              </a:rPr>
              <a:t>Transitions Skills </a:t>
            </a:r>
          </a:p>
          <a:p>
            <a:pPr algn="ctr"/>
            <a:r>
              <a:rPr lang="en-US" sz="2100" b="1" dirty="0">
                <a:solidFill>
                  <a:prstClr val="black"/>
                </a:solidFill>
              </a:rPr>
              <a:t> ACES TIF</a:t>
            </a:r>
          </a:p>
        </p:txBody>
      </p:sp>
      <p:sp>
        <p:nvSpPr>
          <p:cNvPr id="18" name="TextBox 17"/>
          <p:cNvSpPr txBox="1"/>
          <p:nvPr/>
        </p:nvSpPr>
        <p:spPr>
          <a:xfrm>
            <a:off x="5102431" y="4311014"/>
            <a:ext cx="2746241" cy="738664"/>
          </a:xfrm>
          <a:prstGeom prst="rect">
            <a:avLst/>
          </a:prstGeom>
          <a:noFill/>
        </p:spPr>
        <p:txBody>
          <a:bodyPr wrap="square" rtlCol="0">
            <a:spAutoFit/>
          </a:bodyPr>
          <a:lstStyle/>
          <a:p>
            <a:pPr algn="ctr"/>
            <a:r>
              <a:rPr lang="en-US" sz="2100" b="1" dirty="0">
                <a:solidFill>
                  <a:prstClr val="black"/>
                </a:solidFill>
              </a:rPr>
              <a:t>Digital Literacy Skills</a:t>
            </a:r>
          </a:p>
          <a:p>
            <a:pPr algn="ctr"/>
            <a:r>
              <a:rPr lang="en-US" sz="2100" b="1" dirty="0" err="1">
                <a:solidFill>
                  <a:prstClr val="black"/>
                </a:solidFill>
              </a:rPr>
              <a:t>Northstar</a:t>
            </a:r>
            <a:endParaRPr lang="en-US" sz="2100" b="1" dirty="0">
              <a:solidFill>
                <a:prstClr val="black"/>
              </a:solidFill>
            </a:endParaRPr>
          </a:p>
        </p:txBody>
      </p:sp>
    </p:spTree>
    <p:extLst>
      <p:ext uri="{BB962C8B-B14F-4D97-AF65-F5344CB8AC3E}">
        <p14:creationId xmlns:p14="http://schemas.microsoft.com/office/powerpoint/2010/main" val="36311777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Where did the standards come from?</a:t>
            </a:r>
            <a:endParaRPr lang="en-US" dirty="0"/>
          </a:p>
        </p:txBody>
      </p:sp>
      <p:sp>
        <p:nvSpPr>
          <p:cNvPr id="3" name="Content Placeholder 2"/>
          <p:cNvSpPr>
            <a:spLocks noGrp="1"/>
          </p:cNvSpPr>
          <p:nvPr>
            <p:ph idx="1"/>
          </p:nvPr>
        </p:nvSpPr>
        <p:spPr/>
        <p:txBody>
          <a:bodyPr>
            <a:normAutofit/>
          </a:bodyPr>
          <a:lstStyle/>
          <a:p>
            <a:r>
              <a:rPr lang="en-US" dirty="0" smtClean="0"/>
              <a:t>College &amp; Career Readiness Standards for Adult Education (CCRS) </a:t>
            </a:r>
          </a:p>
          <a:p>
            <a:pPr lvl="1"/>
            <a:r>
              <a:rPr lang="en-US" dirty="0" smtClean="0"/>
              <a:t>Released in 2013 by OCTAE</a:t>
            </a:r>
          </a:p>
          <a:p>
            <a:pPr lvl="1"/>
            <a:r>
              <a:rPr lang="en-US" dirty="0" smtClean="0"/>
              <a:t>Based on Common Core State Standards (CCSS)</a:t>
            </a:r>
          </a:p>
          <a:p>
            <a:r>
              <a:rPr lang="en-US" dirty="0" smtClean="0"/>
              <a:t>ACES Transitions Integration Framework (TIF)</a:t>
            </a:r>
          </a:p>
          <a:p>
            <a:pPr lvl="1"/>
            <a:r>
              <a:rPr lang="en-US" dirty="0" smtClean="0"/>
              <a:t>Developed 2011-2013 by team of MN ABE practitioners and professional developers</a:t>
            </a:r>
          </a:p>
          <a:p>
            <a:r>
              <a:rPr lang="en-US" dirty="0" err="1" smtClean="0"/>
              <a:t>Northstar</a:t>
            </a:r>
            <a:r>
              <a:rPr lang="en-US" dirty="0" smtClean="0"/>
              <a:t> Digital Literacy Standards</a:t>
            </a:r>
          </a:p>
          <a:p>
            <a:pPr lvl="1"/>
            <a:r>
              <a:rPr lang="en-US" dirty="0" smtClean="0"/>
              <a:t>Developed in 2010 by St. Paul Community Literacy Consortium and St. Paul Public Library</a:t>
            </a:r>
          </a:p>
          <a:p>
            <a:pPr lvl="1"/>
            <a:endParaRPr lang="en-US" dirty="0"/>
          </a:p>
        </p:txBody>
      </p:sp>
    </p:spTree>
    <p:extLst>
      <p:ext uri="{BB962C8B-B14F-4D97-AF65-F5344CB8AC3E}">
        <p14:creationId xmlns:p14="http://schemas.microsoft.com/office/powerpoint/2010/main" val="8679626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rot="21009822">
            <a:off x="2285521" y="413546"/>
            <a:ext cx="4656696" cy="6003486"/>
          </a:xfrm>
        </p:spPr>
      </p:pic>
      <p:sp>
        <p:nvSpPr>
          <p:cNvPr id="5" name="Text Placeholder 4"/>
          <p:cNvSpPr>
            <a:spLocks noGrp="1"/>
          </p:cNvSpPr>
          <p:nvPr>
            <p:ph type="body" idx="1"/>
          </p:nvPr>
        </p:nvSpPr>
        <p:spPr/>
        <p:txBody>
          <a:bodyPr/>
          <a:lstStyle/>
          <a:p>
            <a:endParaRPr lang="en-US"/>
          </a:p>
        </p:txBody>
      </p:sp>
      <p:sp>
        <p:nvSpPr>
          <p:cNvPr id="2" name="Title 1"/>
          <p:cNvSpPr>
            <a:spLocks noGrp="1"/>
          </p:cNvSpPr>
          <p:nvPr>
            <p:ph type="title"/>
          </p:nvPr>
        </p:nvSpPr>
        <p:spPr>
          <a:xfrm>
            <a:off x="0" y="2743200"/>
            <a:ext cx="7543800" cy="1295400"/>
          </a:xfrm>
          <a:solidFill>
            <a:schemeClr val="bg1"/>
          </a:solidFill>
        </p:spPr>
        <p:txBody>
          <a:bodyPr>
            <a:normAutofit/>
          </a:bodyPr>
          <a:lstStyle/>
          <a:p>
            <a:r>
              <a:rPr lang="en-US" dirty="0" smtClean="0"/>
              <a:t>College &amp; Career Readiness Standards for Adult Education</a:t>
            </a:r>
            <a:endParaRPr lang="en-US" dirty="0"/>
          </a:p>
        </p:txBody>
      </p:sp>
    </p:spTree>
    <p:extLst>
      <p:ext uri="{BB962C8B-B14F-4D97-AF65-F5344CB8AC3E}">
        <p14:creationId xmlns:p14="http://schemas.microsoft.com/office/powerpoint/2010/main" val="3155587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ELA Strands</a:t>
            </a:r>
            <a:endParaRPr lang="en-US" dirty="0"/>
          </a:p>
        </p:txBody>
      </p:sp>
      <p:sp>
        <p:nvSpPr>
          <p:cNvPr id="3" name="Content Placeholder 2"/>
          <p:cNvSpPr>
            <a:spLocks noGrp="1"/>
          </p:cNvSpPr>
          <p:nvPr>
            <p:ph idx="1"/>
          </p:nvPr>
        </p:nvSpPr>
        <p:spPr/>
        <p:txBody>
          <a:bodyPr>
            <a:normAutofit/>
          </a:bodyPr>
          <a:lstStyle/>
          <a:p>
            <a:pPr lvl="1"/>
            <a:r>
              <a:rPr lang="en-US" sz="2700" dirty="0"/>
              <a:t> Reading </a:t>
            </a:r>
          </a:p>
          <a:p>
            <a:pPr lvl="1"/>
            <a:r>
              <a:rPr lang="en-US" sz="2700" dirty="0"/>
              <a:t> Writing</a:t>
            </a:r>
          </a:p>
          <a:p>
            <a:pPr lvl="1"/>
            <a:r>
              <a:rPr lang="en-US" sz="2700" dirty="0"/>
              <a:t> Speaking &amp; Listening</a:t>
            </a:r>
          </a:p>
          <a:p>
            <a:pPr lvl="1"/>
            <a:r>
              <a:rPr lang="en-US" sz="2700" dirty="0"/>
              <a:t> Foundational Reading Skills (syllables,  </a:t>
            </a:r>
            <a:br>
              <a:rPr lang="en-US" sz="2700" dirty="0"/>
            </a:br>
            <a:r>
              <a:rPr lang="en-US" sz="2700" dirty="0"/>
              <a:t> phonics, word recognition, fluency)</a:t>
            </a:r>
          </a:p>
          <a:p>
            <a:pPr lvl="1"/>
            <a:r>
              <a:rPr lang="en-US" sz="2700" dirty="0"/>
              <a:t> Language (grammar, capitalization, </a:t>
            </a:r>
            <a:br>
              <a:rPr lang="en-US" sz="2700" dirty="0"/>
            </a:br>
            <a:r>
              <a:rPr lang="en-US" sz="2700" dirty="0"/>
              <a:t> punctuation, style)</a:t>
            </a:r>
          </a:p>
        </p:txBody>
      </p:sp>
      <p:pic>
        <p:nvPicPr>
          <p:cNvPr id="5" name="Picture 4"/>
          <p:cNvPicPr>
            <a:picLocks noChangeAspect="1"/>
          </p:cNvPicPr>
          <p:nvPr/>
        </p:nvPicPr>
        <p:blipFill>
          <a:blip r:embed="rId3"/>
          <a:stretch>
            <a:fillRect/>
          </a:stretch>
        </p:blipFill>
        <p:spPr>
          <a:xfrm>
            <a:off x="5721083" y="2049427"/>
            <a:ext cx="1779573" cy="1327835"/>
          </a:xfrm>
          <a:prstGeom prst="rect">
            <a:avLst/>
          </a:prstGeom>
        </p:spPr>
      </p:pic>
    </p:spTree>
    <p:extLst>
      <p:ext uri="{BB962C8B-B14F-4D97-AF65-F5344CB8AC3E}">
        <p14:creationId xmlns:p14="http://schemas.microsoft.com/office/powerpoint/2010/main" val="34044651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Organization:  ELA (ESL)</a:t>
            </a:r>
            <a:endParaRPr lang="en-US" dirty="0"/>
          </a:p>
        </p:txBody>
      </p:sp>
      <p:graphicFrame>
        <p:nvGraphicFramePr>
          <p:cNvPr id="3" name="Content Placeholder 2"/>
          <p:cNvGraphicFramePr>
            <a:graphicFrameLocks noGrp="1"/>
          </p:cNvGraphicFramePr>
          <p:nvPr>
            <p:ph idx="1"/>
            <p:extLst/>
          </p:nvPr>
        </p:nvGraphicFramePr>
        <p:xfrm>
          <a:off x="0" y="2150266"/>
          <a:ext cx="9144000" cy="4658838"/>
        </p:xfrm>
        <a:graphic>
          <a:graphicData uri="http://schemas.openxmlformats.org/drawingml/2006/table">
            <a:tbl>
              <a:tblPr firstRow="1" bandRow="1">
                <a:tableStyleId>{5C22544A-7EE6-4342-B048-85BDC9FD1C3A}</a:tableStyleId>
              </a:tblPr>
              <a:tblGrid>
                <a:gridCol w="3450327"/>
                <a:gridCol w="2630148"/>
                <a:gridCol w="3063525"/>
              </a:tblGrid>
              <a:tr h="894716">
                <a:tc>
                  <a:txBody>
                    <a:bodyPr/>
                    <a:lstStyle/>
                    <a:p>
                      <a:pPr algn="ctr"/>
                      <a:r>
                        <a:rPr lang="en-US" sz="2800" dirty="0" smtClean="0">
                          <a:solidFill>
                            <a:schemeClr val="tx1"/>
                          </a:solidFill>
                          <a:latin typeface="+mj-lt"/>
                        </a:rPr>
                        <a:t>NRS Level</a:t>
                      </a:r>
                      <a:endParaRPr lang="en-US" sz="2800" dirty="0">
                        <a:solidFill>
                          <a:schemeClr val="tx1"/>
                        </a:solidFill>
                        <a:latin typeface="+mj-lt"/>
                      </a:endParaRPr>
                    </a:p>
                  </a:txBody>
                  <a:tcPr marL="87227" marR="87227" marT="34290" marB="34290"/>
                </a:tc>
                <a:tc>
                  <a:txBody>
                    <a:bodyPr/>
                    <a:lstStyle/>
                    <a:p>
                      <a:pPr algn="ctr"/>
                      <a:r>
                        <a:rPr lang="en-US" sz="2800" dirty="0" smtClean="0">
                          <a:solidFill>
                            <a:schemeClr val="tx1"/>
                          </a:solidFill>
                          <a:latin typeface="+mj-lt"/>
                        </a:rPr>
                        <a:t>CASAS Reading Score</a:t>
                      </a:r>
                      <a:endParaRPr lang="en-US" sz="2800" dirty="0">
                        <a:solidFill>
                          <a:schemeClr val="tx1"/>
                        </a:solidFill>
                        <a:latin typeface="+mj-lt"/>
                      </a:endParaRPr>
                    </a:p>
                  </a:txBody>
                  <a:tcPr marL="87227" marR="87227" marT="34290" marB="34290"/>
                </a:tc>
                <a:tc>
                  <a:txBody>
                    <a:bodyPr/>
                    <a:lstStyle/>
                    <a:p>
                      <a:pPr algn="ctr"/>
                      <a:r>
                        <a:rPr lang="en-US" sz="2800" dirty="0" smtClean="0">
                          <a:solidFill>
                            <a:schemeClr val="tx1"/>
                          </a:solidFill>
                          <a:latin typeface="+mj-lt"/>
                        </a:rPr>
                        <a:t>CCR Level (grade</a:t>
                      </a:r>
                      <a:r>
                        <a:rPr lang="en-US" sz="2800" baseline="0" dirty="0" smtClean="0">
                          <a:solidFill>
                            <a:schemeClr val="tx1"/>
                          </a:solidFill>
                          <a:latin typeface="+mj-lt"/>
                        </a:rPr>
                        <a:t> equivalent)</a:t>
                      </a:r>
                      <a:endParaRPr lang="en-US" sz="2800" dirty="0">
                        <a:solidFill>
                          <a:schemeClr val="tx1"/>
                        </a:solidFill>
                        <a:latin typeface="+mj-lt"/>
                      </a:endParaRPr>
                    </a:p>
                  </a:txBody>
                  <a:tcPr marL="87227" marR="87227" marT="34290" marB="34290"/>
                </a:tc>
              </a:tr>
              <a:tr h="622803">
                <a:tc>
                  <a:txBody>
                    <a:bodyPr/>
                    <a:lstStyle/>
                    <a:p>
                      <a:r>
                        <a:rPr lang="en-US" sz="2000" dirty="0" smtClean="0"/>
                        <a:t>Beginning</a:t>
                      </a:r>
                      <a:r>
                        <a:rPr lang="en-US" sz="2000" baseline="0" dirty="0" smtClean="0"/>
                        <a:t> </a:t>
                      </a:r>
                      <a:r>
                        <a:rPr lang="en-US" sz="2000" dirty="0" smtClean="0"/>
                        <a:t>Literacy (ESL1)</a:t>
                      </a:r>
                      <a:endParaRPr lang="en-US" sz="2000" dirty="0"/>
                    </a:p>
                  </a:txBody>
                  <a:tcPr marL="87227" marR="87227" marT="34290" marB="34290"/>
                </a:tc>
                <a:tc>
                  <a:txBody>
                    <a:bodyPr/>
                    <a:lstStyle/>
                    <a:p>
                      <a:pPr algn="ctr"/>
                      <a:r>
                        <a:rPr lang="en-US" sz="2000" dirty="0" smtClean="0"/>
                        <a:t>0-180</a:t>
                      </a:r>
                      <a:endParaRPr lang="en-US" sz="2000" dirty="0"/>
                    </a:p>
                  </a:txBody>
                  <a:tcPr marL="87227" marR="87227" marT="34290" marB="34290"/>
                </a:tc>
                <a:tc>
                  <a:txBody>
                    <a:bodyPr/>
                    <a:lstStyle/>
                    <a:p>
                      <a:pPr algn="ctr"/>
                      <a:r>
                        <a:rPr lang="en-US" sz="2000" dirty="0" smtClean="0"/>
                        <a:t>A (K-1)</a:t>
                      </a:r>
                      <a:endParaRPr lang="en-US" sz="2000" dirty="0"/>
                    </a:p>
                  </a:txBody>
                  <a:tcPr marL="87227" marR="87227" marT="34290" marB="34290"/>
                </a:tc>
              </a:tr>
              <a:tr h="622803">
                <a:tc>
                  <a:txBody>
                    <a:bodyPr/>
                    <a:lstStyle/>
                    <a:p>
                      <a:r>
                        <a:rPr lang="en-US" sz="2000" dirty="0" smtClean="0"/>
                        <a:t>Low Beginning (ESL</a:t>
                      </a:r>
                      <a:r>
                        <a:rPr lang="en-US" sz="2000" baseline="0" dirty="0" smtClean="0"/>
                        <a:t> 2)</a:t>
                      </a:r>
                      <a:endParaRPr lang="en-US" sz="2000" dirty="0"/>
                    </a:p>
                  </a:txBody>
                  <a:tcPr marL="87227" marR="87227" marT="34290" marB="34290"/>
                </a:tc>
                <a:tc>
                  <a:txBody>
                    <a:bodyPr/>
                    <a:lstStyle/>
                    <a:p>
                      <a:pPr algn="ctr"/>
                      <a:r>
                        <a:rPr lang="en-US" sz="2000" dirty="0" smtClean="0"/>
                        <a:t>181-190</a:t>
                      </a:r>
                      <a:endParaRPr lang="en-US" sz="2000" dirty="0"/>
                    </a:p>
                  </a:txBody>
                  <a:tcPr marL="87227" marR="87227" marT="34290" marB="34290"/>
                </a:tc>
                <a:tc>
                  <a:txBody>
                    <a:bodyPr/>
                    <a:lstStyle/>
                    <a:p>
                      <a:pPr algn="ctr"/>
                      <a:r>
                        <a:rPr lang="en-US" sz="2000" dirty="0" smtClean="0"/>
                        <a:t>A (K-1)</a:t>
                      </a:r>
                      <a:endParaRPr lang="en-US" sz="2000" dirty="0"/>
                    </a:p>
                  </a:txBody>
                  <a:tcPr marL="87227" marR="87227" marT="34290" marB="34290"/>
                </a:tc>
              </a:tr>
              <a:tr h="622803">
                <a:tc>
                  <a:txBody>
                    <a:bodyPr/>
                    <a:lstStyle/>
                    <a:p>
                      <a:r>
                        <a:rPr lang="en-US" sz="2000" dirty="0" smtClean="0"/>
                        <a:t>High Beginning (ESL</a:t>
                      </a:r>
                      <a:r>
                        <a:rPr lang="en-US" sz="2000" baseline="0" dirty="0" smtClean="0"/>
                        <a:t> 3)</a:t>
                      </a:r>
                      <a:endParaRPr lang="en-US" sz="2000" dirty="0"/>
                    </a:p>
                  </a:txBody>
                  <a:tcPr marL="87227" marR="87227" marT="34290" marB="34290"/>
                </a:tc>
                <a:tc>
                  <a:txBody>
                    <a:bodyPr/>
                    <a:lstStyle/>
                    <a:p>
                      <a:pPr algn="ctr"/>
                      <a:r>
                        <a:rPr lang="en-US" sz="2000" dirty="0" smtClean="0"/>
                        <a:t>191-200</a:t>
                      </a:r>
                      <a:endParaRPr lang="en-US" sz="2000" dirty="0"/>
                    </a:p>
                  </a:txBody>
                  <a:tcPr marL="87227" marR="87227" marT="34290" marB="34290"/>
                </a:tc>
                <a:tc>
                  <a:txBody>
                    <a:bodyPr/>
                    <a:lstStyle/>
                    <a:p>
                      <a:pPr algn="ctr"/>
                      <a:r>
                        <a:rPr lang="en-US" sz="2000" dirty="0" smtClean="0"/>
                        <a:t>A (K-1)</a:t>
                      </a:r>
                      <a:endParaRPr lang="en-US" sz="2000" dirty="0"/>
                    </a:p>
                  </a:txBody>
                  <a:tcPr marL="87227" marR="87227" marT="34290" marB="34290"/>
                </a:tc>
              </a:tr>
              <a:tr h="622803">
                <a:tc>
                  <a:txBody>
                    <a:bodyPr/>
                    <a:lstStyle/>
                    <a:p>
                      <a:r>
                        <a:rPr lang="en-US" sz="2000" dirty="0" smtClean="0"/>
                        <a:t>Low Intermediate (ESL 4)</a:t>
                      </a:r>
                      <a:endParaRPr lang="en-US" sz="2000" dirty="0"/>
                    </a:p>
                  </a:txBody>
                  <a:tcPr marL="87227" marR="87227" marT="34290" marB="34290"/>
                </a:tc>
                <a:tc>
                  <a:txBody>
                    <a:bodyPr/>
                    <a:lstStyle/>
                    <a:p>
                      <a:pPr algn="ctr"/>
                      <a:r>
                        <a:rPr lang="en-US" sz="2000" dirty="0" smtClean="0"/>
                        <a:t>201-210</a:t>
                      </a:r>
                      <a:endParaRPr lang="en-US" sz="2000" dirty="0"/>
                    </a:p>
                  </a:txBody>
                  <a:tcPr marL="87227" marR="87227" marT="34290" marB="34290"/>
                </a:tc>
                <a:tc>
                  <a:txBody>
                    <a:bodyPr/>
                    <a:lstStyle/>
                    <a:p>
                      <a:pPr algn="ctr"/>
                      <a:r>
                        <a:rPr lang="en-US" sz="2000" dirty="0" smtClean="0"/>
                        <a:t>B (2-3)</a:t>
                      </a:r>
                      <a:endParaRPr lang="en-US" sz="2000" dirty="0"/>
                    </a:p>
                  </a:txBody>
                  <a:tcPr marL="87227" marR="87227" marT="34290" marB="34290"/>
                </a:tc>
              </a:tr>
              <a:tr h="622803">
                <a:tc>
                  <a:txBody>
                    <a:bodyPr/>
                    <a:lstStyle/>
                    <a:p>
                      <a:r>
                        <a:rPr lang="en-US" sz="2000" dirty="0" smtClean="0"/>
                        <a:t>High Intermediate (ESL 5)</a:t>
                      </a:r>
                      <a:endParaRPr lang="en-US" sz="2000" dirty="0"/>
                    </a:p>
                  </a:txBody>
                  <a:tcPr marL="87227" marR="87227" marT="34290" marB="34290"/>
                </a:tc>
                <a:tc>
                  <a:txBody>
                    <a:bodyPr/>
                    <a:lstStyle/>
                    <a:p>
                      <a:pPr algn="ctr"/>
                      <a:r>
                        <a:rPr lang="en-US" sz="2000" dirty="0" smtClean="0"/>
                        <a:t>211-220</a:t>
                      </a:r>
                      <a:endParaRPr lang="en-US" sz="2000" dirty="0"/>
                    </a:p>
                  </a:txBody>
                  <a:tcPr marL="87227" marR="87227" marT="34290" marB="34290"/>
                </a:tc>
                <a:tc>
                  <a:txBody>
                    <a:bodyPr/>
                    <a:lstStyle/>
                    <a:p>
                      <a:pPr algn="ctr"/>
                      <a:r>
                        <a:rPr lang="en-US" sz="2000" dirty="0" smtClean="0"/>
                        <a:t>C (4-5) </a:t>
                      </a:r>
                      <a:endParaRPr lang="en-US" sz="2000" dirty="0"/>
                    </a:p>
                  </a:txBody>
                  <a:tcPr marL="87227" marR="87227" marT="34290" marB="34290"/>
                </a:tc>
              </a:tr>
              <a:tr h="622803">
                <a:tc>
                  <a:txBody>
                    <a:bodyPr/>
                    <a:lstStyle/>
                    <a:p>
                      <a:r>
                        <a:rPr lang="en-US" sz="2000" dirty="0" smtClean="0"/>
                        <a:t>Advanced (ESL</a:t>
                      </a:r>
                      <a:r>
                        <a:rPr lang="en-US" sz="2000" baseline="0" dirty="0" smtClean="0"/>
                        <a:t> 6)</a:t>
                      </a:r>
                      <a:endParaRPr lang="en-US" sz="2000" dirty="0"/>
                    </a:p>
                  </a:txBody>
                  <a:tcPr marL="87227" marR="87227" marT="34290" marB="34290"/>
                </a:tc>
                <a:tc>
                  <a:txBody>
                    <a:bodyPr/>
                    <a:lstStyle/>
                    <a:p>
                      <a:pPr algn="ctr"/>
                      <a:r>
                        <a:rPr lang="en-US" sz="2000" dirty="0" smtClean="0"/>
                        <a:t>221-235</a:t>
                      </a:r>
                      <a:endParaRPr lang="en-US" sz="2000" dirty="0"/>
                    </a:p>
                  </a:txBody>
                  <a:tcPr marL="87227" marR="87227" marT="34290" marB="34290"/>
                </a:tc>
                <a:tc>
                  <a:txBody>
                    <a:bodyPr/>
                    <a:lstStyle/>
                    <a:p>
                      <a:pPr algn="ctr"/>
                      <a:r>
                        <a:rPr lang="en-US" sz="2000" dirty="0" smtClean="0"/>
                        <a:t>D (6-8)</a:t>
                      </a:r>
                      <a:endParaRPr lang="en-US" sz="2000" dirty="0"/>
                    </a:p>
                  </a:txBody>
                  <a:tcPr marL="87227" marR="87227" marT="34290" marB="34290"/>
                </a:tc>
              </a:tr>
            </a:tbl>
          </a:graphicData>
        </a:graphic>
      </p:graphicFrame>
    </p:spTree>
    <p:extLst>
      <p:ext uri="{BB962C8B-B14F-4D97-AF65-F5344CB8AC3E}">
        <p14:creationId xmlns:p14="http://schemas.microsoft.com/office/powerpoint/2010/main" val="3152325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Organization:  ELA (ABE)</a:t>
            </a:r>
            <a:endParaRPr lang="en-US" dirty="0"/>
          </a:p>
        </p:txBody>
      </p:sp>
      <p:graphicFrame>
        <p:nvGraphicFramePr>
          <p:cNvPr id="3" name="Content Placeholder 2"/>
          <p:cNvGraphicFramePr>
            <a:graphicFrameLocks noGrp="1"/>
          </p:cNvGraphicFramePr>
          <p:nvPr>
            <p:ph idx="1"/>
            <p:extLst/>
          </p:nvPr>
        </p:nvGraphicFramePr>
        <p:xfrm>
          <a:off x="0" y="1838985"/>
          <a:ext cx="9143999" cy="5019016"/>
        </p:xfrm>
        <a:graphic>
          <a:graphicData uri="http://schemas.openxmlformats.org/drawingml/2006/table">
            <a:tbl>
              <a:tblPr firstRow="1" bandRow="1">
                <a:tableStyleId>{5C22544A-7EE6-4342-B048-85BDC9FD1C3A}</a:tableStyleId>
              </a:tblPr>
              <a:tblGrid>
                <a:gridCol w="3794038"/>
                <a:gridCol w="2286436"/>
                <a:gridCol w="3063525"/>
              </a:tblGrid>
              <a:tr h="942130">
                <a:tc>
                  <a:txBody>
                    <a:bodyPr/>
                    <a:lstStyle/>
                    <a:p>
                      <a:pPr algn="ctr"/>
                      <a:r>
                        <a:rPr lang="en-US" sz="2400" dirty="0" smtClean="0">
                          <a:solidFill>
                            <a:schemeClr val="tx1"/>
                          </a:solidFill>
                          <a:latin typeface="+mj-lt"/>
                        </a:rPr>
                        <a:t>NRS Level</a:t>
                      </a:r>
                      <a:endParaRPr lang="en-US" sz="2400" dirty="0">
                        <a:solidFill>
                          <a:schemeClr val="tx1"/>
                        </a:solidFill>
                        <a:latin typeface="+mj-lt"/>
                      </a:endParaRPr>
                    </a:p>
                  </a:txBody>
                  <a:tcPr marL="87227" marR="87227" marT="34290" marB="34290"/>
                </a:tc>
                <a:tc>
                  <a:txBody>
                    <a:bodyPr/>
                    <a:lstStyle/>
                    <a:p>
                      <a:pPr algn="ctr"/>
                      <a:r>
                        <a:rPr lang="en-US" sz="2400" dirty="0" smtClean="0">
                          <a:solidFill>
                            <a:schemeClr val="tx1"/>
                          </a:solidFill>
                          <a:latin typeface="+mj-lt"/>
                        </a:rPr>
                        <a:t>TABE Reading Score</a:t>
                      </a:r>
                      <a:endParaRPr lang="en-US" sz="2400" dirty="0">
                        <a:solidFill>
                          <a:schemeClr val="tx1"/>
                        </a:solidFill>
                        <a:latin typeface="+mj-lt"/>
                      </a:endParaRPr>
                    </a:p>
                  </a:txBody>
                  <a:tcPr marL="87227" marR="87227" marT="34290" marB="34290"/>
                </a:tc>
                <a:tc>
                  <a:txBody>
                    <a:bodyPr/>
                    <a:lstStyle/>
                    <a:p>
                      <a:pPr algn="ctr"/>
                      <a:r>
                        <a:rPr lang="en-US" sz="2400" dirty="0" smtClean="0">
                          <a:solidFill>
                            <a:schemeClr val="tx1"/>
                          </a:solidFill>
                          <a:latin typeface="+mj-lt"/>
                        </a:rPr>
                        <a:t>CCR Level (grade</a:t>
                      </a:r>
                      <a:r>
                        <a:rPr lang="en-US" sz="2400" baseline="0" dirty="0" smtClean="0">
                          <a:solidFill>
                            <a:schemeClr val="tx1"/>
                          </a:solidFill>
                          <a:latin typeface="+mj-lt"/>
                        </a:rPr>
                        <a:t> equivalent)</a:t>
                      </a:r>
                      <a:endParaRPr lang="en-US" sz="2400" dirty="0">
                        <a:solidFill>
                          <a:schemeClr val="tx1"/>
                        </a:solidFill>
                        <a:latin typeface="+mj-lt"/>
                      </a:endParaRPr>
                    </a:p>
                  </a:txBody>
                  <a:tcPr marL="87227" marR="87227" marT="34290" marB="34290"/>
                </a:tc>
              </a:tr>
              <a:tr h="679481">
                <a:tc>
                  <a:txBody>
                    <a:bodyPr/>
                    <a:lstStyle/>
                    <a:p>
                      <a:r>
                        <a:rPr lang="en-US" sz="1800" dirty="0" smtClean="0"/>
                        <a:t>Beginning</a:t>
                      </a:r>
                      <a:r>
                        <a:rPr lang="en-US" sz="1800" baseline="0" dirty="0" smtClean="0"/>
                        <a:t> ABE </a:t>
                      </a:r>
                      <a:r>
                        <a:rPr lang="en-US" sz="1800" dirty="0" smtClean="0"/>
                        <a:t>Literacy (ABE)</a:t>
                      </a:r>
                      <a:endParaRPr lang="en-US" sz="1800" dirty="0"/>
                    </a:p>
                  </a:txBody>
                  <a:tcPr marL="87227" marR="87227" marT="34290" marB="34290"/>
                </a:tc>
                <a:tc>
                  <a:txBody>
                    <a:bodyPr/>
                    <a:lstStyle/>
                    <a:p>
                      <a:pPr algn="ctr"/>
                      <a:r>
                        <a:rPr lang="en-US" sz="1800" dirty="0" smtClean="0"/>
                        <a:t>367 &amp;</a:t>
                      </a:r>
                      <a:r>
                        <a:rPr lang="en-US" sz="1800" baseline="0" dirty="0" smtClean="0"/>
                        <a:t> below</a:t>
                      </a:r>
                      <a:endParaRPr lang="en-US" sz="1800" dirty="0"/>
                    </a:p>
                  </a:txBody>
                  <a:tcPr marL="87227" marR="87227" marT="34290" marB="34290"/>
                </a:tc>
                <a:tc>
                  <a:txBody>
                    <a:bodyPr/>
                    <a:lstStyle/>
                    <a:p>
                      <a:pPr algn="ctr"/>
                      <a:r>
                        <a:rPr lang="en-US" sz="1800" dirty="0" smtClean="0"/>
                        <a:t>A (K-1)</a:t>
                      </a:r>
                      <a:endParaRPr lang="en-US" sz="1800" dirty="0"/>
                    </a:p>
                  </a:txBody>
                  <a:tcPr marL="87227" marR="87227" marT="34290" marB="34290"/>
                </a:tc>
              </a:tr>
              <a:tr h="679481">
                <a:tc>
                  <a:txBody>
                    <a:bodyPr/>
                    <a:lstStyle/>
                    <a:p>
                      <a:r>
                        <a:rPr lang="en-US" sz="1800" dirty="0" smtClean="0"/>
                        <a:t>Beginning Basic Ed (ABE </a:t>
                      </a:r>
                      <a:r>
                        <a:rPr lang="en-US" sz="1800" baseline="0" dirty="0" smtClean="0"/>
                        <a:t>2)</a:t>
                      </a:r>
                      <a:endParaRPr lang="en-US" sz="1800" dirty="0"/>
                    </a:p>
                  </a:txBody>
                  <a:tcPr marL="87227" marR="87227" marT="34290" marB="34290"/>
                </a:tc>
                <a:tc>
                  <a:txBody>
                    <a:bodyPr/>
                    <a:lstStyle/>
                    <a:p>
                      <a:pPr algn="ctr"/>
                      <a:r>
                        <a:rPr lang="en-US" sz="1800" dirty="0" smtClean="0"/>
                        <a:t>368-460</a:t>
                      </a:r>
                      <a:endParaRPr lang="en-US" sz="1800" dirty="0"/>
                    </a:p>
                  </a:txBody>
                  <a:tcPr marL="87227" marR="87227" marT="34290" marB="34290"/>
                </a:tc>
                <a:tc>
                  <a:txBody>
                    <a:bodyPr/>
                    <a:lstStyle/>
                    <a:p>
                      <a:pPr algn="ctr"/>
                      <a:r>
                        <a:rPr lang="en-US" sz="1800" dirty="0" smtClean="0"/>
                        <a:t>B (2-3)</a:t>
                      </a:r>
                      <a:endParaRPr lang="en-US" sz="1800" dirty="0"/>
                    </a:p>
                  </a:txBody>
                  <a:tcPr marL="87227" marR="87227" marT="34290" marB="34290"/>
                </a:tc>
              </a:tr>
              <a:tr h="679481">
                <a:tc>
                  <a:txBody>
                    <a:bodyPr/>
                    <a:lstStyle/>
                    <a:p>
                      <a:r>
                        <a:rPr lang="en-US" sz="1800" dirty="0" smtClean="0"/>
                        <a:t>Low Intermediate</a:t>
                      </a:r>
                      <a:r>
                        <a:rPr lang="en-US" sz="1800" baseline="0" dirty="0" smtClean="0"/>
                        <a:t> Basic Ed </a:t>
                      </a:r>
                      <a:r>
                        <a:rPr lang="en-US" sz="1800" dirty="0" smtClean="0"/>
                        <a:t>(ABE </a:t>
                      </a:r>
                      <a:r>
                        <a:rPr lang="en-US" sz="1800" baseline="0" dirty="0" smtClean="0"/>
                        <a:t>3)</a:t>
                      </a:r>
                      <a:endParaRPr lang="en-US" sz="1800" dirty="0"/>
                    </a:p>
                  </a:txBody>
                  <a:tcPr marL="87227" marR="87227" marT="34290" marB="34290"/>
                </a:tc>
                <a:tc>
                  <a:txBody>
                    <a:bodyPr/>
                    <a:lstStyle/>
                    <a:p>
                      <a:pPr algn="ctr"/>
                      <a:r>
                        <a:rPr lang="en-US" sz="1800" dirty="0" smtClean="0"/>
                        <a:t>461-517</a:t>
                      </a:r>
                      <a:endParaRPr lang="en-US" sz="1800" dirty="0"/>
                    </a:p>
                  </a:txBody>
                  <a:tcPr marL="87227" marR="87227" marT="34290" marB="34290"/>
                </a:tc>
                <a:tc>
                  <a:txBody>
                    <a:bodyPr/>
                    <a:lstStyle/>
                    <a:p>
                      <a:pPr algn="ctr"/>
                      <a:r>
                        <a:rPr lang="en-US" sz="1800" dirty="0" smtClean="0"/>
                        <a:t>C (4-5) </a:t>
                      </a:r>
                      <a:endParaRPr lang="en-US" sz="1800" dirty="0"/>
                    </a:p>
                  </a:txBody>
                  <a:tcPr marL="87227" marR="87227" marT="34290" marB="34290"/>
                </a:tc>
              </a:tr>
              <a:tr h="679481">
                <a:tc>
                  <a:txBody>
                    <a:bodyPr/>
                    <a:lstStyle/>
                    <a:p>
                      <a:r>
                        <a:rPr lang="en-US" sz="1800" dirty="0" smtClean="0"/>
                        <a:t>High Intermediate Basic</a:t>
                      </a:r>
                      <a:r>
                        <a:rPr lang="en-US" sz="1800" baseline="0" dirty="0" smtClean="0"/>
                        <a:t> Ed</a:t>
                      </a:r>
                      <a:r>
                        <a:rPr lang="en-US" sz="1800" dirty="0" smtClean="0"/>
                        <a:t> (ABE 4)</a:t>
                      </a:r>
                      <a:endParaRPr lang="en-US" sz="1800" dirty="0"/>
                    </a:p>
                  </a:txBody>
                  <a:tcPr marL="87227" marR="87227" marT="34290" marB="34290"/>
                </a:tc>
                <a:tc>
                  <a:txBody>
                    <a:bodyPr/>
                    <a:lstStyle/>
                    <a:p>
                      <a:pPr algn="ctr"/>
                      <a:r>
                        <a:rPr lang="en-US" sz="1800" dirty="0" smtClean="0"/>
                        <a:t>518-566</a:t>
                      </a:r>
                      <a:endParaRPr lang="en-US" sz="1800" dirty="0"/>
                    </a:p>
                  </a:txBody>
                  <a:tcPr marL="87227" marR="87227"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D (6-8)</a:t>
                      </a:r>
                    </a:p>
                    <a:p>
                      <a:pPr algn="ctr"/>
                      <a:endParaRPr lang="en-US" sz="1800" dirty="0"/>
                    </a:p>
                  </a:txBody>
                  <a:tcPr marL="87227" marR="87227" marT="34290" marB="34290"/>
                </a:tc>
              </a:tr>
              <a:tr h="679481">
                <a:tc>
                  <a:txBody>
                    <a:bodyPr/>
                    <a:lstStyle/>
                    <a:p>
                      <a:r>
                        <a:rPr lang="en-US" sz="1800" dirty="0" smtClean="0"/>
                        <a:t>Low Adult Secondary (ABE 5)</a:t>
                      </a:r>
                      <a:endParaRPr lang="en-US" sz="1800" dirty="0"/>
                    </a:p>
                  </a:txBody>
                  <a:tcPr marL="87227" marR="87227" marT="34290" marB="34290"/>
                </a:tc>
                <a:tc>
                  <a:txBody>
                    <a:bodyPr/>
                    <a:lstStyle/>
                    <a:p>
                      <a:pPr algn="ctr"/>
                      <a:r>
                        <a:rPr lang="en-US" sz="1800" dirty="0" smtClean="0"/>
                        <a:t>567-594</a:t>
                      </a:r>
                      <a:endParaRPr lang="en-US" sz="1800" dirty="0"/>
                    </a:p>
                  </a:txBody>
                  <a:tcPr marL="87227" marR="87227" marT="34290" marB="34290"/>
                </a:tc>
                <a:tc>
                  <a:txBody>
                    <a:bodyPr/>
                    <a:lstStyle/>
                    <a:p>
                      <a:pPr algn="ctr"/>
                      <a:r>
                        <a:rPr lang="en-US" sz="1800" dirty="0" smtClean="0"/>
                        <a:t>E (9-12)</a:t>
                      </a:r>
                      <a:endParaRPr lang="en-US" sz="1800" dirty="0"/>
                    </a:p>
                  </a:txBody>
                  <a:tcPr marL="87227" marR="87227" marT="34290" marB="34290"/>
                </a:tc>
              </a:tr>
              <a:tr h="679481">
                <a:tc>
                  <a:txBody>
                    <a:bodyPr/>
                    <a:lstStyle/>
                    <a:p>
                      <a:r>
                        <a:rPr lang="en-US" sz="1800" dirty="0" smtClean="0"/>
                        <a:t>High Adult Secondary (ABE </a:t>
                      </a:r>
                      <a:r>
                        <a:rPr lang="en-US" sz="1800" baseline="0" dirty="0" smtClean="0"/>
                        <a:t>6)</a:t>
                      </a:r>
                      <a:endParaRPr lang="en-US" sz="1800" dirty="0"/>
                    </a:p>
                  </a:txBody>
                  <a:tcPr marL="87227" marR="87227" marT="34290" marB="34290"/>
                </a:tc>
                <a:tc>
                  <a:txBody>
                    <a:bodyPr/>
                    <a:lstStyle/>
                    <a:p>
                      <a:pPr algn="ctr"/>
                      <a:r>
                        <a:rPr lang="en-US" sz="1800" dirty="0" smtClean="0"/>
                        <a:t>595 +</a:t>
                      </a:r>
                      <a:endParaRPr lang="en-US" sz="1800" dirty="0"/>
                    </a:p>
                  </a:txBody>
                  <a:tcPr marL="87227" marR="87227" marT="34290" marB="34290"/>
                </a:tc>
                <a:tc>
                  <a:txBody>
                    <a:bodyPr/>
                    <a:lstStyle/>
                    <a:p>
                      <a:pPr algn="ctr"/>
                      <a:r>
                        <a:rPr lang="en-US" sz="1800" dirty="0" smtClean="0"/>
                        <a:t>E (9-12)</a:t>
                      </a:r>
                      <a:endParaRPr lang="en-US" sz="1800" dirty="0"/>
                    </a:p>
                  </a:txBody>
                  <a:tcPr marL="87227" marR="87227" marT="34290" marB="34290"/>
                </a:tc>
              </a:tr>
            </a:tbl>
          </a:graphicData>
        </a:graphic>
      </p:graphicFrame>
    </p:spTree>
    <p:extLst>
      <p:ext uri="{BB962C8B-B14F-4D97-AF65-F5344CB8AC3E}">
        <p14:creationId xmlns:p14="http://schemas.microsoft.com/office/powerpoint/2010/main" val="41861573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10 at 2.54.05 P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05276"/>
            <a:ext cx="9144000" cy="6737685"/>
          </a:xfrm>
          <a:prstGeom prst="rect">
            <a:avLst/>
          </a:prstGeom>
        </p:spPr>
      </p:pic>
      <p:cxnSp>
        <p:nvCxnSpPr>
          <p:cNvPr id="4" name="Straight Arrow Connector 3"/>
          <p:cNvCxnSpPr/>
          <p:nvPr/>
        </p:nvCxnSpPr>
        <p:spPr>
          <a:xfrm>
            <a:off x="1564107" y="3208422"/>
            <a:ext cx="1042736" cy="15040"/>
          </a:xfrm>
          <a:prstGeom prst="straightConnector1">
            <a:avLst/>
          </a:prstGeom>
          <a:ln w="76200" cmpd="sng">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1218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2.96296E-6 L 0.68698 2.96296E-6 " pathEditMode="relative" ptsTypes="A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Shifts with CCRS: ELA &amp; Literacy</a:t>
            </a:r>
            <a:endParaRPr lang="en-US" dirty="0"/>
          </a:p>
        </p:txBody>
      </p:sp>
      <p:sp>
        <p:nvSpPr>
          <p:cNvPr id="4" name="Content Placeholder 3"/>
          <p:cNvSpPr>
            <a:spLocks noGrp="1"/>
          </p:cNvSpPr>
          <p:nvPr>
            <p:ph idx="1"/>
          </p:nvPr>
        </p:nvSpPr>
        <p:spPr>
          <a:xfrm>
            <a:off x="533400" y="2336873"/>
            <a:ext cx="6887389" cy="2082727"/>
          </a:xfrm>
          <a:solidFill>
            <a:schemeClr val="bg1">
              <a:lumMod val="85000"/>
              <a:lumOff val="15000"/>
            </a:schemeClr>
          </a:solidFill>
        </p:spPr>
        <p:txBody>
          <a:bodyPr/>
          <a:lstStyle/>
          <a:p>
            <a:pPr>
              <a:lnSpc>
                <a:spcPct val="150000"/>
              </a:lnSpc>
            </a:pPr>
            <a:r>
              <a:rPr lang="en-US" dirty="0"/>
              <a:t>Practicing with Greater </a:t>
            </a:r>
            <a:r>
              <a:rPr lang="en-US" b="1" dirty="0">
                <a:solidFill>
                  <a:schemeClr val="bg2">
                    <a:lumMod val="60000"/>
                    <a:lumOff val="40000"/>
                  </a:schemeClr>
                </a:solidFill>
              </a:rPr>
              <a:t>Text</a:t>
            </a:r>
            <a:r>
              <a:rPr lang="en-US" dirty="0">
                <a:solidFill>
                  <a:schemeClr val="bg2">
                    <a:lumMod val="60000"/>
                    <a:lumOff val="40000"/>
                  </a:schemeClr>
                </a:solidFill>
              </a:rPr>
              <a:t> </a:t>
            </a:r>
            <a:r>
              <a:rPr lang="en-US" b="1" dirty="0" smtClean="0">
                <a:solidFill>
                  <a:schemeClr val="bg2">
                    <a:lumMod val="60000"/>
                    <a:lumOff val="40000"/>
                  </a:schemeClr>
                </a:solidFill>
              </a:rPr>
              <a:t>Complexity</a:t>
            </a:r>
          </a:p>
          <a:p>
            <a:pPr>
              <a:lnSpc>
                <a:spcPct val="150000"/>
              </a:lnSpc>
            </a:pPr>
            <a:r>
              <a:rPr lang="en-US" dirty="0"/>
              <a:t>Using </a:t>
            </a:r>
            <a:r>
              <a:rPr lang="en-US" b="1" dirty="0">
                <a:solidFill>
                  <a:srgbClr val="DD8047"/>
                </a:solidFill>
              </a:rPr>
              <a:t>Evidence</a:t>
            </a:r>
            <a:r>
              <a:rPr lang="en-US" dirty="0">
                <a:solidFill>
                  <a:srgbClr val="DD8047"/>
                </a:solidFill>
              </a:rPr>
              <a:t> </a:t>
            </a:r>
            <a:r>
              <a:rPr lang="en-US" dirty="0"/>
              <a:t>in Answers and </a:t>
            </a:r>
            <a:r>
              <a:rPr lang="en-US" dirty="0" smtClean="0"/>
              <a:t>Analysis</a:t>
            </a:r>
          </a:p>
          <a:p>
            <a:pPr>
              <a:lnSpc>
                <a:spcPct val="150000"/>
              </a:lnSpc>
            </a:pPr>
            <a:r>
              <a:rPr lang="en-US" b="1" dirty="0">
                <a:solidFill>
                  <a:srgbClr val="DD8047"/>
                </a:solidFill>
              </a:rPr>
              <a:t>Building</a:t>
            </a:r>
            <a:r>
              <a:rPr lang="en-US" dirty="0">
                <a:solidFill>
                  <a:srgbClr val="DD8047"/>
                </a:solidFill>
              </a:rPr>
              <a:t> </a:t>
            </a:r>
            <a:r>
              <a:rPr lang="en-US" b="1" dirty="0">
                <a:solidFill>
                  <a:srgbClr val="DD8047"/>
                </a:solidFill>
              </a:rPr>
              <a:t>Knowledge</a:t>
            </a:r>
            <a:r>
              <a:rPr lang="en-US" dirty="0">
                <a:solidFill>
                  <a:srgbClr val="DD8047"/>
                </a:solidFill>
              </a:rPr>
              <a:t> </a:t>
            </a:r>
            <a:r>
              <a:rPr lang="en-US" dirty="0"/>
              <a:t>with Nonfiction</a:t>
            </a:r>
          </a:p>
          <a:p>
            <a:pPr marL="0" indent="0">
              <a:buNone/>
            </a:pPr>
            <a:endParaRPr lang="en-US" dirty="0"/>
          </a:p>
          <a:p>
            <a:endParaRPr lang="en-US" b="1" dirty="0" smtClean="0">
              <a:solidFill>
                <a:schemeClr val="accent2"/>
              </a:solidFill>
            </a:endParaRPr>
          </a:p>
          <a:p>
            <a:endParaRPr lang="en-US" b="1" dirty="0">
              <a:solidFill>
                <a:schemeClr val="accent2"/>
              </a:solidFill>
            </a:endParaRPr>
          </a:p>
          <a:p>
            <a:endParaRPr lang="en-US" dirty="0"/>
          </a:p>
        </p:txBody>
      </p:sp>
    </p:spTree>
    <p:extLst>
      <p:ext uri="{BB962C8B-B14F-4D97-AF65-F5344CB8AC3E}">
        <p14:creationId xmlns:p14="http://schemas.microsoft.com/office/powerpoint/2010/main" val="14157451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Math</a:t>
            </a:r>
            <a:endParaRPr lang="en-US" dirty="0"/>
          </a:p>
        </p:txBody>
      </p:sp>
      <p:sp>
        <p:nvSpPr>
          <p:cNvPr id="3" name="Content Placeholder 2"/>
          <p:cNvSpPr>
            <a:spLocks noGrp="1"/>
          </p:cNvSpPr>
          <p:nvPr>
            <p:ph idx="1"/>
          </p:nvPr>
        </p:nvSpPr>
        <p:spPr>
          <a:xfrm>
            <a:off x="1602486" y="2057400"/>
            <a:ext cx="6115050" cy="3795163"/>
          </a:xfrm>
        </p:spPr>
        <p:txBody>
          <a:bodyPr>
            <a:normAutofit fontScale="92500"/>
          </a:bodyPr>
          <a:lstStyle/>
          <a:p>
            <a:pPr marL="0" indent="0">
              <a:buNone/>
            </a:pPr>
            <a:r>
              <a:rPr lang="en-US" dirty="0" smtClean="0"/>
              <a:t>The Math </a:t>
            </a:r>
            <a:r>
              <a:rPr lang="en-US" b="1" dirty="0" smtClean="0"/>
              <a:t>Practices</a:t>
            </a:r>
            <a:r>
              <a:rPr lang="en-US" dirty="0" smtClean="0"/>
              <a:t> are habits of mind to develop in your students (how students should engage in math as they grow in their expertise) – should happen across all domains</a:t>
            </a:r>
          </a:p>
          <a:p>
            <a:pPr marL="0" indent="0">
              <a:buNone/>
            </a:pPr>
            <a:r>
              <a:rPr lang="en-US" dirty="0" smtClean="0"/>
              <a:t>The Math </a:t>
            </a:r>
            <a:r>
              <a:rPr lang="en-US" b="1" dirty="0" smtClean="0"/>
              <a:t>Standards</a:t>
            </a:r>
            <a:r>
              <a:rPr lang="en-US" dirty="0" smtClean="0"/>
              <a:t> </a:t>
            </a:r>
            <a:r>
              <a:rPr lang="en-US" dirty="0"/>
              <a:t>are leveled A-E:</a:t>
            </a:r>
          </a:p>
          <a:p>
            <a:r>
              <a:rPr lang="en-US" dirty="0"/>
              <a:t>Each level (A-D) has four or five domains with overarching standard statements, followed by a cluster of related standards</a:t>
            </a:r>
          </a:p>
          <a:p>
            <a:r>
              <a:rPr lang="en-US" dirty="0"/>
              <a:t>Level E is organized by conceptual categories, then domains, then standards, then clusters of related </a:t>
            </a:r>
            <a:r>
              <a:rPr lang="en-US" dirty="0" smtClean="0"/>
              <a:t>standards</a:t>
            </a:r>
            <a:endParaRPr lang="en-US" dirty="0"/>
          </a:p>
        </p:txBody>
      </p:sp>
    </p:spTree>
    <p:extLst>
      <p:ext uri="{BB962C8B-B14F-4D97-AF65-F5344CB8AC3E}">
        <p14:creationId xmlns:p14="http://schemas.microsoft.com/office/powerpoint/2010/main" val="329695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These Slides are online!</a:t>
            </a:r>
            <a:endParaRPr lang="en-US" dirty="0"/>
          </a:p>
        </p:txBody>
      </p:sp>
      <p:sp>
        <p:nvSpPr>
          <p:cNvPr id="3" name="Content Placeholder 2"/>
          <p:cNvSpPr>
            <a:spLocks noGrp="1"/>
          </p:cNvSpPr>
          <p:nvPr>
            <p:ph sz="quarter" idx="13"/>
          </p:nvPr>
        </p:nvSpPr>
        <p:spPr/>
        <p:txBody>
          <a:bodyPr>
            <a:normAutofit/>
          </a:bodyPr>
          <a:lstStyle/>
          <a:p>
            <a:r>
              <a:rPr lang="en-US" sz="3600" dirty="0" smtClean="0"/>
              <a:t>To download this presentation, go to </a:t>
            </a:r>
            <a:r>
              <a:rPr lang="en-US" sz="3600" dirty="0" smtClean="0">
                <a:hlinkClick r:id="rId2"/>
              </a:rPr>
              <a:t>www.mnabe.org</a:t>
            </a:r>
            <a:endParaRPr lang="en-US" sz="3600" dirty="0" smtClean="0"/>
          </a:p>
          <a:p>
            <a:r>
              <a:rPr lang="en-US" sz="3600" dirty="0" smtClean="0"/>
              <a:t>Click on </a:t>
            </a:r>
            <a:r>
              <a:rPr lang="en-US" sz="3600" dirty="0" smtClean="0">
                <a:solidFill>
                  <a:srgbClr val="FF0000"/>
                </a:solidFill>
              </a:rPr>
              <a:t>State ABE presentations</a:t>
            </a:r>
            <a:r>
              <a:rPr lang="en-US" sz="3600" dirty="0" smtClean="0"/>
              <a:t>.</a:t>
            </a:r>
            <a:endParaRPr lang="en-US" sz="3600" dirty="0"/>
          </a:p>
        </p:txBody>
      </p:sp>
      <p:sp>
        <p:nvSpPr>
          <p:cNvPr id="4" name="Slide Number Placeholder 3"/>
          <p:cNvSpPr>
            <a:spLocks noGrp="1"/>
          </p:cNvSpPr>
          <p:nvPr>
            <p:ph type="sldNum" sz="quarter" idx="12"/>
          </p:nvPr>
        </p:nvSpPr>
        <p:spPr/>
        <p:txBody>
          <a:bodyPr/>
          <a:lstStyle/>
          <a:p>
            <a:fld id="{4CFE8128-F6F6-4F3B-BDF0-9314E675A7F7}" type="slidenum">
              <a:rPr lang="en-US" smtClean="0"/>
              <a:t>3</a:t>
            </a:fld>
            <a:endParaRPr lang="en-US"/>
          </a:p>
        </p:txBody>
      </p:sp>
    </p:spTree>
    <p:extLst>
      <p:ext uri="{BB962C8B-B14F-4D97-AF65-F5344CB8AC3E}">
        <p14:creationId xmlns:p14="http://schemas.microsoft.com/office/powerpoint/2010/main" val="31821802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Organization:  Math </a:t>
            </a:r>
            <a:endParaRPr lang="en-US" dirty="0"/>
          </a:p>
        </p:txBody>
      </p:sp>
      <p:graphicFrame>
        <p:nvGraphicFramePr>
          <p:cNvPr id="3" name="Content Placeholder 2"/>
          <p:cNvGraphicFramePr>
            <a:graphicFrameLocks noGrp="1"/>
          </p:cNvGraphicFramePr>
          <p:nvPr>
            <p:ph idx="1"/>
            <p:extLst/>
          </p:nvPr>
        </p:nvGraphicFramePr>
        <p:xfrm>
          <a:off x="0" y="2133600"/>
          <a:ext cx="9144000" cy="4744312"/>
        </p:xfrm>
        <a:graphic>
          <a:graphicData uri="http://schemas.openxmlformats.org/drawingml/2006/table">
            <a:tbl>
              <a:tblPr firstRow="1" bandRow="1">
                <a:tableStyleId>{5C22544A-7EE6-4342-B048-85BDC9FD1C3A}</a:tableStyleId>
              </a:tblPr>
              <a:tblGrid>
                <a:gridCol w="3794038"/>
                <a:gridCol w="2286437"/>
                <a:gridCol w="3063525"/>
              </a:tblGrid>
              <a:tr h="1210532">
                <a:tc>
                  <a:txBody>
                    <a:bodyPr/>
                    <a:lstStyle/>
                    <a:p>
                      <a:pPr algn="ctr"/>
                      <a:r>
                        <a:rPr lang="en-US" sz="2800" dirty="0" smtClean="0">
                          <a:solidFill>
                            <a:schemeClr val="tx1"/>
                          </a:solidFill>
                          <a:latin typeface="+mj-lt"/>
                        </a:rPr>
                        <a:t>NRS Level</a:t>
                      </a:r>
                      <a:endParaRPr lang="en-US" sz="2800" dirty="0">
                        <a:solidFill>
                          <a:schemeClr val="tx1"/>
                        </a:solidFill>
                        <a:latin typeface="+mj-lt"/>
                      </a:endParaRPr>
                    </a:p>
                  </a:txBody>
                  <a:tcPr marL="87227" marR="87227" marT="34290" marB="34290"/>
                </a:tc>
                <a:tc>
                  <a:txBody>
                    <a:bodyPr/>
                    <a:lstStyle/>
                    <a:p>
                      <a:pPr algn="ctr"/>
                      <a:r>
                        <a:rPr lang="en-US" sz="2800" dirty="0" smtClean="0">
                          <a:solidFill>
                            <a:schemeClr val="tx1"/>
                          </a:solidFill>
                          <a:latin typeface="+mj-lt"/>
                        </a:rPr>
                        <a:t>TABE </a:t>
                      </a:r>
                      <a:r>
                        <a:rPr lang="en-US" sz="2800" baseline="0" dirty="0" smtClean="0">
                          <a:solidFill>
                            <a:schemeClr val="tx1"/>
                          </a:solidFill>
                          <a:latin typeface="+mj-lt"/>
                        </a:rPr>
                        <a:t>Math Score</a:t>
                      </a:r>
                      <a:endParaRPr lang="en-US" sz="2800" dirty="0">
                        <a:solidFill>
                          <a:schemeClr val="tx1"/>
                        </a:solidFill>
                        <a:latin typeface="+mj-lt"/>
                      </a:endParaRPr>
                    </a:p>
                  </a:txBody>
                  <a:tcPr marL="87227" marR="87227" marT="34290" marB="34290"/>
                </a:tc>
                <a:tc>
                  <a:txBody>
                    <a:bodyPr/>
                    <a:lstStyle/>
                    <a:p>
                      <a:pPr algn="ctr"/>
                      <a:r>
                        <a:rPr lang="en-US" sz="2800" dirty="0" smtClean="0">
                          <a:solidFill>
                            <a:schemeClr val="tx1"/>
                          </a:solidFill>
                          <a:latin typeface="+mj-lt"/>
                        </a:rPr>
                        <a:t>CCR Level (grade</a:t>
                      </a:r>
                      <a:r>
                        <a:rPr lang="en-US" sz="2800" baseline="0" dirty="0" smtClean="0">
                          <a:solidFill>
                            <a:schemeClr val="tx1"/>
                          </a:solidFill>
                          <a:latin typeface="+mj-lt"/>
                        </a:rPr>
                        <a:t> equivalent)</a:t>
                      </a:r>
                      <a:endParaRPr lang="en-US" sz="2800" dirty="0">
                        <a:solidFill>
                          <a:schemeClr val="tx1"/>
                        </a:solidFill>
                        <a:latin typeface="+mj-lt"/>
                      </a:endParaRPr>
                    </a:p>
                  </a:txBody>
                  <a:tcPr marL="87227" marR="87227" marT="34290" marB="34290"/>
                </a:tc>
              </a:tr>
              <a:tr h="583312">
                <a:tc>
                  <a:txBody>
                    <a:bodyPr/>
                    <a:lstStyle/>
                    <a:p>
                      <a:r>
                        <a:rPr lang="en-US" sz="1800" dirty="0" smtClean="0"/>
                        <a:t>Beginning ABE Literacy (ABE</a:t>
                      </a:r>
                      <a:r>
                        <a:rPr lang="en-US" sz="1800" baseline="0" dirty="0" smtClean="0"/>
                        <a:t> 1)</a:t>
                      </a:r>
                      <a:endParaRPr lang="en-US" sz="1800" dirty="0"/>
                    </a:p>
                  </a:txBody>
                  <a:tcPr marL="87227" marR="87227" marT="34290" marB="34290"/>
                </a:tc>
                <a:tc>
                  <a:txBody>
                    <a:bodyPr/>
                    <a:lstStyle/>
                    <a:p>
                      <a:pPr algn="ctr"/>
                      <a:r>
                        <a:rPr lang="en-US" sz="1800" dirty="0" smtClean="0"/>
                        <a:t>313 &amp; below</a:t>
                      </a:r>
                      <a:endParaRPr lang="en-US" sz="1800" dirty="0"/>
                    </a:p>
                  </a:txBody>
                  <a:tcPr marL="87227" marR="87227" marT="34290" marB="34290"/>
                </a:tc>
                <a:tc>
                  <a:txBody>
                    <a:bodyPr/>
                    <a:lstStyle/>
                    <a:p>
                      <a:pPr algn="ctr"/>
                      <a:r>
                        <a:rPr lang="en-US" sz="1800" dirty="0" smtClean="0"/>
                        <a:t>A (K-1)</a:t>
                      </a:r>
                      <a:endParaRPr lang="en-US" sz="1800" dirty="0"/>
                    </a:p>
                  </a:txBody>
                  <a:tcPr marL="87227" marR="87227" marT="34290" marB="34290"/>
                </a:tc>
              </a:tr>
              <a:tr h="583312">
                <a:tc>
                  <a:txBody>
                    <a:bodyPr/>
                    <a:lstStyle/>
                    <a:p>
                      <a:r>
                        <a:rPr lang="en-US" sz="1800" dirty="0" smtClean="0"/>
                        <a:t>Beginning Basic Ed (ABE </a:t>
                      </a:r>
                      <a:r>
                        <a:rPr lang="en-US" sz="1800" baseline="0" dirty="0" smtClean="0"/>
                        <a:t>2)</a:t>
                      </a:r>
                      <a:endParaRPr lang="en-US" sz="1800" dirty="0"/>
                    </a:p>
                  </a:txBody>
                  <a:tcPr marL="87227" marR="87227" marT="34290" marB="34290"/>
                </a:tc>
                <a:tc>
                  <a:txBody>
                    <a:bodyPr/>
                    <a:lstStyle/>
                    <a:p>
                      <a:pPr algn="ctr"/>
                      <a:r>
                        <a:rPr lang="en-US" sz="1800" dirty="0" smtClean="0"/>
                        <a:t>314-441</a:t>
                      </a:r>
                      <a:endParaRPr lang="en-US" sz="1800" dirty="0"/>
                    </a:p>
                  </a:txBody>
                  <a:tcPr marL="87227" marR="87227" marT="34290" marB="34290"/>
                </a:tc>
                <a:tc>
                  <a:txBody>
                    <a:bodyPr/>
                    <a:lstStyle/>
                    <a:p>
                      <a:pPr algn="ctr"/>
                      <a:r>
                        <a:rPr lang="en-US" sz="1800" dirty="0" smtClean="0"/>
                        <a:t>B (2-3)</a:t>
                      </a:r>
                      <a:endParaRPr lang="en-US" sz="1800" dirty="0"/>
                    </a:p>
                  </a:txBody>
                  <a:tcPr marL="87227" marR="87227" marT="34290" marB="34290"/>
                </a:tc>
              </a:tr>
              <a:tr h="583312">
                <a:tc>
                  <a:txBody>
                    <a:bodyPr/>
                    <a:lstStyle/>
                    <a:p>
                      <a:r>
                        <a:rPr lang="en-US" sz="1800" dirty="0" smtClean="0"/>
                        <a:t>Low Intermediate</a:t>
                      </a:r>
                      <a:r>
                        <a:rPr lang="en-US" sz="1800" baseline="0" dirty="0" smtClean="0"/>
                        <a:t> Basic Ed </a:t>
                      </a:r>
                      <a:r>
                        <a:rPr lang="en-US" sz="1800" dirty="0" smtClean="0"/>
                        <a:t>(ABE </a:t>
                      </a:r>
                      <a:r>
                        <a:rPr lang="en-US" sz="1800" baseline="0" dirty="0" smtClean="0"/>
                        <a:t>3)</a:t>
                      </a:r>
                      <a:endParaRPr lang="en-US" sz="1800" dirty="0"/>
                    </a:p>
                  </a:txBody>
                  <a:tcPr marL="87227" marR="87227" marT="34290" marB="34290"/>
                </a:tc>
                <a:tc>
                  <a:txBody>
                    <a:bodyPr/>
                    <a:lstStyle/>
                    <a:p>
                      <a:pPr algn="ctr"/>
                      <a:r>
                        <a:rPr lang="en-US" sz="1800" dirty="0" smtClean="0"/>
                        <a:t>442-505</a:t>
                      </a:r>
                      <a:endParaRPr lang="en-US" sz="1800" dirty="0"/>
                    </a:p>
                  </a:txBody>
                  <a:tcPr marL="87227" marR="87227" marT="34290" marB="34290"/>
                </a:tc>
                <a:tc>
                  <a:txBody>
                    <a:bodyPr/>
                    <a:lstStyle/>
                    <a:p>
                      <a:pPr algn="ctr"/>
                      <a:r>
                        <a:rPr lang="en-US" sz="1800" dirty="0" smtClean="0"/>
                        <a:t>C (4-5, 6) </a:t>
                      </a:r>
                      <a:endParaRPr lang="en-US" sz="1800" dirty="0"/>
                    </a:p>
                  </a:txBody>
                  <a:tcPr marL="87227" marR="87227" marT="34290" marB="34290"/>
                </a:tc>
              </a:tr>
              <a:tr h="597308">
                <a:tc>
                  <a:txBody>
                    <a:bodyPr/>
                    <a:lstStyle/>
                    <a:p>
                      <a:r>
                        <a:rPr lang="en-US" sz="1800" dirty="0" smtClean="0"/>
                        <a:t>High Intermediate Basic</a:t>
                      </a:r>
                      <a:r>
                        <a:rPr lang="en-US" sz="1800" baseline="0" dirty="0" smtClean="0"/>
                        <a:t> Ed</a:t>
                      </a:r>
                      <a:r>
                        <a:rPr lang="en-US" sz="1800" dirty="0" smtClean="0"/>
                        <a:t> (ABE 4)</a:t>
                      </a:r>
                      <a:endParaRPr lang="en-US" sz="1800" dirty="0"/>
                    </a:p>
                  </a:txBody>
                  <a:tcPr marL="87227" marR="87227" marT="34290" marB="34290"/>
                </a:tc>
                <a:tc>
                  <a:txBody>
                    <a:bodyPr/>
                    <a:lstStyle/>
                    <a:p>
                      <a:pPr algn="ctr"/>
                      <a:r>
                        <a:rPr lang="en-US" sz="1800" dirty="0" smtClean="0"/>
                        <a:t>506-565</a:t>
                      </a:r>
                      <a:endParaRPr lang="en-US" sz="1800" dirty="0"/>
                    </a:p>
                  </a:txBody>
                  <a:tcPr marL="87227" marR="87227"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D (6, 7-8)</a:t>
                      </a:r>
                    </a:p>
                    <a:p>
                      <a:pPr algn="ctr"/>
                      <a:endParaRPr lang="en-US" sz="1800" dirty="0"/>
                    </a:p>
                  </a:txBody>
                  <a:tcPr marL="87227" marR="87227" marT="34290" marB="34290"/>
                </a:tc>
              </a:tr>
              <a:tr h="583312">
                <a:tc>
                  <a:txBody>
                    <a:bodyPr/>
                    <a:lstStyle/>
                    <a:p>
                      <a:r>
                        <a:rPr lang="en-US" sz="1800" dirty="0" smtClean="0"/>
                        <a:t>Low Adult Secondary (ABE 5)</a:t>
                      </a:r>
                      <a:endParaRPr lang="en-US" sz="1800" dirty="0"/>
                    </a:p>
                  </a:txBody>
                  <a:tcPr marL="87227" marR="87227" marT="34290" marB="34290"/>
                </a:tc>
                <a:tc>
                  <a:txBody>
                    <a:bodyPr/>
                    <a:lstStyle/>
                    <a:p>
                      <a:pPr algn="ctr"/>
                      <a:r>
                        <a:rPr lang="en-US" sz="1800" dirty="0" smtClean="0"/>
                        <a:t>566-594</a:t>
                      </a:r>
                      <a:endParaRPr lang="en-US" sz="1800" dirty="0"/>
                    </a:p>
                  </a:txBody>
                  <a:tcPr marL="87227" marR="87227" marT="34290" marB="34290"/>
                </a:tc>
                <a:tc>
                  <a:txBody>
                    <a:bodyPr/>
                    <a:lstStyle/>
                    <a:p>
                      <a:pPr algn="ctr"/>
                      <a:r>
                        <a:rPr lang="en-US" sz="1800" dirty="0" smtClean="0"/>
                        <a:t>E (9-12)</a:t>
                      </a:r>
                      <a:endParaRPr lang="en-US" sz="1800" dirty="0"/>
                    </a:p>
                  </a:txBody>
                  <a:tcPr marL="87227" marR="87227" marT="34290" marB="34290"/>
                </a:tc>
              </a:tr>
              <a:tr h="583312">
                <a:tc>
                  <a:txBody>
                    <a:bodyPr/>
                    <a:lstStyle/>
                    <a:p>
                      <a:r>
                        <a:rPr lang="en-US" sz="1800" dirty="0" smtClean="0"/>
                        <a:t>High Adult Secondary (ABE </a:t>
                      </a:r>
                      <a:r>
                        <a:rPr lang="en-US" sz="1800" baseline="0" dirty="0" smtClean="0"/>
                        <a:t>6)</a:t>
                      </a:r>
                      <a:endParaRPr lang="en-US" sz="1800" dirty="0"/>
                    </a:p>
                  </a:txBody>
                  <a:tcPr marL="87227" marR="87227" marT="34290" marB="34290"/>
                </a:tc>
                <a:tc>
                  <a:txBody>
                    <a:bodyPr/>
                    <a:lstStyle/>
                    <a:p>
                      <a:pPr algn="ctr"/>
                      <a:r>
                        <a:rPr lang="en-US" sz="1800" dirty="0" smtClean="0"/>
                        <a:t>595 +</a:t>
                      </a:r>
                      <a:endParaRPr lang="en-US" sz="1800" dirty="0"/>
                    </a:p>
                  </a:txBody>
                  <a:tcPr marL="87227" marR="87227" marT="34290" marB="34290"/>
                </a:tc>
                <a:tc>
                  <a:txBody>
                    <a:bodyPr/>
                    <a:lstStyle/>
                    <a:p>
                      <a:pPr algn="ctr"/>
                      <a:r>
                        <a:rPr lang="en-US" sz="1800" dirty="0" smtClean="0"/>
                        <a:t>E (9-12)</a:t>
                      </a:r>
                      <a:endParaRPr lang="en-US" sz="1800" dirty="0"/>
                    </a:p>
                  </a:txBody>
                  <a:tcPr marL="87227" marR="87227" marT="34290" marB="34290"/>
                </a:tc>
              </a:tr>
            </a:tbl>
          </a:graphicData>
        </a:graphic>
      </p:graphicFrame>
    </p:spTree>
    <p:extLst>
      <p:ext uri="{BB962C8B-B14F-4D97-AF65-F5344CB8AC3E}">
        <p14:creationId xmlns:p14="http://schemas.microsoft.com/office/powerpoint/2010/main" val="14356277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CCR: Math</a:t>
            </a:r>
            <a:endParaRPr lang="en-US" dirty="0"/>
          </a:p>
        </p:txBody>
      </p:sp>
      <p:sp>
        <p:nvSpPr>
          <p:cNvPr id="4" name="Content Placeholder 3"/>
          <p:cNvSpPr>
            <a:spLocks noGrp="1"/>
          </p:cNvSpPr>
          <p:nvPr>
            <p:ph idx="1"/>
          </p:nvPr>
        </p:nvSpPr>
        <p:spPr/>
        <p:txBody>
          <a:bodyPr>
            <a:normAutofit/>
          </a:bodyPr>
          <a:lstStyle/>
          <a:p>
            <a:pPr marL="274320" lvl="1" indent="0">
              <a:buNone/>
            </a:pPr>
            <a:r>
              <a:rPr lang="en-US" sz="2700" dirty="0"/>
              <a:t>Domains: </a:t>
            </a:r>
          </a:p>
          <a:p>
            <a:pPr lvl="1"/>
            <a:r>
              <a:rPr lang="en-US" sz="2700" dirty="0"/>
              <a:t>The Number System</a:t>
            </a:r>
          </a:p>
          <a:p>
            <a:pPr lvl="1"/>
            <a:r>
              <a:rPr lang="en-US" sz="2700" dirty="0"/>
              <a:t> Algebra</a:t>
            </a:r>
          </a:p>
          <a:p>
            <a:pPr lvl="1"/>
            <a:r>
              <a:rPr lang="en-US" sz="2700" dirty="0"/>
              <a:t> Geometry</a:t>
            </a:r>
          </a:p>
          <a:p>
            <a:pPr lvl="1"/>
            <a:r>
              <a:rPr lang="en-US" sz="2700" dirty="0"/>
              <a:t> Measurement &amp; Data</a:t>
            </a:r>
          </a:p>
          <a:p>
            <a:pPr lvl="1"/>
            <a:r>
              <a:rPr lang="en-US" sz="2700" dirty="0"/>
              <a:t> Statistics &amp; Probability</a:t>
            </a:r>
          </a:p>
          <a:p>
            <a:pPr lvl="1"/>
            <a:r>
              <a:rPr lang="en-US" sz="2700" dirty="0"/>
              <a:t> Functions</a:t>
            </a:r>
          </a:p>
          <a:p>
            <a:endParaRPr lang="en-US" sz="2700" dirty="0"/>
          </a:p>
        </p:txBody>
      </p:sp>
      <p:pic>
        <p:nvPicPr>
          <p:cNvPr id="6" name="Picture 5"/>
          <p:cNvPicPr>
            <a:picLocks noChangeAspect="1"/>
          </p:cNvPicPr>
          <p:nvPr/>
        </p:nvPicPr>
        <p:blipFill rotWithShape="1">
          <a:blip r:embed="rId3"/>
          <a:srcRect b="5225"/>
          <a:stretch/>
        </p:blipFill>
        <p:spPr>
          <a:xfrm>
            <a:off x="7047632" y="603103"/>
            <a:ext cx="2096368" cy="1381188"/>
          </a:xfrm>
          <a:prstGeom prst="rect">
            <a:avLst/>
          </a:prstGeom>
        </p:spPr>
      </p:pic>
    </p:spTree>
    <p:extLst>
      <p:ext uri="{BB962C8B-B14F-4D97-AF65-F5344CB8AC3E}">
        <p14:creationId xmlns:p14="http://schemas.microsoft.com/office/powerpoint/2010/main" val="30432865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Shifts with CCRS: Mathematics</a:t>
            </a:r>
            <a:endParaRPr lang="en-US" dirty="0"/>
          </a:p>
        </p:txBody>
      </p:sp>
      <p:sp>
        <p:nvSpPr>
          <p:cNvPr id="4" name="Content Placeholder 3"/>
          <p:cNvSpPr>
            <a:spLocks noGrp="1"/>
          </p:cNvSpPr>
          <p:nvPr>
            <p:ph idx="1"/>
          </p:nvPr>
        </p:nvSpPr>
        <p:spPr>
          <a:solidFill>
            <a:schemeClr val="bg1">
              <a:lumMod val="85000"/>
              <a:lumOff val="15000"/>
            </a:schemeClr>
          </a:solidFill>
        </p:spPr>
        <p:txBody>
          <a:bodyPr/>
          <a:lstStyle/>
          <a:p>
            <a:r>
              <a:rPr lang="en-US" b="1" dirty="0" smtClean="0">
                <a:solidFill>
                  <a:schemeClr val="bg2">
                    <a:lumMod val="60000"/>
                    <a:lumOff val="40000"/>
                  </a:schemeClr>
                </a:solidFill>
              </a:rPr>
              <a:t>Focus:</a:t>
            </a:r>
            <a:r>
              <a:rPr lang="en-US" dirty="0" smtClean="0">
                <a:solidFill>
                  <a:schemeClr val="bg2">
                    <a:lumMod val="60000"/>
                    <a:lumOff val="40000"/>
                  </a:schemeClr>
                </a:solidFill>
              </a:rPr>
              <a:t> </a:t>
            </a:r>
            <a:r>
              <a:rPr lang="en-US" dirty="0" smtClean="0"/>
              <a:t>narrow the scope of content taught and go deeper</a:t>
            </a:r>
            <a:endParaRPr lang="en-US" b="1" dirty="0" smtClean="0">
              <a:solidFill>
                <a:schemeClr val="accent2"/>
              </a:solidFill>
            </a:endParaRPr>
          </a:p>
          <a:p>
            <a:r>
              <a:rPr lang="en-US" b="1" dirty="0" smtClean="0">
                <a:solidFill>
                  <a:srgbClr val="DD8047"/>
                </a:solidFill>
              </a:rPr>
              <a:t>Coherence: </a:t>
            </a:r>
            <a:r>
              <a:rPr lang="en-US" dirty="0" smtClean="0"/>
              <a:t>Design learning around coherent progressions</a:t>
            </a:r>
          </a:p>
          <a:p>
            <a:r>
              <a:rPr lang="en-US" b="1" dirty="0" smtClean="0">
                <a:solidFill>
                  <a:srgbClr val="DD8047"/>
                </a:solidFill>
              </a:rPr>
              <a:t>Rigor: </a:t>
            </a:r>
            <a:r>
              <a:rPr lang="en-US" dirty="0" smtClean="0"/>
              <a:t>Develop</a:t>
            </a:r>
            <a:endParaRPr lang="en-US" b="1" dirty="0" smtClean="0">
              <a:solidFill>
                <a:srgbClr val="DD8047"/>
              </a:solidFill>
            </a:endParaRPr>
          </a:p>
          <a:p>
            <a:pPr marL="660083" lvl="1" indent="-385763">
              <a:buFont typeface="+mj-lt"/>
              <a:buAutoNum type="arabicPeriod"/>
            </a:pPr>
            <a:r>
              <a:rPr lang="en-US" dirty="0" smtClean="0"/>
              <a:t>Conceptual understanding</a:t>
            </a:r>
          </a:p>
          <a:p>
            <a:pPr marL="660083" lvl="1" indent="-385763">
              <a:buFont typeface="+mj-lt"/>
              <a:buAutoNum type="arabicPeriod"/>
            </a:pPr>
            <a:r>
              <a:rPr lang="en-US" dirty="0" smtClean="0"/>
              <a:t>Procedural skill and fluency</a:t>
            </a:r>
          </a:p>
          <a:p>
            <a:pPr marL="660083" lvl="1" indent="-385763">
              <a:buFont typeface="+mj-lt"/>
              <a:buAutoNum type="arabicPeriod"/>
            </a:pPr>
            <a:r>
              <a:rPr lang="en-US" dirty="0" smtClean="0"/>
              <a:t>Real-life application</a:t>
            </a:r>
          </a:p>
          <a:p>
            <a:pPr marL="660083" lvl="1" indent="-385763">
              <a:buNone/>
            </a:pPr>
            <a:r>
              <a:rPr lang="en-US" dirty="0" smtClean="0"/>
              <a:t>All with </a:t>
            </a:r>
            <a:r>
              <a:rPr lang="en-US" i="1" dirty="0" smtClean="0"/>
              <a:t>equal </a:t>
            </a:r>
            <a:r>
              <a:rPr lang="en-US" dirty="0" smtClean="0"/>
              <a:t>intensity!</a:t>
            </a:r>
          </a:p>
          <a:p>
            <a:pPr marL="0" indent="0">
              <a:buNone/>
            </a:pPr>
            <a:endParaRPr lang="en-US" dirty="0" smtClean="0"/>
          </a:p>
          <a:p>
            <a:pPr marL="0" indent="0">
              <a:buNone/>
            </a:pPr>
            <a:endParaRPr lang="en-US" dirty="0" smtClean="0"/>
          </a:p>
          <a:p>
            <a:endParaRPr lang="en-US" b="1" dirty="0" smtClean="0">
              <a:solidFill>
                <a:schemeClr val="accent2"/>
              </a:solidFill>
            </a:endParaRPr>
          </a:p>
          <a:p>
            <a:endParaRPr lang="en-US" b="1" dirty="0">
              <a:solidFill>
                <a:schemeClr val="accent2"/>
              </a:solidFill>
            </a:endParaRPr>
          </a:p>
          <a:p>
            <a:endParaRPr lang="en-US" dirty="0"/>
          </a:p>
        </p:txBody>
      </p:sp>
    </p:spTree>
    <p:extLst>
      <p:ext uri="{BB962C8B-B14F-4D97-AF65-F5344CB8AC3E}">
        <p14:creationId xmlns:p14="http://schemas.microsoft.com/office/powerpoint/2010/main" val="14080988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CCRS &amp; the ABE System</a:t>
            </a:r>
            <a:endParaRPr lang="en-US" dirty="0"/>
          </a:p>
        </p:txBody>
      </p:sp>
      <p:sp>
        <p:nvSpPr>
          <p:cNvPr id="3" name="Content Placeholder 2"/>
          <p:cNvSpPr>
            <a:spLocks noGrp="1"/>
          </p:cNvSpPr>
          <p:nvPr>
            <p:ph idx="1"/>
          </p:nvPr>
        </p:nvSpPr>
        <p:spPr/>
        <p:txBody>
          <a:bodyPr/>
          <a:lstStyle/>
          <a:p>
            <a:r>
              <a:rPr lang="en-US" dirty="0" smtClean="0"/>
              <a:t>The </a:t>
            </a:r>
            <a:r>
              <a:rPr lang="en-US" dirty="0"/>
              <a:t>reauthorization of </a:t>
            </a:r>
            <a:r>
              <a:rPr lang="en-US" dirty="0" smtClean="0"/>
              <a:t>the </a:t>
            </a:r>
            <a:r>
              <a:rPr lang="en-US" dirty="0"/>
              <a:t>Workforce Innovation and Opportunity Act (WIOA) requires ABE to align to the CCRS and state K-12 standards.</a:t>
            </a:r>
          </a:p>
          <a:p>
            <a:r>
              <a:rPr lang="en-US" dirty="0"/>
              <a:t>National Reporting System (NRS) levels are being aligned to the CCRS.</a:t>
            </a:r>
          </a:p>
          <a:p>
            <a:r>
              <a:rPr lang="en-US" dirty="0"/>
              <a:t>Future approved NRS assessments will be aligned to the CCRS.</a:t>
            </a:r>
          </a:p>
          <a:p>
            <a:endParaRPr lang="en-US" dirty="0"/>
          </a:p>
        </p:txBody>
      </p:sp>
    </p:spTree>
    <p:extLst>
      <p:ext uri="{BB962C8B-B14F-4D97-AF65-F5344CB8AC3E}">
        <p14:creationId xmlns:p14="http://schemas.microsoft.com/office/powerpoint/2010/main" val="3093493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College &amp; Career Readiness Standards (CCRS</a:t>
            </a:r>
            <a:r>
              <a:rPr lang="en-US" dirty="0" smtClean="0"/>
              <a:t>)</a:t>
            </a:r>
            <a:r>
              <a:rPr lang="en-US" dirty="0"/>
              <a:t> Goals for 2016-17</a:t>
            </a:r>
          </a:p>
        </p:txBody>
      </p:sp>
      <p:sp>
        <p:nvSpPr>
          <p:cNvPr id="8" name="Content Placeholder 7"/>
          <p:cNvSpPr>
            <a:spLocks noGrp="1"/>
          </p:cNvSpPr>
          <p:nvPr>
            <p:ph idx="1"/>
          </p:nvPr>
        </p:nvSpPr>
        <p:spPr>
          <a:xfrm>
            <a:off x="304800" y="2057400"/>
            <a:ext cx="8534400" cy="4648199"/>
          </a:xfrm>
        </p:spPr>
        <p:txBody>
          <a:bodyPr>
            <a:normAutofit/>
          </a:bodyPr>
          <a:lstStyle/>
          <a:p>
            <a:pPr fontAlgn="base"/>
            <a:r>
              <a:rPr lang="en-US" dirty="0"/>
              <a:t>T</a:t>
            </a:r>
            <a:r>
              <a:rPr lang="en-US" dirty="0" smtClean="0"/>
              <a:t>eachers </a:t>
            </a:r>
            <a:r>
              <a:rPr lang="en-US" dirty="0"/>
              <a:t>&amp; administrators will be able to articulate the benefits of standards-based </a:t>
            </a:r>
            <a:r>
              <a:rPr lang="en-US" dirty="0" smtClean="0"/>
              <a:t>education</a:t>
            </a:r>
            <a:endParaRPr lang="en-US" dirty="0"/>
          </a:p>
          <a:p>
            <a:pPr fontAlgn="base"/>
            <a:r>
              <a:rPr lang="en-US" dirty="0"/>
              <a:t>T</a:t>
            </a:r>
            <a:r>
              <a:rPr lang="en-US" dirty="0" smtClean="0"/>
              <a:t>eachers </a:t>
            </a:r>
            <a:r>
              <a:rPr lang="en-US" dirty="0"/>
              <a:t>&amp; administrators will be able to articulate &amp; provide examples of the key instructional shifts in ELA and Math </a:t>
            </a:r>
            <a:r>
              <a:rPr lang="en-US" dirty="0" smtClean="0"/>
              <a:t>CCRS</a:t>
            </a:r>
            <a:endParaRPr lang="en-US" dirty="0"/>
          </a:p>
          <a:p>
            <a:pPr fontAlgn="base"/>
            <a:r>
              <a:rPr lang="en-US" dirty="0"/>
              <a:t>T</a:t>
            </a:r>
            <a:r>
              <a:rPr lang="en-US" dirty="0" smtClean="0"/>
              <a:t>eachers </a:t>
            </a:r>
            <a:r>
              <a:rPr lang="en-US" dirty="0"/>
              <a:t>will be able to </a:t>
            </a:r>
            <a:r>
              <a:rPr lang="en-US" dirty="0" smtClean="0"/>
              <a:t>make instructional decisions using </a:t>
            </a:r>
            <a:r>
              <a:rPr lang="en-US" dirty="0"/>
              <a:t>the key instructional shifts in ELA and Math CCRS and the Standards for Mathematical Practice, as appropriate to their teaching assignment</a:t>
            </a:r>
          </a:p>
          <a:p>
            <a:pPr fontAlgn="base"/>
            <a:r>
              <a:rPr lang="en-US" dirty="0"/>
              <a:t>T</a:t>
            </a:r>
            <a:r>
              <a:rPr lang="en-US" dirty="0" smtClean="0"/>
              <a:t>eachers </a:t>
            </a:r>
            <a:r>
              <a:rPr lang="en-US" dirty="0"/>
              <a:t>will be able to access the ELA and Math Standards for </a:t>
            </a:r>
            <a:r>
              <a:rPr lang="en-US" dirty="0" smtClean="0"/>
              <a:t>CCRS </a:t>
            </a:r>
            <a:r>
              <a:rPr lang="en-US" dirty="0"/>
              <a:t>levels of the students they teach and summarize the key content of those </a:t>
            </a:r>
            <a:r>
              <a:rPr lang="en-US" dirty="0" smtClean="0"/>
              <a:t>levels</a:t>
            </a:r>
            <a:endParaRPr lang="en-US" dirty="0"/>
          </a:p>
        </p:txBody>
      </p:sp>
    </p:spTree>
    <p:extLst>
      <p:ext uri="{BB962C8B-B14F-4D97-AF65-F5344CB8AC3E}">
        <p14:creationId xmlns:p14="http://schemas.microsoft.com/office/powerpoint/2010/main" val="24998587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a:spLocks noChangeArrowheads="1"/>
          </p:cNvSpPr>
          <p:nvPr/>
        </p:nvSpPr>
        <p:spPr bwMode="auto">
          <a:xfrm>
            <a:off x="4171950" y="1943100"/>
            <a:ext cx="3486150" cy="3486150"/>
          </a:xfrm>
          <a:prstGeom prst="rect">
            <a:avLst/>
          </a:prstGeom>
          <a:solidFill>
            <a:srgbClr val="FFFFFF"/>
          </a:solidFill>
          <a:ln w="9525">
            <a:solidFill>
              <a:srgbClr val="000000"/>
            </a:solidFill>
            <a:miter lim="800000"/>
            <a:headEnd/>
            <a:tailEnd/>
          </a:ln>
        </p:spPr>
        <p:txBody>
          <a:bodyPr rot="0" vert="horz" wrap="square" lIns="68580" tIns="34290" rIns="68580" bIns="34290" anchor="b" anchorCtr="0" upright="1">
            <a:noAutofit/>
          </a:bodyPr>
          <a:lstStyle/>
          <a:p>
            <a:pPr>
              <a:lnSpc>
                <a:spcPct val="115000"/>
              </a:lnSpc>
            </a:pPr>
            <a:r>
              <a:rPr lang="en-US" sz="900" b="1" dirty="0">
                <a:solidFill>
                  <a:srgbClr val="000000"/>
                </a:solidFill>
                <a:ea typeface="Times New Roman"/>
                <a:cs typeface="Times New Roman"/>
              </a:rPr>
              <a:t>Options for receiving this training:</a:t>
            </a:r>
            <a:endParaRPr lang="en-US" sz="900" dirty="0">
              <a:solidFill>
                <a:prstClr val="black"/>
              </a:solidFill>
              <a:ea typeface="Times New Roman"/>
              <a:cs typeface="Times New Roman"/>
            </a:endParaRPr>
          </a:p>
          <a:p>
            <a:pPr marL="257175" indent="-257175">
              <a:lnSpc>
                <a:spcPct val="115000"/>
              </a:lnSpc>
              <a:buFont typeface="Symbol"/>
              <a:buChar char=""/>
            </a:pPr>
            <a:r>
              <a:rPr lang="en-US" sz="900" dirty="0">
                <a:solidFill>
                  <a:srgbClr val="000000"/>
                </a:solidFill>
                <a:ea typeface="Times New Roman"/>
                <a:cs typeface="Times New Roman"/>
              </a:rPr>
              <a:t>Annual CCRS Implementation Cohort: </a:t>
            </a:r>
            <a:endParaRPr lang="en-US" sz="900" dirty="0">
              <a:solidFill>
                <a:prstClr val="black"/>
              </a:solidFill>
              <a:ea typeface="Times New Roman"/>
              <a:cs typeface="Times New Roman"/>
            </a:endParaRPr>
          </a:p>
          <a:p>
            <a:pPr marL="514350" lvl="1">
              <a:lnSpc>
                <a:spcPct val="115000"/>
              </a:lnSpc>
            </a:pPr>
            <a:r>
              <a:rPr lang="en-US" sz="900" dirty="0">
                <a:solidFill>
                  <a:srgbClr val="000000"/>
                </a:solidFill>
                <a:ea typeface="Times New Roman"/>
                <a:cs typeface="Times New Roman"/>
              </a:rPr>
              <a:t>Two 2-day institutes (1 fall, 1 winter), kickoff &amp; wrap up webinars, implementation tasks between meetings</a:t>
            </a:r>
            <a:endParaRPr lang="en-US" sz="900" dirty="0">
              <a:solidFill>
                <a:prstClr val="black"/>
              </a:solidFill>
              <a:ea typeface="Times New Roman"/>
              <a:cs typeface="Times New Roman"/>
            </a:endParaRPr>
          </a:p>
          <a:p>
            <a:pPr marL="514350" lvl="1"/>
            <a:r>
              <a:rPr lang="en-US" sz="900" b="1" dirty="0">
                <a:solidFill>
                  <a:prstClr val="black"/>
                </a:solidFill>
                <a:ea typeface="Times New Roman"/>
              </a:rPr>
              <a:t>Prerequisite:</a:t>
            </a:r>
            <a:r>
              <a:rPr lang="en-US" sz="900" dirty="0">
                <a:solidFill>
                  <a:prstClr val="black"/>
                </a:solidFill>
                <a:ea typeface="Times New Roman"/>
              </a:rPr>
              <a:t> Part I, CCRS Foundations for ELA </a:t>
            </a:r>
            <a:r>
              <a:rPr lang="en-US" sz="900" u="sng" dirty="0">
                <a:solidFill>
                  <a:prstClr val="black"/>
                </a:solidFill>
                <a:ea typeface="Times New Roman"/>
              </a:rPr>
              <a:t>or</a:t>
            </a:r>
            <a:r>
              <a:rPr lang="en-US" sz="900" dirty="0">
                <a:solidFill>
                  <a:prstClr val="black"/>
                </a:solidFill>
                <a:ea typeface="Times New Roman"/>
              </a:rPr>
              <a:t> Math</a:t>
            </a:r>
          </a:p>
          <a:p>
            <a:pPr marL="257175" indent="-257175">
              <a:lnSpc>
                <a:spcPct val="115000"/>
              </a:lnSpc>
              <a:buFont typeface="Symbol"/>
              <a:buChar char=""/>
            </a:pPr>
            <a:r>
              <a:rPr lang="en-US" sz="900" dirty="0">
                <a:solidFill>
                  <a:prstClr val="black"/>
                </a:solidFill>
                <a:ea typeface="Times New Roman"/>
                <a:cs typeface="Times New Roman"/>
              </a:rPr>
              <a:t>After 2017: Individual training modules (workshop + follow-up) for training components</a:t>
            </a:r>
          </a:p>
          <a:p>
            <a:pPr marL="257175" indent="-257175">
              <a:lnSpc>
                <a:spcPct val="115000"/>
              </a:lnSpc>
              <a:buFont typeface="Symbol"/>
              <a:buChar char=""/>
            </a:pPr>
            <a:endParaRPr lang="en-US" sz="900" dirty="0">
              <a:solidFill>
                <a:prstClr val="black"/>
              </a:solidFill>
              <a:ea typeface="Times New Roman"/>
              <a:cs typeface="Times New Roman"/>
            </a:endParaRPr>
          </a:p>
        </p:txBody>
      </p:sp>
      <p:sp>
        <p:nvSpPr>
          <p:cNvPr id="5" name="Text Box 5"/>
          <p:cNvSpPr txBox="1">
            <a:spLocks noChangeArrowheads="1"/>
          </p:cNvSpPr>
          <p:nvPr/>
        </p:nvSpPr>
        <p:spPr bwMode="auto">
          <a:xfrm>
            <a:off x="1428750" y="1943100"/>
            <a:ext cx="2686050" cy="3486150"/>
          </a:xfrm>
          <a:prstGeom prst="rect">
            <a:avLst/>
          </a:prstGeom>
          <a:solidFill>
            <a:srgbClr val="FFFFFF"/>
          </a:solidFill>
          <a:ln w="9525">
            <a:solidFill>
              <a:srgbClr val="000000"/>
            </a:solidFill>
            <a:miter lim="800000"/>
            <a:headEnd/>
            <a:tailEnd/>
          </a:ln>
        </p:spPr>
        <p:txBody>
          <a:bodyPr rot="0" vert="horz" wrap="square" lIns="68580" tIns="34290" rIns="68580" bIns="34290" anchor="b" anchorCtr="0" upright="1">
            <a:noAutofit/>
          </a:bodyPr>
          <a:lstStyle/>
          <a:p>
            <a:pPr>
              <a:lnSpc>
                <a:spcPct val="115000"/>
              </a:lnSpc>
            </a:pPr>
            <a:r>
              <a:rPr lang="en-US" sz="900" b="1" dirty="0">
                <a:solidFill>
                  <a:srgbClr val="000000"/>
                </a:solidFill>
                <a:ea typeface="Times New Roman"/>
                <a:cs typeface="Times New Roman"/>
              </a:rPr>
              <a:t>Options for receiving this training:</a:t>
            </a:r>
            <a:endParaRPr lang="en-US" sz="900" dirty="0">
              <a:solidFill>
                <a:prstClr val="black"/>
              </a:solidFill>
              <a:ea typeface="Times New Roman"/>
              <a:cs typeface="Times New Roman"/>
            </a:endParaRPr>
          </a:p>
          <a:p>
            <a:pPr marL="257175" indent="-257175">
              <a:lnSpc>
                <a:spcPct val="115000"/>
              </a:lnSpc>
              <a:buFont typeface="Symbol"/>
              <a:buChar char=""/>
            </a:pPr>
            <a:r>
              <a:rPr lang="en-US" sz="900" dirty="0">
                <a:solidFill>
                  <a:srgbClr val="000000"/>
                </a:solidFill>
                <a:ea typeface="Times New Roman"/>
                <a:cs typeface="Times New Roman"/>
              </a:rPr>
              <a:t>Summer Institute pre-conference, 1 full day</a:t>
            </a:r>
            <a:endParaRPr lang="en-US" sz="900" dirty="0">
              <a:solidFill>
                <a:prstClr val="black"/>
              </a:solidFill>
              <a:ea typeface="Times New Roman"/>
              <a:cs typeface="Times New Roman"/>
            </a:endParaRPr>
          </a:p>
          <a:p>
            <a:pPr marL="257175" indent="-257175">
              <a:lnSpc>
                <a:spcPct val="115000"/>
              </a:lnSpc>
              <a:buFont typeface="Symbol"/>
              <a:buChar char=""/>
            </a:pPr>
            <a:r>
              <a:rPr lang="en-US" sz="900" dirty="0">
                <a:solidFill>
                  <a:srgbClr val="000000"/>
                </a:solidFill>
                <a:ea typeface="Times New Roman"/>
                <a:cs typeface="Times New Roman"/>
              </a:rPr>
              <a:t>ELA: Language &amp; Literacy Institute</a:t>
            </a:r>
          </a:p>
          <a:p>
            <a:pPr marL="257175" indent="-257175">
              <a:lnSpc>
                <a:spcPct val="115000"/>
              </a:lnSpc>
              <a:buFont typeface="Symbol"/>
              <a:buChar char=""/>
            </a:pPr>
            <a:r>
              <a:rPr lang="en-US" sz="900" dirty="0">
                <a:solidFill>
                  <a:srgbClr val="000000"/>
                </a:solidFill>
                <a:ea typeface="Times New Roman"/>
                <a:cs typeface="Times New Roman"/>
              </a:rPr>
              <a:t>Math: Math Institute</a:t>
            </a:r>
            <a:endParaRPr lang="en-US" sz="900" dirty="0">
              <a:solidFill>
                <a:prstClr val="black"/>
              </a:solidFill>
              <a:ea typeface="Times New Roman"/>
              <a:cs typeface="Times New Roman"/>
            </a:endParaRPr>
          </a:p>
          <a:p>
            <a:pPr marL="257175" indent="-257175">
              <a:lnSpc>
                <a:spcPct val="115000"/>
              </a:lnSpc>
              <a:buFont typeface="Symbol"/>
              <a:buChar char=""/>
            </a:pPr>
            <a:r>
              <a:rPr lang="en-US" sz="900" dirty="0">
                <a:solidFill>
                  <a:srgbClr val="000000"/>
                </a:solidFill>
                <a:ea typeface="Times New Roman"/>
                <a:cs typeface="Times New Roman"/>
              </a:rPr>
              <a:t>CCRS Foundations online course </a:t>
            </a:r>
            <a:r>
              <a:rPr lang="en-US" sz="900" dirty="0">
                <a:solidFill>
                  <a:prstClr val="black"/>
                </a:solidFill>
                <a:ea typeface="Times New Roman"/>
                <a:cs typeface="Times New Roman"/>
              </a:rPr>
              <a:t> </a:t>
            </a:r>
          </a:p>
          <a:p>
            <a:pPr>
              <a:lnSpc>
                <a:spcPct val="115000"/>
              </a:lnSpc>
            </a:pPr>
            <a:endParaRPr lang="en-US" sz="900" dirty="0">
              <a:solidFill>
                <a:prstClr val="black"/>
              </a:solidFill>
              <a:ea typeface="Times New Roman"/>
              <a:cs typeface="Times New Roman"/>
            </a:endParaRPr>
          </a:p>
          <a:p>
            <a:pPr>
              <a:lnSpc>
                <a:spcPct val="115000"/>
              </a:lnSpc>
            </a:pPr>
            <a:endParaRPr lang="en-US" sz="900" dirty="0">
              <a:solidFill>
                <a:prstClr val="black"/>
              </a:solidFill>
              <a:ea typeface="Times New Roman"/>
              <a:cs typeface="Times New Roman"/>
            </a:endParaRPr>
          </a:p>
          <a:p>
            <a:pPr>
              <a:lnSpc>
                <a:spcPct val="115000"/>
              </a:lnSpc>
            </a:pPr>
            <a:endParaRPr lang="en-US" sz="900" dirty="0">
              <a:solidFill>
                <a:prstClr val="black"/>
              </a:solidFill>
              <a:ea typeface="Times New Roman"/>
              <a:cs typeface="Times New Roman"/>
            </a:endParaRPr>
          </a:p>
        </p:txBody>
      </p:sp>
      <p:sp>
        <p:nvSpPr>
          <p:cNvPr id="3" name="Title 2"/>
          <p:cNvSpPr>
            <a:spLocks noGrp="1"/>
          </p:cNvSpPr>
          <p:nvPr>
            <p:ph type="title"/>
          </p:nvPr>
        </p:nvSpPr>
        <p:spPr>
          <a:xfrm>
            <a:off x="533400" y="914400"/>
            <a:ext cx="6858000" cy="670460"/>
          </a:xfrm>
          <a:noFill/>
        </p:spPr>
        <p:txBody>
          <a:bodyPr>
            <a:noAutofit/>
          </a:bodyPr>
          <a:lstStyle/>
          <a:p>
            <a:r>
              <a:rPr lang="en-US" b="1" dirty="0"/>
              <a:t>CCRS Training Sequence</a:t>
            </a:r>
          </a:p>
        </p:txBody>
      </p:sp>
      <p:graphicFrame>
        <p:nvGraphicFramePr>
          <p:cNvPr id="4" name="Content Placeholder 3"/>
          <p:cNvGraphicFramePr>
            <a:graphicFrameLocks noGrp="1"/>
          </p:cNvGraphicFramePr>
          <p:nvPr>
            <p:ph idx="1"/>
            <p:extLst/>
          </p:nvPr>
        </p:nvGraphicFramePr>
        <p:xfrm>
          <a:off x="1547901" y="2025432"/>
          <a:ext cx="5995899"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515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914400"/>
            <a:ext cx="6477001" cy="857250"/>
          </a:xfrm>
          <a:noFill/>
        </p:spPr>
        <p:txBody>
          <a:bodyPr>
            <a:normAutofit/>
          </a:bodyPr>
          <a:lstStyle/>
          <a:p>
            <a:r>
              <a:rPr lang="en-US" b="1" dirty="0" smtClean="0"/>
              <a:t>CCRS PD for 2017-2018</a:t>
            </a:r>
            <a:endParaRPr lang="en-US" b="1" dirty="0"/>
          </a:p>
        </p:txBody>
      </p:sp>
      <p:sp>
        <p:nvSpPr>
          <p:cNvPr id="3" name="Content Placeholder 2"/>
          <p:cNvSpPr>
            <a:spLocks noGrp="1"/>
          </p:cNvSpPr>
          <p:nvPr>
            <p:ph idx="1"/>
          </p:nvPr>
        </p:nvSpPr>
        <p:spPr>
          <a:xfrm>
            <a:off x="381001" y="2000250"/>
            <a:ext cx="7239000" cy="4629150"/>
          </a:xfrm>
        </p:spPr>
        <p:txBody>
          <a:bodyPr>
            <a:normAutofit/>
          </a:bodyPr>
          <a:lstStyle/>
          <a:p>
            <a:pPr>
              <a:buClrTx/>
              <a:buFont typeface="Arial" panose="020B0604020202020204" pitchFamily="34" charset="0"/>
              <a:buChar char="•"/>
            </a:pPr>
            <a:r>
              <a:rPr lang="en-US" dirty="0" smtClean="0"/>
              <a:t>CCRS Foundations </a:t>
            </a:r>
          </a:p>
          <a:p>
            <a:pPr lvl="1">
              <a:buClrTx/>
              <a:buFont typeface="Arial" panose="020B0604020202020204" pitchFamily="34" charset="0"/>
              <a:buChar char="•"/>
            </a:pPr>
            <a:r>
              <a:rPr lang="en-US" dirty="0" smtClean="0"/>
              <a:t>2017 Summer Institute Pre-Conference</a:t>
            </a:r>
          </a:p>
          <a:p>
            <a:pPr lvl="1">
              <a:buClrTx/>
              <a:buFont typeface="Arial" panose="020B0604020202020204" pitchFamily="34" charset="0"/>
              <a:buChar char="•"/>
            </a:pPr>
            <a:r>
              <a:rPr lang="en-US" dirty="0" smtClean="0"/>
              <a:t>ELA Foundations at Language </a:t>
            </a:r>
            <a:r>
              <a:rPr lang="en-US" dirty="0"/>
              <a:t>&amp;</a:t>
            </a:r>
            <a:r>
              <a:rPr lang="en-US" dirty="0" smtClean="0"/>
              <a:t> Literacy Institute</a:t>
            </a:r>
          </a:p>
          <a:p>
            <a:pPr lvl="1">
              <a:buClrTx/>
              <a:buFont typeface="Arial" panose="020B0604020202020204" pitchFamily="34" charset="0"/>
              <a:buChar char="•"/>
            </a:pPr>
            <a:r>
              <a:rPr lang="en-US" dirty="0" smtClean="0"/>
              <a:t>Math Foundations at Math Institute </a:t>
            </a:r>
          </a:p>
          <a:p>
            <a:pPr lvl="1">
              <a:buFont typeface="Arial" panose="020B0604020202020204" pitchFamily="34" charset="0"/>
              <a:buChar char="•"/>
            </a:pPr>
            <a:r>
              <a:rPr lang="en-US" dirty="0"/>
              <a:t>CCRS Foundations Online </a:t>
            </a:r>
            <a:r>
              <a:rPr lang="en-US" dirty="0" smtClean="0"/>
              <a:t>Course</a:t>
            </a:r>
          </a:p>
          <a:p>
            <a:pPr>
              <a:buClrTx/>
              <a:buFont typeface="Arial" panose="020B0604020202020204" pitchFamily="34" charset="0"/>
              <a:buChar char="•"/>
            </a:pPr>
            <a:r>
              <a:rPr lang="en-US" dirty="0" smtClean="0"/>
              <a:t>CCRS workshops at conferences &amp; regionals</a:t>
            </a:r>
          </a:p>
          <a:p>
            <a:pPr>
              <a:buClrTx/>
              <a:buFont typeface="Arial" panose="020B0604020202020204" pitchFamily="34" charset="0"/>
              <a:buChar char="•"/>
            </a:pPr>
            <a:r>
              <a:rPr lang="en-US" dirty="0" smtClean="0"/>
              <a:t>CCRS Implementation Cohort (application available in May) </a:t>
            </a:r>
          </a:p>
          <a:p>
            <a:r>
              <a:rPr lang="en-US" dirty="0" smtClean="0"/>
              <a:t>Booster </a:t>
            </a:r>
            <a:r>
              <a:rPr lang="en-US" dirty="0"/>
              <a:t>training &amp; ongoing support for Adult Diploma </a:t>
            </a:r>
            <a:r>
              <a:rPr lang="en-US" dirty="0" smtClean="0"/>
              <a:t>Programs</a:t>
            </a:r>
            <a:endParaRPr lang="en-US" dirty="0"/>
          </a:p>
          <a:p>
            <a:pPr lvl="1">
              <a:buClrTx/>
              <a:buFont typeface="Arial" panose="020B0604020202020204" pitchFamily="34" charset="0"/>
              <a:buChar char="•"/>
            </a:pPr>
            <a:endParaRPr lang="en-US" dirty="0" smtClean="0"/>
          </a:p>
          <a:p>
            <a:pPr lvl="1">
              <a:buClrTx/>
              <a:buFont typeface="Arial" panose="020B0604020202020204" pitchFamily="34" charset="0"/>
              <a:buChar char="•"/>
            </a:pPr>
            <a:endParaRPr lang="en-US" dirty="0"/>
          </a:p>
        </p:txBody>
      </p:sp>
    </p:spTree>
    <p:extLst>
      <p:ext uri="{BB962C8B-B14F-4D97-AF65-F5344CB8AC3E}">
        <p14:creationId xmlns:p14="http://schemas.microsoft.com/office/powerpoint/2010/main" val="18131824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971550"/>
            <a:ext cx="7924800" cy="857250"/>
          </a:xfrm>
        </p:spPr>
        <p:txBody>
          <a:bodyPr>
            <a:normAutofit fontScale="90000"/>
          </a:bodyPr>
          <a:lstStyle/>
          <a:p>
            <a:r>
              <a:rPr lang="en-US" sz="3000" b="1" dirty="0"/>
              <a:t>CCRS Foundations Online Course Available!</a:t>
            </a:r>
            <a:r>
              <a:rPr lang="en-US" b="1" dirty="0" smtClean="0">
                <a:solidFill>
                  <a:schemeClr val="accent4"/>
                </a:solidFill>
              </a:rPr>
              <a:t/>
            </a:r>
            <a:br>
              <a:rPr lang="en-US" b="1" dirty="0" smtClean="0">
                <a:solidFill>
                  <a:schemeClr val="accent4"/>
                </a:solidFill>
              </a:rPr>
            </a:br>
            <a:r>
              <a:rPr lang="en-US" sz="3000" dirty="0">
                <a:hlinkClick r:id="rId3"/>
              </a:rPr>
              <a:t>http://online.theMLC.org</a:t>
            </a:r>
            <a:endParaRPr lang="en-US" sz="3000" dirty="0"/>
          </a:p>
        </p:txBody>
      </p:sp>
      <p:sp>
        <p:nvSpPr>
          <p:cNvPr id="9" name="Content Placeholder 8"/>
          <p:cNvSpPr>
            <a:spLocks noGrp="1"/>
          </p:cNvSpPr>
          <p:nvPr>
            <p:ph sz="half" idx="1"/>
          </p:nvPr>
        </p:nvSpPr>
        <p:spPr>
          <a:xfrm>
            <a:off x="0" y="2000250"/>
            <a:ext cx="3829050" cy="4857749"/>
          </a:xfrm>
        </p:spPr>
        <p:txBody>
          <a:bodyPr>
            <a:normAutofit fontScale="85000" lnSpcReduction="20000"/>
          </a:bodyPr>
          <a:lstStyle/>
          <a:p>
            <a:pPr marL="0" indent="0">
              <a:buNone/>
            </a:pPr>
            <a:r>
              <a:rPr lang="en-US" b="1" dirty="0" smtClean="0"/>
              <a:t>Content:</a:t>
            </a:r>
          </a:p>
          <a:p>
            <a:r>
              <a:rPr lang="en-US" dirty="0" smtClean="0"/>
              <a:t>Introduction to MN ABE Content Standards </a:t>
            </a:r>
          </a:p>
          <a:p>
            <a:r>
              <a:rPr lang="en-US" dirty="0" smtClean="0"/>
              <a:t>Introduction to the College and Career Readiness Standards </a:t>
            </a:r>
          </a:p>
          <a:p>
            <a:r>
              <a:rPr lang="en-US" dirty="0" smtClean="0"/>
              <a:t>Key Shifts in Instruction</a:t>
            </a:r>
          </a:p>
          <a:p>
            <a:r>
              <a:rPr lang="en-US" dirty="0" smtClean="0"/>
              <a:t>CCRS for Mathematics </a:t>
            </a:r>
          </a:p>
          <a:p>
            <a:r>
              <a:rPr lang="en-US" dirty="0" smtClean="0"/>
              <a:t>CCRS for English Language Arts (ELA) &amp; Literacy</a:t>
            </a:r>
          </a:p>
          <a:p>
            <a:r>
              <a:rPr lang="en-US" dirty="0" smtClean="0"/>
              <a:t>Additional Resources </a:t>
            </a:r>
          </a:p>
          <a:p>
            <a:pPr marL="0" indent="0">
              <a:buNone/>
            </a:pPr>
            <a:endParaRPr lang="en-US" dirty="0" smtClean="0"/>
          </a:p>
          <a:p>
            <a:pPr marL="0" indent="0">
              <a:buNone/>
            </a:pPr>
            <a:r>
              <a:rPr lang="en-US" b="1" dirty="0" smtClean="0"/>
              <a:t>Delivery:</a:t>
            </a:r>
          </a:p>
          <a:p>
            <a:r>
              <a:rPr lang="en-US" dirty="0" smtClean="0"/>
              <a:t>Online &amp; self-paced</a:t>
            </a:r>
          </a:p>
          <a:p>
            <a:r>
              <a:rPr lang="en-US" dirty="0" smtClean="0"/>
              <a:t>5-6 CEUs upon completion, depending on your needs</a:t>
            </a:r>
          </a:p>
          <a:p>
            <a:endParaRPr lang="en-US" dirty="0"/>
          </a:p>
        </p:txBody>
      </p:sp>
      <p:pic>
        <p:nvPicPr>
          <p:cNvPr id="10" name="Content Placeholder 9"/>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r="4412" b="3155"/>
          <a:stretch/>
        </p:blipFill>
        <p:spPr>
          <a:xfrm>
            <a:off x="3802330" y="2147462"/>
            <a:ext cx="5341669" cy="4329538"/>
          </a:xfrm>
        </p:spPr>
      </p:pic>
    </p:spTree>
    <p:extLst>
      <p:ext uri="{BB962C8B-B14F-4D97-AF65-F5344CB8AC3E}">
        <p14:creationId xmlns:p14="http://schemas.microsoft.com/office/powerpoint/2010/main" val="31113575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CCRS Math Practices in Practice!</a:t>
            </a:r>
            <a:endParaRPr lang="en-US" dirty="0"/>
          </a:p>
        </p:txBody>
      </p:sp>
      <p:pic>
        <p:nvPicPr>
          <p:cNvPr id="102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52400" y="2514600"/>
            <a:ext cx="3908728" cy="3126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4061128" y="2133600"/>
            <a:ext cx="5082872" cy="4724399"/>
          </a:xfrm>
        </p:spPr>
        <p:txBody>
          <a:bodyPr>
            <a:normAutofit lnSpcReduction="10000"/>
          </a:bodyPr>
          <a:lstStyle/>
          <a:p>
            <a:r>
              <a:rPr lang="en-US" dirty="0" smtClean="0"/>
              <a:t>Series of 8 15-min. webcasts</a:t>
            </a:r>
          </a:p>
          <a:p>
            <a:r>
              <a:rPr lang="en-US" dirty="0" smtClean="0"/>
              <a:t>Each offers:</a:t>
            </a:r>
            <a:endParaRPr lang="en-US" dirty="0"/>
          </a:p>
          <a:p>
            <a:pPr lvl="1"/>
            <a:r>
              <a:rPr lang="en-US" dirty="0"/>
              <a:t>an explanation of the highlighted Practice</a:t>
            </a:r>
          </a:p>
          <a:p>
            <a:pPr lvl="1"/>
            <a:r>
              <a:rPr lang="en-US" dirty="0"/>
              <a:t>facilitation questions to ask students</a:t>
            </a:r>
          </a:p>
          <a:p>
            <a:pPr lvl="1"/>
            <a:r>
              <a:rPr lang="en-US" dirty="0"/>
              <a:t>sample activities at multiple levels</a:t>
            </a:r>
          </a:p>
          <a:p>
            <a:pPr lvl="1"/>
            <a:r>
              <a:rPr lang="en-US" dirty="0"/>
              <a:t>classroom videos that demonstrate the </a:t>
            </a:r>
            <a:r>
              <a:rPr lang="en-US" dirty="0" smtClean="0"/>
              <a:t>Practice</a:t>
            </a:r>
          </a:p>
          <a:p>
            <a:r>
              <a:rPr lang="en-US" dirty="0" smtClean="0"/>
              <a:t>Viewing guide</a:t>
            </a:r>
          </a:p>
          <a:p>
            <a:r>
              <a:rPr lang="en-US" dirty="0" smtClean="0"/>
              <a:t>Available at: </a:t>
            </a:r>
            <a:r>
              <a:rPr lang="en-US" dirty="0" smtClean="0">
                <a:hlinkClick r:id="rId3"/>
              </a:rPr>
              <a:t>http</a:t>
            </a:r>
            <a:r>
              <a:rPr lang="en-US" dirty="0">
                <a:hlinkClick r:id="rId3"/>
              </a:rPr>
              <a:t>://</a:t>
            </a:r>
            <a:r>
              <a:rPr lang="en-US" dirty="0" smtClean="0">
                <a:hlinkClick r:id="rId3"/>
              </a:rPr>
              <a:t>atlasabe.org/resources/mni-toolkit/math-practices/mathematical-practice-webcast-series</a:t>
            </a:r>
            <a:r>
              <a:rPr lang="en-US" dirty="0" smtClean="0"/>
              <a:t> </a:t>
            </a:r>
            <a:endParaRPr lang="en-US" dirty="0"/>
          </a:p>
        </p:txBody>
      </p:sp>
    </p:spTree>
    <p:extLst>
      <p:ext uri="{BB962C8B-B14F-4D97-AF65-F5344CB8AC3E}">
        <p14:creationId xmlns:p14="http://schemas.microsoft.com/office/powerpoint/2010/main" val="20161986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Standards-aligned planning templates</a:t>
            </a:r>
            <a:endParaRPr lang="en-US" dirty="0"/>
          </a:p>
        </p:txBody>
      </p:sp>
      <p:sp>
        <p:nvSpPr>
          <p:cNvPr id="3" name="Content Placeholder 2"/>
          <p:cNvSpPr>
            <a:spLocks noGrp="1"/>
          </p:cNvSpPr>
          <p:nvPr>
            <p:ph idx="1"/>
          </p:nvPr>
        </p:nvSpPr>
        <p:spPr/>
        <p:txBody>
          <a:bodyPr/>
          <a:lstStyle/>
          <a:p>
            <a:pPr marL="0" indent="0" algn="ctr">
              <a:buNone/>
            </a:pPr>
            <a:r>
              <a:rPr lang="en-US" dirty="0" smtClean="0"/>
              <a:t>ELA and Math Lesson/Unit Planning Templates now available on ATLAS Content Standards Resource Library: </a:t>
            </a:r>
          </a:p>
          <a:p>
            <a:pPr marL="0" indent="0" algn="ctr">
              <a:buNone/>
            </a:pPr>
            <a:r>
              <a:rPr lang="en-US" sz="2100" dirty="0">
                <a:hlinkClick r:id="rId2"/>
              </a:rPr>
              <a:t>http://atlasabe.org/resources/content-standards</a:t>
            </a:r>
            <a:r>
              <a:rPr lang="en-US" sz="2100"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919" y="575750"/>
            <a:ext cx="1793081" cy="1435894"/>
          </a:xfrm>
          <a:prstGeom prst="rect">
            <a:avLst/>
          </a:prstGeom>
        </p:spPr>
      </p:pic>
    </p:spTree>
    <p:extLst>
      <p:ext uri="{BB962C8B-B14F-4D97-AF65-F5344CB8AC3E}">
        <p14:creationId xmlns:p14="http://schemas.microsoft.com/office/powerpoint/2010/main" val="3680802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44075"/>
            <a:ext cx="7797662" cy="998925"/>
          </a:xfrm>
        </p:spPr>
        <p:txBody>
          <a:bodyPr/>
          <a:lstStyle/>
          <a:p>
            <a:r>
              <a:rPr lang="en-US" dirty="0" smtClean="0"/>
              <a:t>Collecting Topics &amp; Questions</a:t>
            </a:r>
            <a:endParaRPr lang="en-US" dirty="0"/>
          </a:p>
        </p:txBody>
      </p:sp>
      <p:sp>
        <p:nvSpPr>
          <p:cNvPr id="3" name="Content Placeholder 2"/>
          <p:cNvSpPr>
            <a:spLocks noGrp="1"/>
          </p:cNvSpPr>
          <p:nvPr>
            <p:ph sz="quarter" idx="13"/>
          </p:nvPr>
        </p:nvSpPr>
        <p:spPr>
          <a:xfrm>
            <a:off x="514350" y="1143000"/>
            <a:ext cx="8172449" cy="4231585"/>
          </a:xfrm>
        </p:spPr>
        <p:txBody>
          <a:bodyPr>
            <a:normAutofit/>
          </a:bodyPr>
          <a:lstStyle/>
          <a:p>
            <a:pPr marL="137160" indent="0">
              <a:buNone/>
            </a:pPr>
            <a:r>
              <a:rPr lang="en-US" sz="2800" dirty="0" smtClean="0"/>
              <a:t>In small groups or individually, think of your key questions and topics you would like to discuss today.</a:t>
            </a:r>
          </a:p>
          <a:p>
            <a:pPr marL="137160" indent="0">
              <a:buNone/>
            </a:pPr>
            <a:r>
              <a:rPr lang="en-US" sz="2800" dirty="0" smtClean="0"/>
              <a:t>Be specific with questions.</a:t>
            </a:r>
          </a:p>
          <a:p>
            <a:pPr marL="137160" indent="0">
              <a:buNone/>
            </a:pPr>
            <a:r>
              <a:rPr lang="en-US" sz="2800" dirty="0" smtClean="0"/>
              <a:t>write </a:t>
            </a:r>
            <a:r>
              <a:rPr lang="en-US" sz="2800" dirty="0" smtClean="0"/>
              <a:t>each question down on a Post-It Note.</a:t>
            </a:r>
          </a:p>
          <a:p>
            <a:pPr marL="137160" indent="0">
              <a:buNone/>
            </a:pPr>
            <a:r>
              <a:rPr lang="en-US" sz="2800" dirty="0" smtClean="0"/>
              <a:t>MDE staff will go around to collect your post-it notes.</a:t>
            </a:r>
            <a:endParaRPr lang="en-US" sz="2800" dirty="0"/>
          </a:p>
        </p:txBody>
      </p:sp>
      <p:sp>
        <p:nvSpPr>
          <p:cNvPr id="4" name="Slide Number Placeholder 3"/>
          <p:cNvSpPr>
            <a:spLocks noGrp="1"/>
          </p:cNvSpPr>
          <p:nvPr>
            <p:ph type="sldNum" sz="quarter" idx="12"/>
          </p:nvPr>
        </p:nvSpPr>
        <p:spPr/>
        <p:txBody>
          <a:bodyPr/>
          <a:lstStyle/>
          <a:p>
            <a:fld id="{4CFE8128-F6F6-4F3B-BDF0-9314E675A7F7}" type="slidenum">
              <a:rPr lang="en-US" smtClean="0"/>
              <a:t>4</a:t>
            </a:fld>
            <a:endParaRPr lang="en-US"/>
          </a:p>
        </p:txBody>
      </p:sp>
    </p:spTree>
    <p:extLst>
      <p:ext uri="{BB962C8B-B14F-4D97-AF65-F5344CB8AC3E}">
        <p14:creationId xmlns:p14="http://schemas.microsoft.com/office/powerpoint/2010/main" val="470034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789" y="819150"/>
            <a:ext cx="6858000" cy="857250"/>
          </a:xfrm>
          <a:noFill/>
        </p:spPr>
        <p:txBody>
          <a:bodyPr/>
          <a:lstStyle/>
          <a:p>
            <a:r>
              <a:rPr lang="en-US" b="1" dirty="0" smtClean="0"/>
              <a:t>CCRS: Your Perspectives</a:t>
            </a:r>
            <a:endParaRPr lang="en-US" b="1" dirty="0"/>
          </a:p>
        </p:txBody>
      </p:sp>
      <p:sp>
        <p:nvSpPr>
          <p:cNvPr id="3" name="Content Placeholder 2"/>
          <p:cNvSpPr>
            <a:spLocks noGrp="1"/>
          </p:cNvSpPr>
          <p:nvPr>
            <p:ph idx="1"/>
          </p:nvPr>
        </p:nvSpPr>
        <p:spPr/>
        <p:txBody>
          <a:bodyPr>
            <a:normAutofit/>
          </a:bodyPr>
          <a:lstStyle/>
          <a:p>
            <a:r>
              <a:rPr lang="en-US" dirty="0" smtClean="0"/>
              <a:t>What are you doing to support CCRS implementation in your program?</a:t>
            </a:r>
          </a:p>
          <a:p>
            <a:r>
              <a:rPr lang="en-US" dirty="0" smtClean="0"/>
              <a:t>What training have you and your staff participated in? How have you been applying what you’ve learned?</a:t>
            </a:r>
          </a:p>
          <a:p>
            <a:r>
              <a:rPr lang="en-US" dirty="0" smtClean="0"/>
              <a:t>What lessons learned or resources can you </a:t>
            </a:r>
            <a:r>
              <a:rPr lang="en-US" dirty="0"/>
              <a:t>s</a:t>
            </a:r>
            <a:r>
              <a:rPr lang="en-US" dirty="0" smtClean="0"/>
              <a:t>hare with others?</a:t>
            </a:r>
          </a:p>
          <a:p>
            <a:r>
              <a:rPr lang="en-US" dirty="0" smtClean="0"/>
              <a:t>What are your next steps?</a:t>
            </a:r>
          </a:p>
          <a:p>
            <a:r>
              <a:rPr lang="en-US" dirty="0"/>
              <a:t>What questions do you have</a:t>
            </a:r>
            <a:r>
              <a:rPr lang="en-US" dirty="0" smtClean="0"/>
              <a:t>?</a:t>
            </a:r>
            <a:endParaRPr lang="en-US" dirty="0"/>
          </a:p>
        </p:txBody>
      </p:sp>
    </p:spTree>
    <p:extLst>
      <p:ext uri="{BB962C8B-B14F-4D97-AF65-F5344CB8AC3E}">
        <p14:creationId xmlns:p14="http://schemas.microsoft.com/office/powerpoint/2010/main" val="28629938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134" y="838200"/>
            <a:ext cx="6858000" cy="857250"/>
          </a:xfrm>
          <a:noFill/>
        </p:spPr>
        <p:txBody>
          <a:bodyPr>
            <a:normAutofit fontScale="90000"/>
          </a:bodyPr>
          <a:lstStyle/>
          <a:p>
            <a:r>
              <a:rPr lang="en-US" b="1" dirty="0" smtClean="0"/>
              <a:t>CCRS: Forging your path forward</a:t>
            </a:r>
            <a:endParaRPr lang="en-US" b="1" dirty="0"/>
          </a:p>
        </p:txBody>
      </p:sp>
      <p:sp>
        <p:nvSpPr>
          <p:cNvPr id="3" name="Content Placeholder 2"/>
          <p:cNvSpPr>
            <a:spLocks noGrp="1"/>
          </p:cNvSpPr>
          <p:nvPr>
            <p:ph idx="1"/>
          </p:nvPr>
        </p:nvSpPr>
        <p:spPr/>
        <p:txBody>
          <a:bodyPr>
            <a:noAutofit/>
          </a:bodyPr>
          <a:lstStyle/>
          <a:p>
            <a:r>
              <a:rPr lang="en-US" sz="2100" dirty="0" smtClean="0"/>
              <a:t>Dig into CCRS </a:t>
            </a:r>
            <a:r>
              <a:rPr lang="en-US" sz="2100" dirty="0"/>
              <a:t>Foundations </a:t>
            </a:r>
            <a:r>
              <a:rPr lang="en-US" sz="2100" dirty="0" smtClean="0"/>
              <a:t>training</a:t>
            </a:r>
          </a:p>
          <a:p>
            <a:r>
              <a:rPr lang="en-US" sz="2100" dirty="0" smtClean="0"/>
              <a:t>Focus on the </a:t>
            </a:r>
            <a:r>
              <a:rPr lang="en-US" sz="2100" dirty="0"/>
              <a:t>shifts </a:t>
            </a:r>
            <a:endParaRPr lang="en-US" sz="2100" dirty="0" smtClean="0"/>
          </a:p>
          <a:p>
            <a:r>
              <a:rPr lang="en-US" sz="2100" dirty="0"/>
              <a:t>Explore CCRS resources </a:t>
            </a:r>
            <a:endParaRPr lang="en-US" sz="2100" dirty="0" smtClean="0"/>
          </a:p>
          <a:p>
            <a:r>
              <a:rPr lang="en-US" sz="2100" dirty="0" smtClean="0"/>
              <a:t>Start using standards-aligned lesson/unit planning templates</a:t>
            </a:r>
            <a:endParaRPr lang="en-US" sz="2100" dirty="0"/>
          </a:p>
          <a:p>
            <a:pPr marL="0" indent="0">
              <a:buNone/>
            </a:pPr>
            <a:endParaRPr lang="en-US" sz="2100" dirty="0"/>
          </a:p>
          <a:p>
            <a:pPr marL="0" indent="0">
              <a:buNone/>
            </a:pPr>
            <a:r>
              <a:rPr lang="en-US" sz="2100" dirty="0" smtClean="0"/>
              <a:t>Check out this recent ABE Connect article for ideas and </a:t>
            </a:r>
            <a:r>
              <a:rPr lang="en-US" sz="2100" dirty="0"/>
              <a:t>links: </a:t>
            </a:r>
            <a:r>
              <a:rPr lang="en-US" sz="1800" dirty="0">
                <a:hlinkClick r:id="rId3"/>
              </a:rPr>
              <a:t>http://</a:t>
            </a:r>
            <a:r>
              <a:rPr lang="en-US" sz="1800" dirty="0" smtClean="0">
                <a:hlinkClick r:id="rId3"/>
              </a:rPr>
              <a:t>atlasabe.org/mn-abe-news/ccrs-you-don-t-need-to-know-everything-to-start-doing-something</a:t>
            </a:r>
            <a:r>
              <a:rPr lang="en-US" sz="1800" dirty="0" smtClean="0"/>
              <a:t> </a:t>
            </a:r>
            <a:endParaRPr lang="en-US" sz="2100" dirty="0"/>
          </a:p>
        </p:txBody>
      </p:sp>
    </p:spTree>
    <p:extLst>
      <p:ext uri="{BB962C8B-B14F-4D97-AF65-F5344CB8AC3E}">
        <p14:creationId xmlns:p14="http://schemas.microsoft.com/office/powerpoint/2010/main" val="36852809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6858000" cy="857250"/>
          </a:xfrm>
          <a:noFill/>
        </p:spPr>
        <p:txBody>
          <a:bodyPr/>
          <a:lstStyle/>
          <a:p>
            <a:r>
              <a:rPr lang="en-US" b="1" dirty="0" smtClean="0"/>
              <a:t>CCRS Resources</a:t>
            </a:r>
            <a:endParaRPr lang="en-US" b="1" dirty="0"/>
          </a:p>
        </p:txBody>
      </p:sp>
      <p:sp>
        <p:nvSpPr>
          <p:cNvPr id="3" name="Content Placeholder 2"/>
          <p:cNvSpPr>
            <a:spLocks noGrp="1"/>
          </p:cNvSpPr>
          <p:nvPr>
            <p:ph idx="1"/>
          </p:nvPr>
        </p:nvSpPr>
        <p:spPr>
          <a:xfrm>
            <a:off x="228600" y="2209800"/>
            <a:ext cx="8763000" cy="4495799"/>
          </a:xfrm>
        </p:spPr>
        <p:txBody>
          <a:bodyPr>
            <a:normAutofit fontScale="70000" lnSpcReduction="20000"/>
          </a:bodyPr>
          <a:lstStyle/>
          <a:p>
            <a:r>
              <a:rPr lang="en-US" sz="3300" dirty="0"/>
              <a:t>ATLAS Content Standards page: </a:t>
            </a:r>
            <a:r>
              <a:rPr lang="en-US" sz="3300" dirty="0">
                <a:hlinkClick r:id="rId2"/>
              </a:rPr>
              <a:t>http://atlasabe.org/professional/content-standards</a:t>
            </a:r>
            <a:r>
              <a:rPr lang="en-US" sz="3300" dirty="0"/>
              <a:t>  </a:t>
            </a:r>
          </a:p>
          <a:p>
            <a:r>
              <a:rPr lang="en-US" sz="3300" dirty="0"/>
              <a:t>ATLAS Resource Libraries: </a:t>
            </a:r>
            <a:r>
              <a:rPr lang="en-US" sz="3300" dirty="0">
                <a:hlinkClick r:id="rId3"/>
              </a:rPr>
              <a:t>http://atlasabe.org/resources-atlas-and-general-abe</a:t>
            </a:r>
            <a:r>
              <a:rPr lang="en-US" sz="3300" dirty="0"/>
              <a:t>  </a:t>
            </a:r>
          </a:p>
          <a:p>
            <a:r>
              <a:rPr lang="en-US" sz="3300" dirty="0"/>
              <a:t>LINCS CCRS resource library: </a:t>
            </a:r>
            <a:r>
              <a:rPr lang="en-US" sz="3300" u="sng" dirty="0">
                <a:hlinkClick r:id="rId4"/>
              </a:rPr>
              <a:t>https://lincs.ed.gov/professional-development/resource-collections/by-topic/College%20and%20Career%20Standards</a:t>
            </a:r>
            <a:endParaRPr lang="en-US" sz="3300" dirty="0"/>
          </a:p>
          <a:p>
            <a:r>
              <a:rPr lang="en-US" sz="3300" dirty="0"/>
              <a:t>MN ABE Connect Newsletter articles: </a:t>
            </a:r>
            <a:r>
              <a:rPr lang="en-US" sz="3300" dirty="0">
                <a:hlinkClick r:id="rId5"/>
              </a:rPr>
              <a:t>http://atlasabe.org/e-newsletters</a:t>
            </a:r>
            <a:r>
              <a:rPr lang="en-US" sz="3300" dirty="0"/>
              <a:t> </a:t>
            </a:r>
          </a:p>
          <a:p>
            <a:r>
              <a:rPr lang="en-US" sz="3300" dirty="0"/>
              <a:t>Teaching the Core: </a:t>
            </a:r>
            <a:r>
              <a:rPr lang="en-US" sz="3300" u="sng" dirty="0">
                <a:hlinkClick r:id="rId6"/>
              </a:rPr>
              <a:t>http://www.teachingthecore.org/</a:t>
            </a:r>
            <a:endParaRPr lang="en-US" sz="3300" dirty="0"/>
          </a:p>
          <a:p>
            <a:r>
              <a:rPr lang="en-US" sz="3300" dirty="0"/>
              <a:t>Achieve the Core: </a:t>
            </a:r>
            <a:r>
              <a:rPr lang="en-US" sz="3300" dirty="0">
                <a:hlinkClick r:id="rId7"/>
              </a:rPr>
              <a:t>http://achievethecore.org/</a:t>
            </a:r>
            <a:r>
              <a:rPr lang="en-US" sz="3300" dirty="0"/>
              <a:t>  </a:t>
            </a:r>
          </a:p>
          <a:p>
            <a:r>
              <a:rPr lang="en-US" sz="3300" dirty="0" err="1"/>
              <a:t>EngageNY</a:t>
            </a:r>
            <a:r>
              <a:rPr lang="en-US" sz="3300" dirty="0"/>
              <a:t>: </a:t>
            </a:r>
            <a:r>
              <a:rPr lang="en-US" sz="3300" dirty="0">
                <a:hlinkClick r:id="rId8"/>
              </a:rPr>
              <a:t>https://www.engageny.org/common-core-curriculum</a:t>
            </a:r>
            <a:r>
              <a:rPr lang="en-US" sz="3300" dirty="0"/>
              <a:t> </a:t>
            </a:r>
          </a:p>
          <a:p>
            <a:endParaRPr lang="en-US" dirty="0"/>
          </a:p>
        </p:txBody>
      </p:sp>
    </p:spTree>
    <p:extLst>
      <p:ext uri="{BB962C8B-B14F-4D97-AF65-F5344CB8AC3E}">
        <p14:creationId xmlns:p14="http://schemas.microsoft.com/office/powerpoint/2010/main" val="12604261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ACES Transitions Integration Framework </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8932927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ia\Dropbox\ACES FY14\EXECUTIVE Team FY14\ACES-logo.jpg"/>
          <p:cNvPicPr>
            <a:picLocks noChangeAspect="1" noChangeArrowheads="1"/>
          </p:cNvPicPr>
          <p:nvPr/>
        </p:nvPicPr>
        <p:blipFill>
          <a:blip r:embed="rId2" cstate="print"/>
          <a:srcRect/>
          <a:stretch>
            <a:fillRect/>
          </a:stretch>
        </p:blipFill>
        <p:spPr bwMode="auto">
          <a:xfrm>
            <a:off x="7000875" y="838200"/>
            <a:ext cx="2000250" cy="916781"/>
          </a:xfrm>
          <a:prstGeom prst="rect">
            <a:avLst/>
          </a:prstGeom>
          <a:noFill/>
        </p:spPr>
      </p:pic>
      <p:sp>
        <p:nvSpPr>
          <p:cNvPr id="2" name="Title 1"/>
          <p:cNvSpPr>
            <a:spLocks noGrp="1"/>
          </p:cNvSpPr>
          <p:nvPr>
            <p:ph type="title"/>
          </p:nvPr>
        </p:nvSpPr>
        <p:spPr>
          <a:xfrm>
            <a:off x="1143000" y="914400"/>
            <a:ext cx="5715000" cy="857250"/>
          </a:xfrm>
        </p:spPr>
        <p:txBody>
          <a:bodyPr/>
          <a:lstStyle/>
          <a:p>
            <a:r>
              <a:rPr lang="en-US" b="1" dirty="0" smtClean="0"/>
              <a:t>ACES PD for FY17</a:t>
            </a:r>
            <a:endParaRPr lang="en-US" b="1" dirty="0"/>
          </a:p>
        </p:txBody>
      </p:sp>
      <p:sp>
        <p:nvSpPr>
          <p:cNvPr id="3" name="Content Placeholder 2"/>
          <p:cNvSpPr>
            <a:spLocks noGrp="1"/>
          </p:cNvSpPr>
          <p:nvPr>
            <p:ph idx="1"/>
          </p:nvPr>
        </p:nvSpPr>
        <p:spPr/>
        <p:txBody>
          <a:bodyPr>
            <a:normAutofit/>
          </a:bodyPr>
          <a:lstStyle/>
          <a:p>
            <a:r>
              <a:rPr lang="en-US" dirty="0" smtClean="0"/>
              <a:t>ACES 101 online course</a:t>
            </a:r>
          </a:p>
          <a:p>
            <a:r>
              <a:rPr lang="en-US" dirty="0"/>
              <a:t>Workshops at regionals and statewide </a:t>
            </a:r>
            <a:r>
              <a:rPr lang="en-US" dirty="0" smtClean="0"/>
              <a:t>events</a:t>
            </a:r>
          </a:p>
          <a:p>
            <a:r>
              <a:rPr lang="en-US" dirty="0" smtClean="0"/>
              <a:t>Webinars for ACES leaders</a:t>
            </a:r>
          </a:p>
          <a:p>
            <a:r>
              <a:rPr lang="en-US" dirty="0" smtClean="0"/>
              <a:t>Support and tools for administrators and instructional leaders </a:t>
            </a:r>
          </a:p>
          <a:p>
            <a:r>
              <a:rPr lang="en-US" dirty="0" smtClean="0"/>
              <a:t>Continued expansion of ACES resource library</a:t>
            </a:r>
          </a:p>
          <a:p>
            <a:r>
              <a:rPr lang="en-US" dirty="0" smtClean="0"/>
              <a:t>Connections </a:t>
            </a:r>
            <a:r>
              <a:rPr lang="en-US" dirty="0"/>
              <a:t>between </a:t>
            </a:r>
            <a:r>
              <a:rPr lang="en-US" dirty="0" smtClean="0"/>
              <a:t>ACES, CCRS, and contextualized </a:t>
            </a:r>
            <a:r>
              <a:rPr lang="en-US" dirty="0"/>
              <a:t>instruction (LaGuardia)</a:t>
            </a:r>
          </a:p>
          <a:p>
            <a:pPr lvl="1"/>
            <a:endParaRPr lang="en-US" dirty="0" smtClean="0"/>
          </a:p>
        </p:txBody>
      </p:sp>
    </p:spTree>
    <p:extLst>
      <p:ext uri="{BB962C8B-B14F-4D97-AF65-F5344CB8AC3E}">
        <p14:creationId xmlns:p14="http://schemas.microsoft.com/office/powerpoint/2010/main" val="23464894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914400"/>
            <a:ext cx="6858000" cy="857250"/>
          </a:xfrm>
          <a:noFill/>
        </p:spPr>
        <p:txBody>
          <a:bodyPr>
            <a:normAutofit fontScale="90000"/>
          </a:bodyPr>
          <a:lstStyle/>
          <a:p>
            <a:r>
              <a:rPr lang="en-US" b="1" dirty="0"/>
              <a:t>ACES 101 Course </a:t>
            </a:r>
            <a:r>
              <a:rPr lang="en-US" b="1" dirty="0" smtClean="0"/>
              <a:t/>
            </a:r>
            <a:br>
              <a:rPr lang="en-US" b="1" dirty="0" smtClean="0"/>
            </a:br>
            <a:r>
              <a:rPr lang="en-US" b="1" dirty="0" smtClean="0">
                <a:hlinkClick r:id="rId2"/>
              </a:rPr>
              <a:t>http://online.theMLC.org</a:t>
            </a:r>
            <a:r>
              <a:rPr lang="en-US" b="1" dirty="0" smtClean="0"/>
              <a:t>  </a:t>
            </a:r>
            <a:endParaRPr lang="en-US" b="1" dirty="0"/>
          </a:p>
        </p:txBody>
      </p:sp>
      <p:sp>
        <p:nvSpPr>
          <p:cNvPr id="4" name="Content Placeholder 3"/>
          <p:cNvSpPr>
            <a:spLocks noGrp="1"/>
          </p:cNvSpPr>
          <p:nvPr>
            <p:ph sz="half" idx="1"/>
          </p:nvPr>
        </p:nvSpPr>
        <p:spPr>
          <a:xfrm>
            <a:off x="0" y="2000250"/>
            <a:ext cx="5029200" cy="4857750"/>
          </a:xfrm>
        </p:spPr>
        <p:txBody>
          <a:bodyPr>
            <a:noAutofit/>
          </a:bodyPr>
          <a:lstStyle/>
          <a:p>
            <a:pPr marL="0" indent="0">
              <a:buNone/>
            </a:pPr>
            <a:r>
              <a:rPr lang="en-US" sz="2000" b="1" dirty="0"/>
              <a:t>Content:</a:t>
            </a:r>
          </a:p>
          <a:p>
            <a:r>
              <a:rPr lang="en-US" sz="2000" dirty="0"/>
              <a:t>MN State Standards (15 minutes)</a:t>
            </a:r>
          </a:p>
          <a:p>
            <a:r>
              <a:rPr lang="en-US" sz="2000" dirty="0"/>
              <a:t>ACES Introduction (1 hour)</a:t>
            </a:r>
          </a:p>
          <a:p>
            <a:r>
              <a:rPr lang="en-US" sz="2000" dirty="0"/>
              <a:t>6 individual ACES modules (1 hr. 30 mins each): Effective Communication, Learning Strategies, Self-Management, Navigating Systems, Critical Thinking, Developing a Future Pathway</a:t>
            </a:r>
          </a:p>
          <a:p>
            <a:r>
              <a:rPr lang="en-US" sz="2000" dirty="0"/>
              <a:t>Assessment (15 minutes)</a:t>
            </a:r>
          </a:p>
          <a:p>
            <a:pPr marL="0" indent="0">
              <a:buNone/>
            </a:pPr>
            <a:r>
              <a:rPr lang="en-US" sz="2000" b="1" dirty="0"/>
              <a:t>Delivery:</a:t>
            </a:r>
          </a:p>
          <a:p>
            <a:r>
              <a:rPr lang="en-US" sz="2000" dirty="0"/>
              <a:t>Online &amp; self-paced</a:t>
            </a:r>
          </a:p>
          <a:p>
            <a:r>
              <a:rPr lang="en-US" sz="2000" dirty="0"/>
              <a:t>CEUs upon completion, “Choose your own adventure” depending on needs!</a:t>
            </a:r>
          </a:p>
        </p:txBody>
      </p:sp>
      <p:pic>
        <p:nvPicPr>
          <p:cNvPr id="102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51820" y="2288857"/>
            <a:ext cx="4092180" cy="327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633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838200"/>
            <a:ext cx="6852805" cy="857250"/>
          </a:xfrm>
          <a:noFill/>
        </p:spPr>
        <p:txBody>
          <a:bodyPr>
            <a:normAutofit fontScale="90000"/>
          </a:bodyPr>
          <a:lstStyle/>
          <a:p>
            <a:r>
              <a:rPr lang="en-US" b="1" dirty="0" smtClean="0"/>
              <a:t>ACES Tools for Instructional Leaders</a:t>
            </a:r>
            <a:endParaRPr lang="en-US" b="1" dirty="0"/>
          </a:p>
        </p:txBody>
      </p:sp>
      <p:sp>
        <p:nvSpPr>
          <p:cNvPr id="6" name="Content Placeholder 5"/>
          <p:cNvSpPr>
            <a:spLocks noGrp="1"/>
          </p:cNvSpPr>
          <p:nvPr>
            <p:ph idx="1"/>
          </p:nvPr>
        </p:nvSpPr>
        <p:spPr/>
        <p:txBody>
          <a:bodyPr/>
          <a:lstStyle/>
          <a:p>
            <a:r>
              <a:rPr lang="en-US" dirty="0" smtClean="0"/>
              <a:t>ACES Facilitators Catalog</a:t>
            </a:r>
          </a:p>
          <a:p>
            <a:r>
              <a:rPr lang="en-US" dirty="0" smtClean="0"/>
              <a:t>ACES Observation Tool</a:t>
            </a:r>
          </a:p>
          <a:p>
            <a:r>
              <a:rPr lang="en-US" dirty="0" smtClean="0"/>
              <a:t>ACES Lesson Audit</a:t>
            </a:r>
          </a:p>
          <a:p>
            <a:r>
              <a:rPr lang="en-US" dirty="0" smtClean="0"/>
              <a:t>ACES Video Companion Guides</a:t>
            </a:r>
          </a:p>
          <a:p>
            <a:endParaRPr lang="en-US" dirty="0"/>
          </a:p>
          <a:p>
            <a:pPr marL="0" indent="0">
              <a:buNone/>
            </a:pPr>
            <a:r>
              <a:rPr lang="en-US" dirty="0" smtClean="0"/>
              <a:t>Available at the ACES </a:t>
            </a:r>
            <a:r>
              <a:rPr lang="en-US" dirty="0"/>
              <a:t>Resource Library: </a:t>
            </a:r>
            <a:r>
              <a:rPr lang="en-US" dirty="0">
                <a:hlinkClick r:id="rId2"/>
              </a:rPr>
              <a:t>http://</a:t>
            </a:r>
            <a:r>
              <a:rPr lang="en-US" dirty="0" smtClean="0">
                <a:hlinkClick r:id="rId2"/>
              </a:rPr>
              <a:t>atlasabe.org/resources/aces</a:t>
            </a:r>
            <a:r>
              <a:rPr lang="en-US" dirty="0" smtClean="0"/>
              <a:t> </a:t>
            </a:r>
            <a:endParaRPr lang="en-US" dirty="0"/>
          </a:p>
        </p:txBody>
      </p:sp>
    </p:spTree>
    <p:extLst>
      <p:ext uri="{BB962C8B-B14F-4D97-AF65-F5344CB8AC3E}">
        <p14:creationId xmlns:p14="http://schemas.microsoft.com/office/powerpoint/2010/main" val="16598379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Northstar</a:t>
            </a:r>
            <a:r>
              <a:rPr lang="en-US" dirty="0" smtClean="0"/>
              <a:t> Digital Literacy Standards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007518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9403" y="838200"/>
            <a:ext cx="6858000" cy="857250"/>
          </a:xfrm>
          <a:noFill/>
        </p:spPr>
        <p:txBody>
          <a:bodyPr>
            <a:normAutofit fontScale="90000"/>
          </a:bodyPr>
          <a:lstStyle/>
          <a:p>
            <a:r>
              <a:rPr lang="en-US" b="1" dirty="0" smtClean="0"/>
              <a:t>Distance Learning &amp; Digital Literacy</a:t>
            </a:r>
            <a:endParaRPr lang="en-US" b="1" dirty="0"/>
          </a:p>
        </p:txBody>
      </p:sp>
      <p:sp>
        <p:nvSpPr>
          <p:cNvPr id="2" name="Content Placeholder 1"/>
          <p:cNvSpPr>
            <a:spLocks noGrp="1"/>
          </p:cNvSpPr>
          <p:nvPr>
            <p:ph idx="1"/>
          </p:nvPr>
        </p:nvSpPr>
        <p:spPr/>
        <p:txBody>
          <a:bodyPr/>
          <a:lstStyle/>
          <a:p>
            <a:pPr marL="0" indent="0">
              <a:buNone/>
            </a:pPr>
            <a:r>
              <a:rPr lang="en-US" dirty="0" smtClean="0"/>
              <a:t>Online courses available at </a:t>
            </a:r>
            <a:r>
              <a:rPr lang="en-US" dirty="0" smtClean="0">
                <a:hlinkClick r:id="rId3"/>
              </a:rPr>
              <a:t>http://online.themlc.org</a:t>
            </a:r>
            <a:r>
              <a:rPr lang="en-US" dirty="0" smtClean="0"/>
              <a:t> </a:t>
            </a:r>
          </a:p>
          <a:p>
            <a:r>
              <a:rPr lang="en-US" dirty="0" smtClean="0"/>
              <a:t>Distance Learning Basics for ABE</a:t>
            </a:r>
          </a:p>
          <a:p>
            <a:r>
              <a:rPr lang="en-US" dirty="0" smtClean="0"/>
              <a:t>Digital Literacy Integration for ABE</a:t>
            </a:r>
          </a:p>
          <a:p>
            <a:endParaRPr lang="en-US" dirty="0"/>
          </a:p>
          <a:p>
            <a:pPr marL="0" indent="0">
              <a:buNone/>
            </a:pPr>
            <a:r>
              <a:rPr lang="en-US" b="1" dirty="0" smtClean="0"/>
              <a:t>Reminder: </a:t>
            </a:r>
            <a:r>
              <a:rPr lang="en-US" dirty="0" smtClean="0"/>
              <a:t>DL Basics or DL 101 </a:t>
            </a:r>
            <a:r>
              <a:rPr lang="en-US" b="1" dirty="0" smtClean="0"/>
              <a:t>required</a:t>
            </a:r>
            <a:r>
              <a:rPr lang="en-US" dirty="0" smtClean="0"/>
              <a:t> </a:t>
            </a:r>
            <a:r>
              <a:rPr lang="en-US" dirty="0"/>
              <a:t>for all ABE managers, teachers, and support staff delivering DL</a:t>
            </a:r>
            <a:endParaRPr lang="en-US" dirty="0" smtClean="0"/>
          </a:p>
          <a:p>
            <a:endParaRPr lang="en-US" dirty="0"/>
          </a:p>
        </p:txBody>
      </p:sp>
    </p:spTree>
    <p:extLst>
      <p:ext uri="{BB962C8B-B14F-4D97-AF65-F5344CB8AC3E}">
        <p14:creationId xmlns:p14="http://schemas.microsoft.com/office/powerpoint/2010/main" val="20589508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Hasskamp\AppData\Local\Microsoft\Windows\Temporary Internet Files\Content.IE5\98YIOJPX\MP900382687[1].jpg">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44" t="22387" r="15556" b="28163"/>
          <a:stretch/>
        </p:blipFill>
        <p:spPr bwMode="auto">
          <a:xfrm>
            <a:off x="0" y="2041452"/>
            <a:ext cx="9136380" cy="48165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6582"/>
            <a:ext cx="9143999" cy="685800"/>
          </a:xfrm>
          <a:solidFill>
            <a:srgbClr val="FFFFFF"/>
          </a:solidFill>
        </p:spPr>
        <p:txBody>
          <a:bodyPr>
            <a:normAutofit/>
          </a:bodyPr>
          <a:lstStyle/>
          <a:p>
            <a:r>
              <a:rPr lang="en-US" b="1" dirty="0" smtClean="0">
                <a:solidFill>
                  <a:schemeClr val="accent6">
                    <a:lumMod val="50000"/>
                  </a:schemeClr>
                </a:solidFill>
              </a:rPr>
              <a:t>Discussion:  Content Standards</a:t>
            </a:r>
            <a:endParaRPr lang="en-US" b="1" dirty="0">
              <a:solidFill>
                <a:schemeClr val="accent6">
                  <a:lumMod val="50000"/>
                </a:schemeClr>
              </a:solidFill>
            </a:endParaRPr>
          </a:p>
        </p:txBody>
      </p:sp>
      <p:sp>
        <p:nvSpPr>
          <p:cNvPr id="3" name="Content Placeholder 2"/>
          <p:cNvSpPr>
            <a:spLocks noGrp="1"/>
          </p:cNvSpPr>
          <p:nvPr>
            <p:ph sz="quarter" idx="4294967295"/>
          </p:nvPr>
        </p:nvSpPr>
        <p:spPr>
          <a:xfrm>
            <a:off x="0" y="609600"/>
            <a:ext cx="9136380" cy="2209800"/>
          </a:xfrm>
          <a:prstGeom prst="rect">
            <a:avLst/>
          </a:prstGeom>
          <a:gradFill flip="none" rotWithShape="1">
            <a:gsLst>
              <a:gs pos="0">
                <a:srgbClr val="FFFFFF">
                  <a:alpha val="0"/>
                </a:srgbClr>
              </a:gs>
              <a:gs pos="100000">
                <a:srgbClr val="FFFFFF"/>
              </a:gs>
              <a:gs pos="12000">
                <a:srgbClr val="FFFFFF"/>
              </a:gs>
            </a:gsLst>
            <a:lin ang="16200000" scaled="1"/>
            <a:tileRect/>
          </a:gradFill>
        </p:spPr>
        <p:txBody>
          <a:bodyPr anchor="t">
            <a:normAutofit/>
          </a:bodyPr>
          <a:lstStyle/>
          <a:p>
            <a:pPr marL="274320" indent="0">
              <a:buClr>
                <a:schemeClr val="accent6"/>
              </a:buClr>
              <a:buNone/>
            </a:pPr>
            <a:endParaRPr lang="en-US" sz="4000" dirty="0" smtClean="0">
              <a:solidFill>
                <a:schemeClr val="bg1"/>
              </a:solidFill>
            </a:endParaRPr>
          </a:p>
          <a:p>
            <a:pPr marL="514350" indent="-514350">
              <a:buClr>
                <a:schemeClr val="accent6"/>
              </a:buClr>
              <a:buFont typeface="+mj-lt"/>
              <a:buAutoNum type="arabicPeriod"/>
            </a:pPr>
            <a:r>
              <a:rPr lang="en-US" sz="4000" dirty="0" smtClean="0">
                <a:solidFill>
                  <a:schemeClr val="bg1"/>
                </a:solidFill>
              </a:rPr>
              <a:t>What </a:t>
            </a:r>
            <a:r>
              <a:rPr lang="en-US" sz="4000" dirty="0">
                <a:solidFill>
                  <a:schemeClr val="bg1"/>
                </a:solidFill>
              </a:rPr>
              <a:t>questions do you have?</a:t>
            </a:r>
          </a:p>
          <a:p>
            <a:pPr marL="514350" indent="-514350">
              <a:buClr>
                <a:schemeClr val="accent6"/>
              </a:buClr>
              <a:buFont typeface="+mj-lt"/>
              <a:buAutoNum type="arabicPeriod"/>
            </a:pPr>
            <a:r>
              <a:rPr lang="en-US" sz="4000" dirty="0">
                <a:solidFill>
                  <a:schemeClr val="bg1"/>
                </a:solidFill>
              </a:rPr>
              <a:t>What issues stand out</a:t>
            </a:r>
            <a:r>
              <a:rPr lang="en-US" sz="4000" dirty="0" smtClean="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2674757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83" y="0"/>
            <a:ext cx="8616691" cy="914400"/>
          </a:xfrm>
        </p:spPr>
        <p:txBody>
          <a:bodyPr/>
          <a:lstStyle/>
          <a:p>
            <a:r>
              <a:rPr lang="en-US" sz="5400" dirty="0" smtClean="0">
                <a:solidFill>
                  <a:srgbClr val="C00000"/>
                </a:solidFill>
              </a:rPr>
              <a:t>Some Potential Key Topics</a:t>
            </a:r>
            <a:endParaRPr lang="en-US" sz="5400" dirty="0">
              <a:solidFill>
                <a:srgbClr val="C00000"/>
              </a:solidFill>
            </a:endParaRPr>
          </a:p>
        </p:txBody>
      </p:sp>
      <p:sp>
        <p:nvSpPr>
          <p:cNvPr id="3" name="Content Placeholder 2"/>
          <p:cNvSpPr>
            <a:spLocks noGrp="1"/>
          </p:cNvSpPr>
          <p:nvPr>
            <p:ph sz="quarter" idx="13"/>
          </p:nvPr>
        </p:nvSpPr>
        <p:spPr>
          <a:xfrm>
            <a:off x="514350" y="914400"/>
            <a:ext cx="3816536" cy="4591181"/>
          </a:xfrm>
        </p:spPr>
        <p:txBody>
          <a:bodyPr>
            <a:normAutofit lnSpcReduction="10000"/>
          </a:bodyPr>
          <a:lstStyle/>
          <a:p>
            <a:r>
              <a:rPr lang="en-US" dirty="0">
                <a:hlinkClick r:id="rId2" action="ppaction://hlinksldjump"/>
              </a:rPr>
              <a:t>Professional Development</a:t>
            </a:r>
            <a:endParaRPr lang="en-US" dirty="0"/>
          </a:p>
          <a:p>
            <a:r>
              <a:rPr lang="en-US" dirty="0">
                <a:hlinkClick r:id="rId3" action="ppaction://hlinksldjump"/>
              </a:rPr>
              <a:t>Content Standards</a:t>
            </a:r>
            <a:endParaRPr lang="en-US" dirty="0"/>
          </a:p>
          <a:p>
            <a:r>
              <a:rPr lang="en-US" dirty="0" smtClean="0">
                <a:hlinkClick r:id="rId4" action="ppaction://hlinksldjump"/>
              </a:rPr>
              <a:t>Federal </a:t>
            </a:r>
            <a:r>
              <a:rPr lang="en-US" dirty="0">
                <a:hlinkClick r:id="rId4" action="ppaction://hlinksldjump"/>
              </a:rPr>
              <a:t>Competitive </a:t>
            </a:r>
            <a:r>
              <a:rPr lang="en-US" dirty="0" smtClean="0">
                <a:hlinkClick r:id="rId4" action="ppaction://hlinksldjump"/>
              </a:rPr>
              <a:t>Grant Application</a:t>
            </a:r>
            <a:endParaRPr lang="en-US" dirty="0"/>
          </a:p>
          <a:p>
            <a:r>
              <a:rPr lang="en-US" dirty="0" smtClean="0">
                <a:hlinkClick r:id="rId5" action="ppaction://hlinksldjump"/>
              </a:rPr>
              <a:t>WIOA</a:t>
            </a:r>
            <a:endParaRPr lang="en-US" dirty="0" smtClean="0"/>
          </a:p>
          <a:p>
            <a:r>
              <a:rPr lang="en-US" dirty="0" smtClean="0">
                <a:hlinkClick r:id="rId6" action="ppaction://hlinksldjump"/>
              </a:rPr>
              <a:t>Accountability</a:t>
            </a:r>
            <a:endParaRPr lang="en-US" dirty="0" smtClean="0"/>
          </a:p>
          <a:p>
            <a:r>
              <a:rPr lang="en-US" dirty="0">
                <a:hlinkClick r:id="rId7" action="ppaction://hlinksldjump"/>
              </a:rPr>
              <a:t>IEL/Civics Grants</a:t>
            </a:r>
            <a:endParaRPr lang="en-US" dirty="0"/>
          </a:p>
          <a:p>
            <a:r>
              <a:rPr lang="en-US" dirty="0">
                <a:hlinkClick r:id="rId8" action="ppaction://hlinksldjump"/>
              </a:rPr>
              <a:t>Transitions</a:t>
            </a:r>
            <a:endParaRPr lang="en-US" dirty="0"/>
          </a:p>
          <a:p>
            <a:r>
              <a:rPr lang="en-US" dirty="0" smtClean="0">
                <a:hlinkClick r:id="rId9" action="ppaction://hlinksldjump"/>
              </a:rPr>
              <a:t>GED</a:t>
            </a:r>
            <a:endParaRPr lang="en-US" dirty="0" smtClean="0"/>
          </a:p>
          <a:p>
            <a:r>
              <a:rPr lang="en-US" dirty="0" smtClean="0">
                <a:hlinkClick r:id="rId10" action="ppaction://hlinksldjump"/>
              </a:rPr>
              <a:t>Standard Adult </a:t>
            </a:r>
            <a:r>
              <a:rPr lang="en-US" dirty="0" smtClean="0">
                <a:hlinkClick r:id="rId10" action="ppaction://hlinksldjump"/>
              </a:rPr>
              <a:t>Diploma</a:t>
            </a:r>
            <a:endParaRPr lang="en-US" dirty="0" smtClean="0"/>
          </a:p>
        </p:txBody>
      </p:sp>
      <p:sp>
        <p:nvSpPr>
          <p:cNvPr id="5" name="Content Placeholder 4"/>
          <p:cNvSpPr>
            <a:spLocks noGrp="1"/>
          </p:cNvSpPr>
          <p:nvPr>
            <p:ph sz="quarter" idx="14"/>
          </p:nvPr>
        </p:nvSpPr>
        <p:spPr>
          <a:xfrm>
            <a:off x="4495478" y="1158141"/>
            <a:ext cx="3814904" cy="2499459"/>
          </a:xfrm>
        </p:spPr>
        <p:txBody>
          <a:bodyPr/>
          <a:lstStyle/>
          <a:p>
            <a:r>
              <a:rPr lang="en-US" dirty="0" smtClean="0"/>
              <a:t>Other Topics?</a:t>
            </a:r>
            <a:endParaRPr lang="en-US" dirty="0"/>
          </a:p>
        </p:txBody>
      </p:sp>
      <p:pic>
        <p:nvPicPr>
          <p:cNvPr id="8" name="Picture 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81600" y="4419600"/>
            <a:ext cx="3499275" cy="1085981"/>
          </a:xfrm>
          <a:prstGeom prst="rect">
            <a:avLst/>
          </a:prstGeom>
        </p:spPr>
      </p:pic>
    </p:spTree>
    <p:extLst>
      <p:ext uri="{BB962C8B-B14F-4D97-AF65-F5344CB8AC3E}">
        <p14:creationId xmlns:p14="http://schemas.microsoft.com/office/powerpoint/2010/main" val="19297683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33654" y1="10976" x2="28571" y2="17276"/>
                        <a14:foregroundMark x1="34203" y1="10772" x2="30907" y2="8943"/>
                        <a14:foregroundMark x1="15522" y1="19919" x2="21429" y2="14228"/>
                        <a14:foregroundMark x1="18544" y1="32520" x2="10440" y2="41870"/>
                        <a14:foregroundMark x1="15934" y1="73780" x2="51099" y2="66057"/>
                        <a14:foregroundMark x1="60440" y1="95528" x2="82830" y2="75000"/>
                        <a14:foregroundMark x1="75137" y1="80691" x2="94643" y2="79472"/>
                        <a14:foregroundMark x1="73764" y1="85366" x2="93681" y2="81301"/>
                        <a14:foregroundMark x1="84890" y1="73984" x2="93681" y2="78659"/>
                        <a14:foregroundMark x1="32830" y1="77439" x2="63187" y2="78049"/>
                        <a14:backgroundMark x1="55907" y1="31911" x2="55907" y2="31911"/>
                        <a14:backgroundMark x1="74451" y1="42480" x2="74451" y2="42480"/>
                      </a14:backgroundRemoval>
                    </a14:imgEffect>
                  </a14:imgLayer>
                </a14:imgProps>
              </a:ext>
              <a:ext uri="{28A0092B-C50C-407E-A947-70E740481C1C}">
                <a14:useLocalDpi xmlns:a14="http://schemas.microsoft.com/office/drawing/2010/main" val="0"/>
              </a:ext>
            </a:extLst>
          </a:blip>
          <a:stretch>
            <a:fillRect/>
          </a:stretch>
        </p:blipFill>
        <p:spPr>
          <a:xfrm>
            <a:off x="0" y="0"/>
            <a:ext cx="9144000" cy="6179736"/>
          </a:xfrm>
          <a:prstGeom prst="rect">
            <a:avLst/>
          </a:prstGeom>
        </p:spPr>
      </p:pic>
      <p:sp>
        <p:nvSpPr>
          <p:cNvPr id="2" name="Title 1"/>
          <p:cNvSpPr>
            <a:spLocks noGrp="1"/>
          </p:cNvSpPr>
          <p:nvPr>
            <p:ph type="title"/>
          </p:nvPr>
        </p:nvSpPr>
        <p:spPr>
          <a:xfrm>
            <a:off x="-8257" y="4114800"/>
            <a:ext cx="9145772" cy="2667000"/>
          </a:xfrm>
          <a:solidFill>
            <a:schemeClr val="accent6">
              <a:lumMod val="75000"/>
            </a:schemeClr>
          </a:solidFill>
        </p:spPr>
        <p:txBody>
          <a:bodyPr>
            <a:normAutofit/>
          </a:bodyPr>
          <a:lstStyle/>
          <a:p>
            <a:r>
              <a:rPr lang="en-US" sz="6600" b="1" dirty="0" smtClean="0">
                <a:solidFill>
                  <a:schemeClr val="bg1"/>
                </a:solidFill>
              </a:rPr>
              <a:t>Preparing the </a:t>
            </a:r>
            <a:br>
              <a:rPr lang="en-US" sz="6600" b="1" dirty="0" smtClean="0">
                <a:solidFill>
                  <a:schemeClr val="bg1"/>
                </a:solidFill>
              </a:rPr>
            </a:br>
            <a:r>
              <a:rPr lang="en-US" sz="6600" b="1" dirty="0" smtClean="0">
                <a:solidFill>
                  <a:schemeClr val="bg1"/>
                </a:solidFill>
              </a:rPr>
              <a:t>Federal Competitive ABE Application</a:t>
            </a:r>
            <a:endParaRPr lang="en-US" sz="8800" b="1" dirty="0">
              <a:solidFill>
                <a:schemeClr val="bg1"/>
              </a:solidFill>
            </a:endParaRPr>
          </a:p>
        </p:txBody>
      </p:sp>
      <p:sp>
        <p:nvSpPr>
          <p:cNvPr id="3" name="Text Placeholder 2"/>
          <p:cNvSpPr>
            <a:spLocks noGrp="1"/>
          </p:cNvSpPr>
          <p:nvPr>
            <p:ph type="body" idx="1"/>
          </p:nvPr>
        </p:nvSpPr>
        <p:spPr>
          <a:xfrm>
            <a:off x="2063885" y="0"/>
            <a:ext cx="7086600" cy="457200"/>
          </a:xfrm>
        </p:spPr>
        <p:txBody>
          <a:bodyPr/>
          <a:lstStyle/>
          <a:p>
            <a:pPr algn="r"/>
            <a:endParaRPr lang="en-US" dirty="0"/>
          </a:p>
        </p:txBody>
      </p:sp>
      <p:sp>
        <p:nvSpPr>
          <p:cNvPr id="4" name="Slide Number Placeholder 3"/>
          <p:cNvSpPr>
            <a:spLocks noGrp="1"/>
          </p:cNvSpPr>
          <p:nvPr>
            <p:ph type="sldNum" sz="quarter" idx="12"/>
          </p:nvPr>
        </p:nvSpPr>
        <p:spPr/>
        <p:txBody>
          <a:bodyPr/>
          <a:lstStyle/>
          <a:p>
            <a:fld id="{4CFE8128-F6F6-4F3B-BDF0-9314E675A7F7}" type="slidenum">
              <a:rPr lang="en-US" smtClean="0"/>
              <a:t>50</a:t>
            </a:fld>
            <a:endParaRPr lang="en-US"/>
          </a:p>
        </p:txBody>
      </p:sp>
    </p:spTree>
    <p:extLst>
      <p:ext uri="{BB962C8B-B14F-4D97-AF65-F5344CB8AC3E}">
        <p14:creationId xmlns:p14="http://schemas.microsoft.com/office/powerpoint/2010/main" val="13687823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1"/>
            <a:ext cx="9143999" cy="1239837"/>
          </a:xfrm>
          <a:solidFill>
            <a:srgbClr val="FFFF00"/>
          </a:solidFill>
        </p:spPr>
        <p:txBody>
          <a:bodyPr>
            <a:noAutofit/>
          </a:bodyPr>
          <a:lstStyle/>
          <a:p>
            <a:r>
              <a:rPr lang="en-US" sz="6000" dirty="0" smtClean="0">
                <a:solidFill>
                  <a:schemeClr val="tx1"/>
                </a:solidFill>
                <a:effectLst/>
              </a:rPr>
              <a:t>AKA The </a:t>
            </a:r>
            <a:r>
              <a:rPr lang="en-US" sz="6000" dirty="0" smtClean="0">
                <a:solidFill>
                  <a:schemeClr val="tx1"/>
                </a:solidFill>
                <a:effectLst/>
              </a:rPr>
              <a:t>“</a:t>
            </a:r>
            <a:r>
              <a:rPr lang="en-US" sz="7200" dirty="0" smtClean="0">
                <a:solidFill>
                  <a:schemeClr val="tx1"/>
                </a:solidFill>
                <a:effectLst/>
              </a:rPr>
              <a:t>Re-compete</a:t>
            </a:r>
            <a:r>
              <a:rPr lang="en-US" sz="6000" dirty="0" smtClean="0">
                <a:solidFill>
                  <a:schemeClr val="tx1"/>
                </a:solidFill>
                <a:effectLst/>
              </a:rPr>
              <a:t>”</a:t>
            </a:r>
            <a:endParaRPr lang="en-US" sz="6000" dirty="0">
              <a:solidFill>
                <a:schemeClr val="tx1"/>
              </a:solidFill>
              <a:effectLst/>
            </a:endParaRPr>
          </a:p>
        </p:txBody>
      </p:sp>
      <p:sp>
        <p:nvSpPr>
          <p:cNvPr id="3" name="Content Placeholder 2"/>
          <p:cNvSpPr>
            <a:spLocks noGrp="1"/>
          </p:cNvSpPr>
          <p:nvPr>
            <p:ph idx="1"/>
          </p:nvPr>
        </p:nvSpPr>
        <p:spPr>
          <a:xfrm>
            <a:off x="0" y="1447800"/>
            <a:ext cx="9144000" cy="5410200"/>
          </a:xfrm>
        </p:spPr>
        <p:txBody>
          <a:bodyPr>
            <a:noAutofit/>
          </a:bodyPr>
          <a:lstStyle/>
          <a:p>
            <a:r>
              <a:rPr lang="en-US" sz="3600" b="1" dirty="0" smtClean="0"/>
              <a:t>What:  Competitive federal ABE application</a:t>
            </a:r>
          </a:p>
          <a:p>
            <a:r>
              <a:rPr lang="en-US" sz="3600" b="1" dirty="0" smtClean="0"/>
              <a:t>Due date:  March 15, 2017</a:t>
            </a:r>
          </a:p>
          <a:p>
            <a:r>
              <a:rPr lang="en-US" sz="3600" b="1" dirty="0" smtClean="0"/>
              <a:t>Applies to:  All current and potential ABE consortium wanting to receive federal ABE funding</a:t>
            </a:r>
          </a:p>
          <a:p>
            <a:r>
              <a:rPr lang="en-US" sz="3600" b="1" dirty="0" smtClean="0"/>
              <a:t>Purpose:  Determines which entities receive federal ABE funding under WIOA as consortia</a:t>
            </a:r>
            <a:endParaRPr lang="en-US" sz="3600" b="1" dirty="0"/>
          </a:p>
        </p:txBody>
      </p:sp>
      <p:sp>
        <p:nvSpPr>
          <p:cNvPr id="4" name="Slide Number Placeholder 3"/>
          <p:cNvSpPr>
            <a:spLocks noGrp="1"/>
          </p:cNvSpPr>
          <p:nvPr>
            <p:ph type="sldNum" sz="quarter" idx="12"/>
          </p:nvPr>
        </p:nvSpPr>
        <p:spPr/>
        <p:txBody>
          <a:bodyPr/>
          <a:lstStyle/>
          <a:p>
            <a:fld id="{4CFE8128-F6F6-4F3B-BDF0-9314E675A7F7}" type="slidenum">
              <a:rPr lang="en-US" smtClean="0"/>
              <a:t>51</a:t>
            </a:fld>
            <a:endParaRPr lang="en-US" dirty="0"/>
          </a:p>
        </p:txBody>
      </p:sp>
    </p:spTree>
    <p:extLst>
      <p:ext uri="{BB962C8B-B14F-4D97-AF65-F5344CB8AC3E}">
        <p14:creationId xmlns:p14="http://schemas.microsoft.com/office/powerpoint/2010/main" val="298696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8984" l="0" r="100000">
                        <a14:backgroundMark x1="6044" y1="36382" x2="49313" y2="37805"/>
                        <a14:backgroundMark x1="48214" y1="11789" x2="51923" y2="33130"/>
                        <a14:backgroundMark x1="82555" y1="10976" x2="75000" y2="42073"/>
                        <a14:backgroundMark x1="95055" y1="41667" x2="82692" y2="46748"/>
                        <a14:backgroundMark x1="93681" y1="54675" x2="71566" y2="63618"/>
                        <a14:backgroundMark x1="53434" y1="46951" x2="54670" y2="65041"/>
                        <a14:backgroundMark x1="47253" y1="47967" x2="17033" y2="57317"/>
                        <a14:backgroundMark x1="48764" y1="58740" x2="7967" y2="49797"/>
                        <a14:backgroundMark x1="53984" y1="65650" x2="54121" y2="72154"/>
                      </a14:backgroundRemoval>
                    </a14:imgEffect>
                  </a14:imgLayer>
                </a14:imgProps>
              </a:ext>
              <a:ext uri="{28A0092B-C50C-407E-A947-70E740481C1C}">
                <a14:useLocalDpi xmlns:a14="http://schemas.microsoft.com/office/drawing/2010/main" val="0"/>
              </a:ext>
            </a:extLst>
          </a:blip>
          <a:stretch>
            <a:fillRect/>
          </a:stretch>
        </p:blipFill>
        <p:spPr>
          <a:xfrm>
            <a:off x="-4267201" y="888875"/>
            <a:ext cx="8839201" cy="5973744"/>
          </a:xfrm>
          <a:prstGeom prst="rect">
            <a:avLst/>
          </a:prstGeom>
        </p:spPr>
      </p:pic>
      <p:sp>
        <p:nvSpPr>
          <p:cNvPr id="2" name="Title 1"/>
          <p:cNvSpPr>
            <a:spLocks noGrp="1"/>
          </p:cNvSpPr>
          <p:nvPr>
            <p:ph type="title"/>
          </p:nvPr>
        </p:nvSpPr>
        <p:spPr>
          <a:xfrm>
            <a:off x="0" y="76200"/>
            <a:ext cx="9144000" cy="838200"/>
          </a:xfrm>
          <a:solidFill>
            <a:schemeClr val="tx1"/>
          </a:solidFill>
        </p:spPr>
        <p:txBody>
          <a:bodyPr>
            <a:normAutofit fontScale="90000"/>
          </a:bodyPr>
          <a:lstStyle/>
          <a:p>
            <a:r>
              <a:rPr lang="en-US" b="1" dirty="0" smtClean="0">
                <a:solidFill>
                  <a:schemeClr val="bg1"/>
                </a:solidFill>
              </a:rPr>
              <a:t>Federal ABE Competitive Grant </a:t>
            </a:r>
            <a:r>
              <a:rPr lang="en-US" b="1" dirty="0" smtClean="0">
                <a:solidFill>
                  <a:schemeClr val="bg1"/>
                </a:solidFill>
              </a:rPr>
              <a:t>Timeline</a:t>
            </a:r>
            <a:endParaRPr lang="en-US" b="1" dirty="0">
              <a:solidFill>
                <a:schemeClr val="bg1"/>
              </a:solidFill>
            </a:endParaRPr>
          </a:p>
        </p:txBody>
      </p:sp>
      <p:sp>
        <p:nvSpPr>
          <p:cNvPr id="3" name="Content Placeholder 2"/>
          <p:cNvSpPr>
            <a:spLocks noGrp="1"/>
          </p:cNvSpPr>
          <p:nvPr>
            <p:ph idx="1"/>
          </p:nvPr>
        </p:nvSpPr>
        <p:spPr>
          <a:xfrm>
            <a:off x="2438400" y="914400"/>
            <a:ext cx="6705600" cy="5943600"/>
          </a:xfrm>
          <a:solidFill>
            <a:srgbClr val="FFFFFF"/>
          </a:solidFill>
        </p:spPr>
        <p:txBody>
          <a:bodyPr>
            <a:noAutofit/>
          </a:bodyPr>
          <a:lstStyle/>
          <a:p>
            <a:r>
              <a:rPr lang="en-US" b="1" dirty="0" smtClean="0"/>
              <a:t>March 15, 2017</a:t>
            </a:r>
            <a:r>
              <a:rPr lang="en-US" dirty="0" smtClean="0"/>
              <a:t>:  Re-Compete application/RFP due</a:t>
            </a:r>
          </a:p>
          <a:p>
            <a:r>
              <a:rPr lang="en-US" b="1" dirty="0" smtClean="0"/>
              <a:t>March 17, 2017:  </a:t>
            </a:r>
            <a:r>
              <a:rPr lang="en-US" dirty="0" smtClean="0"/>
              <a:t>MDE sends applications and forms to reviewers and to Local Workforce Development Boards</a:t>
            </a:r>
            <a:endParaRPr lang="en-US" b="1" dirty="0" smtClean="0"/>
          </a:p>
          <a:p>
            <a:r>
              <a:rPr lang="en-US" b="1" dirty="0" smtClean="0"/>
              <a:t>March-April </a:t>
            </a:r>
            <a:r>
              <a:rPr lang="en-US" b="1" dirty="0" smtClean="0"/>
              <a:t>2017</a:t>
            </a:r>
            <a:r>
              <a:rPr lang="en-US" dirty="0" smtClean="0"/>
              <a:t>:  Re-Compete applications reviewed</a:t>
            </a:r>
          </a:p>
          <a:p>
            <a:r>
              <a:rPr lang="en-US" b="1" dirty="0" smtClean="0"/>
              <a:t>April 10-14:  </a:t>
            </a:r>
            <a:r>
              <a:rPr lang="en-US" dirty="0" smtClean="0"/>
              <a:t>One-day in-person review sessions</a:t>
            </a:r>
          </a:p>
          <a:p>
            <a:r>
              <a:rPr lang="en-US" b="1" dirty="0" smtClean="0"/>
              <a:t>April 24, 2017: </a:t>
            </a:r>
            <a:r>
              <a:rPr lang="en-US" dirty="0" smtClean="0"/>
              <a:t>Local Workforce Development Board feedback due to MDE</a:t>
            </a:r>
            <a:endParaRPr lang="en-US" b="1" dirty="0" smtClean="0"/>
          </a:p>
          <a:p>
            <a:r>
              <a:rPr lang="en-US" b="1" dirty="0" smtClean="0"/>
              <a:t>May </a:t>
            </a:r>
            <a:r>
              <a:rPr lang="en-US" b="1" dirty="0" smtClean="0"/>
              <a:t>2017</a:t>
            </a:r>
            <a:r>
              <a:rPr lang="en-US" dirty="0" smtClean="0"/>
              <a:t>:  </a:t>
            </a:r>
            <a:r>
              <a:rPr lang="en-US" dirty="0" smtClean="0"/>
              <a:t>Approved federal </a:t>
            </a:r>
            <a:r>
              <a:rPr lang="en-US" dirty="0" smtClean="0"/>
              <a:t>ABE </a:t>
            </a:r>
            <a:r>
              <a:rPr lang="en-US" dirty="0" smtClean="0">
                <a:solidFill>
                  <a:schemeClr val="tx1"/>
                </a:solidFill>
              </a:rPr>
              <a:t>provider</a:t>
            </a:r>
            <a:r>
              <a:rPr lang="en-US" dirty="0" smtClean="0">
                <a:solidFill>
                  <a:schemeClr val="tx1"/>
                </a:solidFill>
              </a:rPr>
              <a:t>s announced</a:t>
            </a:r>
          </a:p>
          <a:p>
            <a:r>
              <a:rPr lang="en-US" b="1" dirty="0">
                <a:solidFill>
                  <a:schemeClr val="tx1"/>
                </a:solidFill>
              </a:rPr>
              <a:t>June 1, 2017</a:t>
            </a:r>
            <a:r>
              <a:rPr lang="en-US" dirty="0">
                <a:solidFill>
                  <a:schemeClr val="tx1"/>
                </a:solidFill>
              </a:rPr>
              <a:t>: Accepted federal ABE provider SERVS applications </a:t>
            </a:r>
            <a:r>
              <a:rPr lang="en-US" dirty="0" smtClean="0">
                <a:solidFill>
                  <a:schemeClr val="tx1"/>
                </a:solidFill>
              </a:rPr>
              <a:t>due</a:t>
            </a:r>
            <a:endParaRPr lang="en-US" dirty="0" smtClean="0">
              <a:solidFill>
                <a:schemeClr val="tx1"/>
              </a:solidFill>
            </a:endParaRPr>
          </a:p>
          <a:p>
            <a:r>
              <a:rPr lang="en-US" b="1" dirty="0" smtClean="0">
                <a:solidFill>
                  <a:schemeClr val="tx1"/>
                </a:solidFill>
              </a:rPr>
              <a:t>July </a:t>
            </a:r>
            <a:r>
              <a:rPr lang="en-US" b="1" dirty="0">
                <a:solidFill>
                  <a:schemeClr val="tx1"/>
                </a:solidFill>
              </a:rPr>
              <a:t>2017</a:t>
            </a:r>
            <a:r>
              <a:rPr lang="en-US" dirty="0">
                <a:solidFill>
                  <a:schemeClr val="tx1"/>
                </a:solidFill>
              </a:rPr>
              <a:t>:</a:t>
            </a:r>
            <a:r>
              <a:rPr lang="en-US" dirty="0"/>
              <a:t>  Accepted re-compete </a:t>
            </a:r>
            <a:r>
              <a:rPr lang="en-US" dirty="0" smtClean="0"/>
              <a:t>grantees officially launch</a:t>
            </a:r>
            <a:endParaRPr lang="en-US" dirty="0"/>
          </a:p>
        </p:txBody>
      </p:sp>
    </p:spTree>
    <p:extLst>
      <p:ext uri="{BB962C8B-B14F-4D97-AF65-F5344CB8AC3E}">
        <p14:creationId xmlns:p14="http://schemas.microsoft.com/office/powerpoint/2010/main" val="28223443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0" y="838200"/>
            <a:ext cx="6629400" cy="4861993"/>
          </a:xfrm>
          <a:noFill/>
        </p:spPr>
        <p:txBody>
          <a:bodyPr anchor="ctr">
            <a:normAutofit/>
          </a:bodyPr>
          <a:lstStyle/>
          <a:p>
            <a:pPr marL="0" indent="0">
              <a:buNone/>
            </a:pPr>
            <a:r>
              <a:rPr lang="en-US" sz="3200" dirty="0" smtClean="0">
                <a:solidFill>
                  <a:schemeClr val="accent3">
                    <a:lumMod val="50000"/>
                  </a:schemeClr>
                </a:solidFill>
              </a:rPr>
              <a:t>6 Sections (Part 4 of application)</a:t>
            </a:r>
          </a:p>
          <a:p>
            <a:pPr marL="514350" indent="-514350">
              <a:buFont typeface="+mj-lt"/>
              <a:buAutoNum type="arabicPeriod"/>
            </a:pPr>
            <a:r>
              <a:rPr lang="en-US" sz="3200" dirty="0" smtClean="0">
                <a:solidFill>
                  <a:schemeClr val="accent3">
                    <a:lumMod val="50000"/>
                  </a:schemeClr>
                </a:solidFill>
              </a:rPr>
              <a:t>Executive Summary</a:t>
            </a:r>
          </a:p>
          <a:p>
            <a:pPr marL="514350" indent="-514350">
              <a:buFont typeface="+mj-lt"/>
              <a:buAutoNum type="arabicPeriod"/>
            </a:pPr>
            <a:r>
              <a:rPr lang="en-US" sz="3200" dirty="0" smtClean="0">
                <a:solidFill>
                  <a:schemeClr val="accent3">
                    <a:lumMod val="50000"/>
                  </a:schemeClr>
                </a:solidFill>
              </a:rPr>
              <a:t>Need &amp; Target Population</a:t>
            </a:r>
          </a:p>
          <a:p>
            <a:pPr marL="514350" indent="-514350">
              <a:buFont typeface="+mj-lt"/>
              <a:buAutoNum type="arabicPeriod"/>
            </a:pPr>
            <a:r>
              <a:rPr lang="en-US" sz="3200" dirty="0" smtClean="0">
                <a:solidFill>
                  <a:schemeClr val="accent3">
                    <a:lumMod val="50000"/>
                  </a:schemeClr>
                </a:solidFill>
              </a:rPr>
              <a:t>Provider Educational Capacity</a:t>
            </a:r>
          </a:p>
          <a:p>
            <a:pPr marL="514350" indent="-514350">
              <a:buFont typeface="+mj-lt"/>
              <a:buAutoNum type="arabicPeriod"/>
            </a:pPr>
            <a:r>
              <a:rPr lang="en-US" sz="3200" dirty="0" smtClean="0">
                <a:solidFill>
                  <a:schemeClr val="accent3">
                    <a:lumMod val="50000"/>
                  </a:schemeClr>
                </a:solidFill>
              </a:rPr>
              <a:t>Educational Quality</a:t>
            </a:r>
          </a:p>
          <a:p>
            <a:pPr marL="514350" indent="-514350">
              <a:buFont typeface="+mj-lt"/>
              <a:buAutoNum type="arabicPeriod"/>
            </a:pPr>
            <a:r>
              <a:rPr lang="en-US" sz="3200" dirty="0" smtClean="0">
                <a:solidFill>
                  <a:schemeClr val="accent3">
                    <a:lumMod val="50000"/>
                  </a:schemeClr>
                </a:solidFill>
              </a:rPr>
              <a:t>Collaboration &amp; Contextualization</a:t>
            </a:r>
          </a:p>
          <a:p>
            <a:pPr marL="514350" indent="-514350">
              <a:buFont typeface="+mj-lt"/>
              <a:buAutoNum type="arabicPeriod"/>
            </a:pPr>
            <a:r>
              <a:rPr lang="en-US" sz="3200" dirty="0" smtClean="0">
                <a:solidFill>
                  <a:schemeClr val="accent3">
                    <a:lumMod val="50000"/>
                  </a:schemeClr>
                </a:solidFill>
              </a:rPr>
              <a:t>Program Resources</a:t>
            </a:r>
            <a:endParaRPr lang="en-US" sz="3200" dirty="0">
              <a:solidFill>
                <a:schemeClr val="accent3">
                  <a:lumMod val="50000"/>
                </a:schemeClr>
              </a:solidFill>
            </a:endParaRPr>
          </a:p>
        </p:txBody>
      </p:sp>
      <p:sp>
        <p:nvSpPr>
          <p:cNvPr id="2" name="Title 1"/>
          <p:cNvSpPr>
            <a:spLocks noGrp="1"/>
          </p:cNvSpPr>
          <p:nvPr>
            <p:ph type="title"/>
          </p:nvPr>
        </p:nvSpPr>
        <p:spPr>
          <a:xfrm>
            <a:off x="0" y="0"/>
            <a:ext cx="9144000" cy="838200"/>
          </a:xfrm>
          <a:solidFill>
            <a:schemeClr val="tx1"/>
          </a:solidFill>
        </p:spPr>
        <p:txBody>
          <a:bodyPr>
            <a:noAutofit/>
          </a:bodyPr>
          <a:lstStyle/>
          <a:p>
            <a:pPr algn="l"/>
            <a:r>
              <a:rPr lang="en-US" sz="3600" b="1" dirty="0">
                <a:solidFill>
                  <a:schemeClr val="bg1"/>
                </a:solidFill>
              </a:rPr>
              <a:t>Application Narrative </a:t>
            </a:r>
            <a:r>
              <a:rPr lang="en-US" sz="3600" b="1" dirty="0" smtClean="0">
                <a:solidFill>
                  <a:schemeClr val="bg1"/>
                </a:solidFill>
              </a:rPr>
              <a:t>Questions</a:t>
            </a:r>
            <a:endParaRPr lang="en-US" sz="3600" b="1" cap="none" dirty="0">
              <a:solidFill>
                <a:schemeClr val="bg1"/>
              </a:solidFill>
            </a:endParaRPr>
          </a:p>
        </p:txBody>
      </p:sp>
      <p:pic>
        <p:nvPicPr>
          <p:cNvPr id="4" name="Picture 2" descr="C:\Users\BHasskamp\AppData\Local\Microsoft\Windows\Temporary Internet Files\Content.IE5\98YIOJPX\MP900448685[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16" b="100000" l="177" r="93640">
                        <a14:foregroundMark x1="61661" y1="22968" x2="69965" y2="29564"/>
                        <a14:foregroundMark x1="69965" y1="29564" x2="66784" y2="23675"/>
                      </a14:backgroundRemoval>
                    </a14:imgEffect>
                  </a14:imgLayer>
                </a14:imgProps>
              </a:ext>
              <a:ext uri="{28A0092B-C50C-407E-A947-70E740481C1C}">
                <a14:useLocalDpi xmlns:a14="http://schemas.microsoft.com/office/drawing/2010/main" val="0"/>
              </a:ext>
            </a:extLst>
          </a:blip>
          <a:srcRect t="4393" r="10000"/>
          <a:stretch/>
        </p:blipFill>
        <p:spPr bwMode="auto">
          <a:xfrm>
            <a:off x="5384663" y="0"/>
            <a:ext cx="4292737" cy="684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8208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3001"/>
            <a:ext cx="9144000" cy="2438400"/>
          </a:xfrm>
        </p:spPr>
        <p:txBody>
          <a:bodyPr/>
          <a:lstStyle/>
          <a:p>
            <a:pPr marL="0" indent="0">
              <a:buNone/>
            </a:pPr>
            <a:r>
              <a:rPr lang="en-US" dirty="0" smtClean="0"/>
              <a:t>Describe your:</a:t>
            </a:r>
          </a:p>
          <a:p>
            <a:pPr marL="514350" indent="-514350">
              <a:buFont typeface="+mj-lt"/>
              <a:buAutoNum type="alphaUcPeriod"/>
            </a:pPr>
            <a:r>
              <a:rPr lang="en-US" dirty="0" smtClean="0">
                <a:solidFill>
                  <a:srgbClr val="C00000"/>
                </a:solidFill>
              </a:rPr>
              <a:t>Geographic area of service or statewide special population</a:t>
            </a:r>
          </a:p>
          <a:p>
            <a:pPr marL="514350" indent="-514350">
              <a:buFont typeface="+mj-lt"/>
              <a:buAutoNum type="alphaUcPeriod"/>
            </a:pPr>
            <a:r>
              <a:rPr lang="en-US" u="sng" dirty="0" smtClean="0">
                <a:solidFill>
                  <a:srgbClr val="C00000"/>
                </a:solidFill>
              </a:rPr>
              <a:t>Brief</a:t>
            </a:r>
            <a:r>
              <a:rPr lang="en-US" dirty="0" smtClean="0">
                <a:solidFill>
                  <a:srgbClr val="C00000"/>
                </a:solidFill>
              </a:rPr>
              <a:t> overview of services, student population and key initiatives or partnerships</a:t>
            </a:r>
            <a:endParaRPr lang="en-US" dirty="0">
              <a:solidFill>
                <a:srgbClr val="C00000"/>
              </a:solidFill>
            </a:endParaRPr>
          </a:p>
        </p:txBody>
      </p:sp>
      <p:sp>
        <p:nvSpPr>
          <p:cNvPr id="3" name="Title 2"/>
          <p:cNvSpPr>
            <a:spLocks noGrp="1"/>
          </p:cNvSpPr>
          <p:nvPr>
            <p:ph type="title"/>
          </p:nvPr>
        </p:nvSpPr>
        <p:spPr>
          <a:xfrm>
            <a:off x="457200" y="0"/>
            <a:ext cx="8229600" cy="1143000"/>
          </a:xfrm>
        </p:spPr>
        <p:txBody>
          <a:bodyPr/>
          <a:lstStyle/>
          <a:p>
            <a:r>
              <a:rPr lang="en-US" dirty="0" smtClean="0">
                <a:solidFill>
                  <a:schemeClr val="accent3">
                    <a:lumMod val="50000"/>
                  </a:schemeClr>
                </a:solidFill>
              </a:rPr>
              <a:t>Section 1:  Executive Summary  </a:t>
            </a:r>
            <a:endParaRPr lang="en-US" dirty="0">
              <a:solidFill>
                <a:schemeClr val="accent3">
                  <a:lumMod val="50000"/>
                </a:schemeClr>
              </a:solidFill>
            </a:endParaRPr>
          </a:p>
        </p:txBody>
      </p:sp>
      <p:sp>
        <p:nvSpPr>
          <p:cNvPr id="4" name="Footer Placeholder 3"/>
          <p:cNvSpPr>
            <a:spLocks noGrp="1"/>
          </p:cNvSpPr>
          <p:nvPr>
            <p:ph type="ftr" sz="quarter" idx="10"/>
          </p:nvPr>
        </p:nvSpPr>
        <p:spPr/>
        <p:txBody>
          <a:bodyPr/>
          <a:lstStyle/>
          <a:p>
            <a:pPr>
              <a:defRPr/>
            </a:pPr>
            <a:r>
              <a:rPr lang="en-US" smtClean="0"/>
              <a:t>education.state.mn.us</a:t>
            </a:r>
            <a:endParaRPr lang="en-US"/>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54</a:t>
            </a:fld>
            <a:endParaRPr lang="en-US" dirty="0"/>
          </a:p>
        </p:txBody>
      </p:sp>
    </p:spTree>
    <p:extLst>
      <p:ext uri="{BB962C8B-B14F-4D97-AF65-F5344CB8AC3E}">
        <p14:creationId xmlns:p14="http://schemas.microsoft.com/office/powerpoint/2010/main" val="35418679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3000"/>
            <a:ext cx="9144000" cy="4983163"/>
          </a:xfrm>
        </p:spPr>
        <p:txBody>
          <a:bodyPr/>
          <a:lstStyle/>
          <a:p>
            <a:pPr marL="0" indent="0">
              <a:buNone/>
            </a:pPr>
            <a:r>
              <a:rPr lang="en-US" dirty="0" smtClean="0"/>
              <a:t>Describe the:</a:t>
            </a:r>
          </a:p>
          <a:p>
            <a:pPr marL="514350" indent="-514350">
              <a:buFont typeface="+mj-lt"/>
              <a:buAutoNum type="alphaUcPeriod"/>
            </a:pPr>
            <a:r>
              <a:rPr lang="en-US" dirty="0" smtClean="0">
                <a:solidFill>
                  <a:srgbClr val="C00000"/>
                </a:solidFill>
              </a:rPr>
              <a:t>Specific data about the targeted population(s), noting how the program intends to serve those most in need, including individuals with low literacy and English language learners</a:t>
            </a:r>
          </a:p>
          <a:p>
            <a:pPr marL="914400" lvl="1" indent="-514350"/>
            <a:r>
              <a:rPr lang="en-US" dirty="0" smtClean="0">
                <a:solidFill>
                  <a:srgbClr val="C00000"/>
                </a:solidFill>
              </a:rPr>
              <a:t>Census Data</a:t>
            </a:r>
          </a:p>
          <a:p>
            <a:pPr marL="914400" lvl="1" indent="-514350"/>
            <a:r>
              <a:rPr lang="en-US" dirty="0" smtClean="0">
                <a:solidFill>
                  <a:srgbClr val="C00000"/>
                </a:solidFill>
              </a:rPr>
              <a:t>School District Data</a:t>
            </a:r>
          </a:p>
          <a:p>
            <a:pPr marL="914400" lvl="1" indent="-514350"/>
            <a:r>
              <a:rPr lang="en-US" dirty="0" smtClean="0">
                <a:solidFill>
                  <a:srgbClr val="C00000"/>
                </a:solidFill>
              </a:rPr>
              <a:t>Other?</a:t>
            </a:r>
          </a:p>
          <a:p>
            <a:pPr marL="514350" indent="-514350">
              <a:buFont typeface="+mj-lt"/>
              <a:buAutoNum type="alphaUcPeriod"/>
            </a:pPr>
            <a:endParaRPr lang="en-US" dirty="0" smtClean="0">
              <a:solidFill>
                <a:srgbClr val="C00000"/>
              </a:solidFill>
            </a:endParaRPr>
          </a:p>
          <a:p>
            <a:pPr marL="514350" indent="-514350">
              <a:buFont typeface="+mj-lt"/>
              <a:buAutoNum type="alphaUcPeriod"/>
            </a:pPr>
            <a:r>
              <a:rPr lang="en-US" dirty="0" smtClean="0">
                <a:solidFill>
                  <a:srgbClr val="C00000"/>
                </a:solidFill>
              </a:rPr>
              <a:t>Evidence of need for English acquisition and civics education and how you intend to meet the need</a:t>
            </a:r>
            <a:endParaRPr lang="en-US" dirty="0">
              <a:solidFill>
                <a:srgbClr val="C00000"/>
              </a:solidFill>
            </a:endParaRPr>
          </a:p>
        </p:txBody>
      </p:sp>
      <p:sp>
        <p:nvSpPr>
          <p:cNvPr id="3" name="Title 2"/>
          <p:cNvSpPr>
            <a:spLocks noGrp="1"/>
          </p:cNvSpPr>
          <p:nvPr>
            <p:ph type="title"/>
          </p:nvPr>
        </p:nvSpPr>
        <p:spPr>
          <a:xfrm>
            <a:off x="0" y="0"/>
            <a:ext cx="9144000" cy="1143000"/>
          </a:xfrm>
        </p:spPr>
        <p:txBody>
          <a:bodyPr>
            <a:normAutofit fontScale="90000"/>
          </a:bodyPr>
          <a:lstStyle/>
          <a:p>
            <a:r>
              <a:rPr lang="en-US" dirty="0" smtClean="0">
                <a:solidFill>
                  <a:schemeClr val="accent3">
                    <a:lumMod val="50000"/>
                  </a:schemeClr>
                </a:solidFill>
              </a:rPr>
              <a:t>Section 2:  Need and Target Populations </a:t>
            </a:r>
            <a:endParaRPr lang="en-US" dirty="0">
              <a:solidFill>
                <a:schemeClr val="accent3">
                  <a:lumMod val="50000"/>
                </a:schemeClr>
              </a:solidFill>
            </a:endParaRPr>
          </a:p>
        </p:txBody>
      </p:sp>
      <p:sp>
        <p:nvSpPr>
          <p:cNvPr id="4" name="Footer Placeholder 3"/>
          <p:cNvSpPr>
            <a:spLocks noGrp="1"/>
          </p:cNvSpPr>
          <p:nvPr>
            <p:ph type="ftr" sz="quarter" idx="10"/>
          </p:nvPr>
        </p:nvSpPr>
        <p:spPr/>
        <p:txBody>
          <a:bodyPr/>
          <a:lstStyle/>
          <a:p>
            <a:pPr>
              <a:defRPr/>
            </a:pPr>
            <a:r>
              <a:rPr lang="en-US" smtClean="0"/>
              <a:t>education.state.mn.us</a:t>
            </a:r>
            <a:endParaRPr lang="en-US"/>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55</a:t>
            </a:fld>
            <a:endParaRPr lang="en-US" dirty="0"/>
          </a:p>
        </p:txBody>
      </p:sp>
    </p:spTree>
    <p:extLst>
      <p:ext uri="{BB962C8B-B14F-4D97-AF65-F5344CB8AC3E}">
        <p14:creationId xmlns:p14="http://schemas.microsoft.com/office/powerpoint/2010/main" val="27507318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910227"/>
            <a:ext cx="9144000" cy="4359970"/>
          </a:xfrm>
        </p:spPr>
        <p:txBody>
          <a:bodyPr/>
          <a:lstStyle/>
          <a:p>
            <a:pPr marL="0" indent="0">
              <a:buNone/>
            </a:pPr>
            <a:r>
              <a:rPr lang="en-US" dirty="0" smtClean="0"/>
              <a:t>Describe the:</a:t>
            </a:r>
          </a:p>
          <a:p>
            <a:pPr marL="514350" indent="-514350">
              <a:buFont typeface="+mj-lt"/>
              <a:buAutoNum type="alphaUcPeriod"/>
            </a:pPr>
            <a:r>
              <a:rPr lang="en-US" dirty="0" smtClean="0">
                <a:solidFill>
                  <a:srgbClr val="C00000"/>
                </a:solidFill>
              </a:rPr>
              <a:t>Evidence of past effectiveness and current capacity in improving literacy skills and outcomes for eligible adults, including individuals with low levels of literacy</a:t>
            </a:r>
          </a:p>
          <a:p>
            <a:pPr marL="914400" lvl="1" indent="-514350"/>
            <a:r>
              <a:rPr lang="en-US" dirty="0" smtClean="0">
                <a:solidFill>
                  <a:srgbClr val="C00000"/>
                </a:solidFill>
              </a:rPr>
              <a:t>Educational level gains and outcomes</a:t>
            </a:r>
          </a:p>
          <a:p>
            <a:pPr marL="914400" lvl="1" indent="-514350"/>
            <a:r>
              <a:rPr lang="en-US" dirty="0" smtClean="0">
                <a:solidFill>
                  <a:srgbClr val="C00000"/>
                </a:solidFill>
              </a:rPr>
              <a:t>Diploma attainment</a:t>
            </a:r>
          </a:p>
          <a:p>
            <a:pPr marL="914400" lvl="1" indent="-514350"/>
            <a:r>
              <a:rPr lang="en-US" dirty="0" smtClean="0">
                <a:solidFill>
                  <a:srgbClr val="C00000"/>
                </a:solidFill>
              </a:rPr>
              <a:t>Postsecondary placement</a:t>
            </a:r>
          </a:p>
          <a:p>
            <a:pPr marL="914400" lvl="1" indent="-514350"/>
            <a:r>
              <a:rPr lang="en-US" dirty="0" smtClean="0">
                <a:solidFill>
                  <a:srgbClr val="C00000"/>
                </a:solidFill>
              </a:rPr>
              <a:t>Certificate completion</a:t>
            </a:r>
          </a:p>
          <a:p>
            <a:pPr marL="914400" lvl="1" indent="-514350"/>
            <a:r>
              <a:rPr lang="en-US" dirty="0" smtClean="0">
                <a:solidFill>
                  <a:srgbClr val="C00000"/>
                </a:solidFill>
              </a:rPr>
              <a:t>Job placement</a:t>
            </a:r>
          </a:p>
          <a:p>
            <a:pPr marL="914400" lvl="1" indent="-514350"/>
            <a:r>
              <a:rPr lang="en-US" dirty="0" smtClean="0">
                <a:solidFill>
                  <a:srgbClr val="C00000"/>
                </a:solidFill>
              </a:rPr>
              <a:t>Other indicators?</a:t>
            </a:r>
          </a:p>
          <a:p>
            <a:pPr marL="0" indent="0">
              <a:buNone/>
            </a:pPr>
            <a:r>
              <a:rPr lang="en-US" dirty="0" smtClean="0"/>
              <a:t>(Used as screener by MDE and as evaluation by reviewers.)</a:t>
            </a:r>
          </a:p>
        </p:txBody>
      </p:sp>
      <p:sp>
        <p:nvSpPr>
          <p:cNvPr id="3" name="Title 2"/>
          <p:cNvSpPr>
            <a:spLocks noGrp="1"/>
          </p:cNvSpPr>
          <p:nvPr>
            <p:ph type="title"/>
          </p:nvPr>
        </p:nvSpPr>
        <p:spPr>
          <a:xfrm>
            <a:off x="0" y="0"/>
            <a:ext cx="9144000" cy="1219200"/>
          </a:xfrm>
        </p:spPr>
        <p:txBody>
          <a:bodyPr>
            <a:normAutofit fontScale="90000"/>
          </a:bodyPr>
          <a:lstStyle/>
          <a:p>
            <a:r>
              <a:rPr lang="en-US" dirty="0" smtClean="0">
                <a:solidFill>
                  <a:schemeClr val="accent3">
                    <a:lumMod val="50000"/>
                  </a:schemeClr>
                </a:solidFill>
              </a:rPr>
              <a:t>Section 3 (A):  Provider Educational Capacity</a:t>
            </a:r>
            <a:endParaRPr lang="en-US" dirty="0">
              <a:solidFill>
                <a:schemeClr val="accent3">
                  <a:lumMod val="50000"/>
                </a:schemeClr>
              </a:solidFill>
            </a:endParaRPr>
          </a:p>
        </p:txBody>
      </p:sp>
      <p:sp>
        <p:nvSpPr>
          <p:cNvPr id="4" name="Footer Placeholder 3"/>
          <p:cNvSpPr>
            <a:spLocks noGrp="1"/>
          </p:cNvSpPr>
          <p:nvPr>
            <p:ph type="ftr" sz="quarter" idx="10"/>
          </p:nvPr>
        </p:nvSpPr>
        <p:spPr/>
        <p:txBody>
          <a:bodyPr/>
          <a:lstStyle/>
          <a:p>
            <a:pPr>
              <a:defRPr/>
            </a:pPr>
            <a:r>
              <a:rPr lang="en-US" smtClean="0"/>
              <a:t>education.state.mn.us</a:t>
            </a:r>
            <a:endParaRPr lang="en-US"/>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56</a:t>
            </a:fld>
            <a:endParaRPr lang="en-US" dirty="0"/>
          </a:p>
        </p:txBody>
      </p:sp>
    </p:spTree>
    <p:extLst>
      <p:ext uri="{BB962C8B-B14F-4D97-AF65-F5344CB8AC3E}">
        <p14:creationId xmlns:p14="http://schemas.microsoft.com/office/powerpoint/2010/main" val="29529720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65237"/>
            <a:ext cx="9144000" cy="5592763"/>
          </a:xfrm>
        </p:spPr>
        <p:txBody>
          <a:bodyPr/>
          <a:lstStyle/>
          <a:p>
            <a:pPr marL="0" indent="0">
              <a:buNone/>
            </a:pPr>
            <a:r>
              <a:rPr lang="en-US" dirty="0" smtClean="0"/>
              <a:t>Describe the:</a:t>
            </a:r>
          </a:p>
          <a:p>
            <a:pPr marL="514350" indent="-514350">
              <a:buFont typeface="+mj-lt"/>
              <a:buAutoNum type="alphaUcPeriod" startAt="2"/>
            </a:pPr>
            <a:r>
              <a:rPr lang="en-US" dirty="0" smtClean="0">
                <a:solidFill>
                  <a:srgbClr val="C00000"/>
                </a:solidFill>
              </a:rPr>
              <a:t>Evidence of ability to serve adults with disabilities</a:t>
            </a:r>
          </a:p>
          <a:p>
            <a:pPr marL="514350" indent="-514350">
              <a:buFont typeface="+mj-lt"/>
              <a:buAutoNum type="alphaUcPeriod" startAt="2"/>
            </a:pPr>
            <a:r>
              <a:rPr lang="en-US" dirty="0" smtClean="0">
                <a:solidFill>
                  <a:srgbClr val="C00000"/>
                </a:solidFill>
              </a:rPr>
              <a:t>Indication of how staff meet minimal state qualifications (licensure, training and certification)</a:t>
            </a:r>
          </a:p>
          <a:p>
            <a:pPr marL="914400" lvl="1" indent="-514350"/>
            <a:r>
              <a:rPr lang="en-US" dirty="0" smtClean="0">
                <a:solidFill>
                  <a:srgbClr val="C00000"/>
                </a:solidFill>
              </a:rPr>
              <a:t>Licensure</a:t>
            </a:r>
          </a:p>
          <a:p>
            <a:pPr marL="914400" lvl="1" indent="-514350"/>
            <a:r>
              <a:rPr lang="en-US" dirty="0" smtClean="0">
                <a:solidFill>
                  <a:srgbClr val="C00000"/>
                </a:solidFill>
              </a:rPr>
              <a:t>ABE Foundations</a:t>
            </a:r>
            <a:endParaRPr lang="en-US" dirty="0">
              <a:solidFill>
                <a:srgbClr val="C00000"/>
              </a:solidFill>
            </a:endParaRPr>
          </a:p>
          <a:p>
            <a:pPr marL="914400" lvl="1" indent="-514350"/>
            <a:r>
              <a:rPr lang="en-US" dirty="0" smtClean="0">
                <a:solidFill>
                  <a:srgbClr val="C00000"/>
                </a:solidFill>
              </a:rPr>
              <a:t>Distance Learning 101</a:t>
            </a:r>
          </a:p>
          <a:p>
            <a:pPr marL="914400" lvl="1" indent="-514350"/>
            <a:r>
              <a:rPr lang="en-US" dirty="0" smtClean="0">
                <a:solidFill>
                  <a:srgbClr val="C00000"/>
                </a:solidFill>
              </a:rPr>
              <a:t>Other training or certification?</a:t>
            </a:r>
          </a:p>
          <a:p>
            <a:pPr marL="514350" indent="-514350">
              <a:buFont typeface="+mj-lt"/>
              <a:buAutoNum type="alphaUcPeriod" startAt="4"/>
            </a:pPr>
            <a:r>
              <a:rPr lang="en-US" dirty="0" smtClean="0">
                <a:solidFill>
                  <a:srgbClr val="C00000"/>
                </a:solidFill>
              </a:rPr>
              <a:t>Evidence that staff have access to high quality professional development (PD)</a:t>
            </a:r>
          </a:p>
          <a:p>
            <a:pPr lvl="1"/>
            <a:r>
              <a:rPr lang="en-US" dirty="0" smtClean="0">
                <a:solidFill>
                  <a:srgbClr val="C00000"/>
                </a:solidFill>
              </a:rPr>
              <a:t>Within the ABE field</a:t>
            </a:r>
          </a:p>
          <a:p>
            <a:pPr lvl="1"/>
            <a:r>
              <a:rPr lang="en-US" dirty="0" smtClean="0">
                <a:solidFill>
                  <a:srgbClr val="C00000"/>
                </a:solidFill>
              </a:rPr>
              <a:t>Other forms of PD?</a:t>
            </a:r>
          </a:p>
        </p:txBody>
      </p:sp>
      <p:sp>
        <p:nvSpPr>
          <p:cNvPr id="3" name="Title 2"/>
          <p:cNvSpPr>
            <a:spLocks noGrp="1"/>
          </p:cNvSpPr>
          <p:nvPr>
            <p:ph type="title"/>
          </p:nvPr>
        </p:nvSpPr>
        <p:spPr>
          <a:xfrm>
            <a:off x="0" y="0"/>
            <a:ext cx="9144000" cy="1190534"/>
          </a:xfrm>
        </p:spPr>
        <p:txBody>
          <a:bodyPr>
            <a:normAutofit fontScale="90000"/>
          </a:bodyPr>
          <a:lstStyle/>
          <a:p>
            <a:r>
              <a:rPr lang="en-US" dirty="0" smtClean="0">
                <a:solidFill>
                  <a:schemeClr val="accent3">
                    <a:lumMod val="50000"/>
                  </a:schemeClr>
                </a:solidFill>
              </a:rPr>
              <a:t>Section 3 (B-D):  Provider Educational Capacity</a:t>
            </a:r>
            <a:endParaRPr lang="en-US" dirty="0">
              <a:solidFill>
                <a:schemeClr val="accent3">
                  <a:lumMod val="50000"/>
                </a:schemeClr>
              </a:solidFill>
            </a:endParaRPr>
          </a:p>
        </p:txBody>
      </p:sp>
      <p:sp>
        <p:nvSpPr>
          <p:cNvPr id="4" name="Footer Placeholder 3"/>
          <p:cNvSpPr>
            <a:spLocks noGrp="1"/>
          </p:cNvSpPr>
          <p:nvPr>
            <p:ph type="ftr" sz="quarter" idx="10"/>
          </p:nvPr>
        </p:nvSpPr>
        <p:spPr/>
        <p:txBody>
          <a:bodyPr/>
          <a:lstStyle/>
          <a:p>
            <a:pPr>
              <a:defRPr/>
            </a:pPr>
            <a:r>
              <a:rPr lang="en-US" smtClean="0"/>
              <a:t>education.state.mn.us</a:t>
            </a:r>
            <a:endParaRPr lang="en-US"/>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57</a:t>
            </a:fld>
            <a:endParaRPr lang="en-US" dirty="0"/>
          </a:p>
        </p:txBody>
      </p:sp>
    </p:spTree>
    <p:extLst>
      <p:ext uri="{BB962C8B-B14F-4D97-AF65-F5344CB8AC3E}">
        <p14:creationId xmlns:p14="http://schemas.microsoft.com/office/powerpoint/2010/main" val="21762456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609600"/>
            <a:ext cx="9144000" cy="5516563"/>
          </a:xfrm>
        </p:spPr>
        <p:txBody>
          <a:bodyPr/>
          <a:lstStyle/>
          <a:p>
            <a:pPr marL="0" indent="0">
              <a:buNone/>
            </a:pPr>
            <a:r>
              <a:rPr lang="en-US" dirty="0" smtClean="0"/>
              <a:t>Describe the:</a:t>
            </a:r>
          </a:p>
          <a:p>
            <a:pPr marL="514350" indent="-514350">
              <a:buFont typeface="+mj-lt"/>
              <a:buAutoNum type="alphaUcPeriod"/>
            </a:pPr>
            <a:r>
              <a:rPr lang="en-US" dirty="0" smtClean="0">
                <a:solidFill>
                  <a:srgbClr val="C00000"/>
                </a:solidFill>
              </a:rPr>
              <a:t>Overview of proposed activities and services </a:t>
            </a:r>
          </a:p>
          <a:p>
            <a:pPr lvl="1"/>
            <a:r>
              <a:rPr lang="en-US" dirty="0" smtClean="0">
                <a:solidFill>
                  <a:srgbClr val="C00000"/>
                </a:solidFill>
              </a:rPr>
              <a:t>Align to </a:t>
            </a:r>
            <a:r>
              <a:rPr lang="en-US" dirty="0" smtClean="0">
                <a:solidFill>
                  <a:srgbClr val="C00000"/>
                </a:solidFill>
                <a:hlinkClick r:id="rId2" action="ppaction://hlinksldjump"/>
              </a:rPr>
              <a:t>8 WIOA activities</a:t>
            </a:r>
            <a:endParaRPr lang="en-US" dirty="0" smtClean="0">
              <a:solidFill>
                <a:srgbClr val="C00000"/>
              </a:solidFill>
            </a:endParaRPr>
          </a:p>
          <a:p>
            <a:pPr lvl="1"/>
            <a:r>
              <a:rPr lang="en-US" dirty="0" smtClean="0">
                <a:solidFill>
                  <a:srgbClr val="C00000"/>
                </a:solidFill>
              </a:rPr>
              <a:t>Summary of programming and schedules</a:t>
            </a:r>
          </a:p>
          <a:p>
            <a:pPr marL="514350" indent="-514350">
              <a:buFont typeface="+mj-lt"/>
              <a:buAutoNum type="alphaUcPeriod"/>
            </a:pPr>
            <a:endParaRPr lang="en-US" dirty="0" smtClean="0">
              <a:solidFill>
                <a:srgbClr val="C00000"/>
              </a:solidFill>
            </a:endParaRPr>
          </a:p>
          <a:p>
            <a:pPr marL="514350" indent="-514350">
              <a:buFont typeface="+mj-lt"/>
              <a:buAutoNum type="alphaUcPeriod"/>
            </a:pPr>
            <a:r>
              <a:rPr lang="en-US" dirty="0" smtClean="0">
                <a:solidFill>
                  <a:srgbClr val="C00000"/>
                </a:solidFill>
              </a:rPr>
              <a:t>Providing sufficient intensity and quality to allow students to make substantial learning gains</a:t>
            </a:r>
          </a:p>
          <a:p>
            <a:pPr lvl="1"/>
            <a:r>
              <a:rPr lang="en-US" dirty="0" smtClean="0">
                <a:solidFill>
                  <a:srgbClr val="C00000"/>
                </a:solidFill>
              </a:rPr>
              <a:t>Hours per week available for students at each site realistically</a:t>
            </a:r>
          </a:p>
          <a:p>
            <a:pPr lvl="1"/>
            <a:r>
              <a:rPr lang="en-US" dirty="0" smtClean="0">
                <a:solidFill>
                  <a:srgbClr val="C00000"/>
                </a:solidFill>
              </a:rPr>
              <a:t>Minimum hours expected of students</a:t>
            </a:r>
          </a:p>
          <a:p>
            <a:pPr lvl="1"/>
            <a:r>
              <a:rPr lang="en-US" dirty="0" smtClean="0">
                <a:solidFill>
                  <a:srgbClr val="C00000"/>
                </a:solidFill>
              </a:rPr>
              <a:t>Examples and evidence that these levels are sufficient</a:t>
            </a:r>
          </a:p>
        </p:txBody>
      </p:sp>
      <p:sp>
        <p:nvSpPr>
          <p:cNvPr id="3" name="Title 2"/>
          <p:cNvSpPr>
            <a:spLocks noGrp="1"/>
          </p:cNvSpPr>
          <p:nvPr>
            <p:ph type="title"/>
          </p:nvPr>
        </p:nvSpPr>
        <p:spPr>
          <a:xfrm>
            <a:off x="0" y="0"/>
            <a:ext cx="9144000" cy="609600"/>
          </a:xfrm>
        </p:spPr>
        <p:txBody>
          <a:bodyPr>
            <a:normAutofit fontScale="90000"/>
          </a:bodyPr>
          <a:lstStyle/>
          <a:p>
            <a:r>
              <a:rPr lang="en-US" dirty="0" smtClean="0">
                <a:solidFill>
                  <a:schemeClr val="accent3">
                    <a:lumMod val="50000"/>
                  </a:schemeClr>
                </a:solidFill>
              </a:rPr>
              <a:t>Section 4 (A-B):  Educational Quality</a:t>
            </a:r>
            <a:endParaRPr lang="en-US" dirty="0">
              <a:solidFill>
                <a:schemeClr val="accent3">
                  <a:lumMod val="50000"/>
                </a:schemeClr>
              </a:solidFill>
            </a:endParaRPr>
          </a:p>
        </p:txBody>
      </p:sp>
      <p:sp>
        <p:nvSpPr>
          <p:cNvPr id="4" name="Footer Placeholder 3"/>
          <p:cNvSpPr>
            <a:spLocks noGrp="1"/>
          </p:cNvSpPr>
          <p:nvPr>
            <p:ph type="ftr" sz="quarter" idx="10"/>
          </p:nvPr>
        </p:nvSpPr>
        <p:spPr/>
        <p:txBody>
          <a:bodyPr/>
          <a:lstStyle/>
          <a:p>
            <a:pPr>
              <a:defRPr/>
            </a:pPr>
            <a:r>
              <a:rPr lang="en-US" smtClean="0"/>
              <a:t>education.state.mn.us</a:t>
            </a:r>
            <a:endParaRPr lang="en-US"/>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58</a:t>
            </a:fld>
            <a:endParaRPr lang="en-US" dirty="0"/>
          </a:p>
        </p:txBody>
      </p:sp>
    </p:spTree>
    <p:extLst>
      <p:ext uri="{BB962C8B-B14F-4D97-AF65-F5344CB8AC3E}">
        <p14:creationId xmlns:p14="http://schemas.microsoft.com/office/powerpoint/2010/main" val="30255281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609600"/>
            <a:ext cx="9144000" cy="5516563"/>
          </a:xfrm>
        </p:spPr>
        <p:txBody>
          <a:bodyPr/>
          <a:lstStyle/>
          <a:p>
            <a:pPr marL="0" indent="0">
              <a:buNone/>
            </a:pPr>
            <a:r>
              <a:rPr lang="en-US" dirty="0" smtClean="0"/>
              <a:t>Describe the:</a:t>
            </a:r>
          </a:p>
          <a:p>
            <a:pPr marL="514350" indent="-514350">
              <a:buFont typeface="+mj-lt"/>
              <a:buAutoNum type="alphaUcPeriod" startAt="3"/>
            </a:pPr>
            <a:r>
              <a:rPr lang="en-US" dirty="0" smtClean="0">
                <a:solidFill>
                  <a:srgbClr val="C00000"/>
                </a:solidFill>
              </a:rPr>
              <a:t>Align to best practices derived from the most rigorous research available and appropriate</a:t>
            </a:r>
          </a:p>
          <a:p>
            <a:pPr marL="514350" indent="-514350">
              <a:buFont typeface="+mj-lt"/>
              <a:buAutoNum type="alphaUcPeriod" startAt="3"/>
            </a:pPr>
            <a:endParaRPr lang="en-US" dirty="0" smtClean="0">
              <a:solidFill>
                <a:srgbClr val="C00000"/>
              </a:solidFill>
            </a:endParaRPr>
          </a:p>
          <a:p>
            <a:pPr marL="514350" indent="-514350">
              <a:buFont typeface="+mj-lt"/>
              <a:buAutoNum type="alphaUcPeriod" startAt="3"/>
            </a:pPr>
            <a:r>
              <a:rPr lang="en-US" dirty="0" smtClean="0">
                <a:solidFill>
                  <a:srgbClr val="C00000"/>
                </a:solidFill>
              </a:rPr>
              <a:t>Use instructional practices that align with the essential components of reading instruction</a:t>
            </a:r>
          </a:p>
          <a:p>
            <a:pPr marL="0" indent="0">
              <a:buNone/>
            </a:pPr>
            <a:endParaRPr lang="en-US" sz="1800" dirty="0" smtClean="0"/>
          </a:p>
          <a:p>
            <a:pPr marL="0" indent="0">
              <a:buNone/>
            </a:pPr>
            <a:r>
              <a:rPr lang="en-US" dirty="0" smtClean="0"/>
              <a:t>Examples could include:</a:t>
            </a:r>
          </a:p>
          <a:p>
            <a:pPr lvl="1"/>
            <a:r>
              <a:rPr lang="en-US" dirty="0" smtClean="0">
                <a:solidFill>
                  <a:srgbClr val="C00000"/>
                </a:solidFill>
              </a:rPr>
              <a:t>CCRS</a:t>
            </a:r>
            <a:endParaRPr lang="en-US" dirty="0">
              <a:solidFill>
                <a:srgbClr val="C00000"/>
              </a:solidFill>
            </a:endParaRPr>
          </a:p>
          <a:p>
            <a:pPr lvl="1"/>
            <a:r>
              <a:rPr lang="en-US" dirty="0">
                <a:solidFill>
                  <a:srgbClr val="C00000"/>
                </a:solidFill>
              </a:rPr>
              <a:t>ACES</a:t>
            </a:r>
          </a:p>
          <a:p>
            <a:pPr lvl="1"/>
            <a:r>
              <a:rPr lang="en-US" dirty="0" err="1" smtClean="0">
                <a:solidFill>
                  <a:srgbClr val="C00000"/>
                </a:solidFill>
              </a:rPr>
              <a:t>Northstar</a:t>
            </a:r>
            <a:r>
              <a:rPr lang="en-US" dirty="0" smtClean="0">
                <a:solidFill>
                  <a:srgbClr val="C00000"/>
                </a:solidFill>
              </a:rPr>
              <a:t> Digital Literacy</a:t>
            </a:r>
            <a:endParaRPr lang="en-US" dirty="0">
              <a:solidFill>
                <a:srgbClr val="C00000"/>
              </a:solidFill>
            </a:endParaRPr>
          </a:p>
          <a:p>
            <a:pPr lvl="1"/>
            <a:r>
              <a:rPr lang="en-US" dirty="0">
                <a:solidFill>
                  <a:srgbClr val="C00000"/>
                </a:solidFill>
              </a:rPr>
              <a:t>STAR</a:t>
            </a:r>
          </a:p>
          <a:p>
            <a:pPr lvl="1"/>
            <a:r>
              <a:rPr lang="en-US" dirty="0">
                <a:solidFill>
                  <a:srgbClr val="C00000"/>
                </a:solidFill>
              </a:rPr>
              <a:t>Other</a:t>
            </a:r>
            <a:r>
              <a:rPr lang="en-US" dirty="0" smtClean="0">
                <a:solidFill>
                  <a:srgbClr val="C00000"/>
                </a:solidFill>
              </a:rPr>
              <a:t>?</a:t>
            </a:r>
            <a:endParaRPr lang="en-US" dirty="0">
              <a:solidFill>
                <a:srgbClr val="C00000"/>
              </a:solidFill>
            </a:endParaRPr>
          </a:p>
        </p:txBody>
      </p:sp>
      <p:sp>
        <p:nvSpPr>
          <p:cNvPr id="3" name="Title 2"/>
          <p:cNvSpPr>
            <a:spLocks noGrp="1"/>
          </p:cNvSpPr>
          <p:nvPr>
            <p:ph type="title"/>
          </p:nvPr>
        </p:nvSpPr>
        <p:spPr>
          <a:xfrm>
            <a:off x="0" y="0"/>
            <a:ext cx="9144000" cy="609600"/>
          </a:xfrm>
        </p:spPr>
        <p:txBody>
          <a:bodyPr>
            <a:normAutofit fontScale="90000"/>
          </a:bodyPr>
          <a:lstStyle/>
          <a:p>
            <a:r>
              <a:rPr lang="en-US" dirty="0" smtClean="0">
                <a:solidFill>
                  <a:schemeClr val="accent3">
                    <a:lumMod val="50000"/>
                  </a:schemeClr>
                </a:solidFill>
              </a:rPr>
              <a:t>Section 4 (C-D):  Educational Quality</a:t>
            </a:r>
            <a:endParaRPr lang="en-US" dirty="0">
              <a:solidFill>
                <a:schemeClr val="accent3">
                  <a:lumMod val="50000"/>
                </a:schemeClr>
              </a:solidFill>
            </a:endParaRPr>
          </a:p>
        </p:txBody>
      </p:sp>
      <p:sp>
        <p:nvSpPr>
          <p:cNvPr id="4" name="Footer Placeholder 3"/>
          <p:cNvSpPr>
            <a:spLocks noGrp="1"/>
          </p:cNvSpPr>
          <p:nvPr>
            <p:ph type="ftr" sz="quarter" idx="10"/>
          </p:nvPr>
        </p:nvSpPr>
        <p:spPr/>
        <p:txBody>
          <a:bodyPr/>
          <a:lstStyle/>
          <a:p>
            <a:pPr>
              <a:defRPr/>
            </a:pPr>
            <a:r>
              <a:rPr lang="en-US" smtClean="0"/>
              <a:t>education.state.mn.us</a:t>
            </a:r>
            <a:endParaRPr lang="en-US"/>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59</a:t>
            </a:fld>
            <a:endParaRPr lang="en-US" dirty="0"/>
          </a:p>
        </p:txBody>
      </p:sp>
    </p:spTree>
    <p:extLst>
      <p:ext uri="{BB962C8B-B14F-4D97-AF65-F5344CB8AC3E}">
        <p14:creationId xmlns:p14="http://schemas.microsoft.com/office/powerpoint/2010/main" val="1444880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Professional Development</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426822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609600"/>
            <a:ext cx="9144000" cy="5516563"/>
          </a:xfrm>
        </p:spPr>
        <p:txBody>
          <a:bodyPr/>
          <a:lstStyle/>
          <a:p>
            <a:pPr marL="0" indent="0">
              <a:buNone/>
            </a:pPr>
            <a:r>
              <a:rPr lang="en-US" dirty="0" smtClean="0"/>
              <a:t>Describe the:</a:t>
            </a:r>
          </a:p>
          <a:p>
            <a:pPr marL="514350" indent="-514350">
              <a:buFont typeface="+mj-lt"/>
              <a:buAutoNum type="alphaUcPeriod" startAt="5"/>
            </a:pPr>
            <a:r>
              <a:rPr lang="en-US" dirty="0" smtClean="0">
                <a:solidFill>
                  <a:srgbClr val="C00000"/>
                </a:solidFill>
              </a:rPr>
              <a:t>Integration of each of the state ABE content standards</a:t>
            </a:r>
          </a:p>
          <a:p>
            <a:pPr lvl="1"/>
            <a:r>
              <a:rPr lang="en-US" dirty="0">
                <a:solidFill>
                  <a:srgbClr val="C00000"/>
                </a:solidFill>
              </a:rPr>
              <a:t>CCRS</a:t>
            </a:r>
          </a:p>
          <a:p>
            <a:pPr lvl="1"/>
            <a:r>
              <a:rPr lang="en-US" dirty="0">
                <a:solidFill>
                  <a:srgbClr val="C00000"/>
                </a:solidFill>
              </a:rPr>
              <a:t>ACES</a:t>
            </a:r>
          </a:p>
          <a:p>
            <a:pPr lvl="1"/>
            <a:r>
              <a:rPr lang="en-US" dirty="0" err="1">
                <a:solidFill>
                  <a:srgbClr val="C00000"/>
                </a:solidFill>
              </a:rPr>
              <a:t>Northstar</a:t>
            </a:r>
            <a:r>
              <a:rPr lang="en-US" dirty="0">
                <a:solidFill>
                  <a:srgbClr val="C00000"/>
                </a:solidFill>
              </a:rPr>
              <a:t> Digital Literacy</a:t>
            </a:r>
          </a:p>
          <a:p>
            <a:pPr marL="0" indent="0">
              <a:buNone/>
            </a:pPr>
            <a:endParaRPr lang="en-US" sz="1800" dirty="0" smtClean="0"/>
          </a:p>
          <a:p>
            <a:pPr marL="0" indent="0">
              <a:buNone/>
            </a:pPr>
            <a:r>
              <a:rPr lang="en-US" dirty="0" smtClean="0"/>
              <a:t>Evidence needs to include:</a:t>
            </a:r>
          </a:p>
          <a:p>
            <a:pPr marL="914400" lvl="1" indent="-457200">
              <a:buFont typeface="+mj-lt"/>
              <a:buAutoNum type="arabicPeriod"/>
            </a:pPr>
            <a:r>
              <a:rPr lang="en-US" dirty="0" smtClean="0">
                <a:solidFill>
                  <a:srgbClr val="C00000"/>
                </a:solidFill>
              </a:rPr>
              <a:t>Staff training</a:t>
            </a:r>
          </a:p>
          <a:p>
            <a:pPr marL="914400" lvl="1" indent="-457200">
              <a:buFont typeface="+mj-lt"/>
              <a:buAutoNum type="arabicPeriod"/>
            </a:pPr>
            <a:r>
              <a:rPr lang="en-US" dirty="0" smtClean="0">
                <a:solidFill>
                  <a:srgbClr val="C00000"/>
                </a:solidFill>
              </a:rPr>
              <a:t>A content standards implementation plan</a:t>
            </a:r>
          </a:p>
          <a:p>
            <a:pPr marL="914400" lvl="1" indent="-457200">
              <a:buFont typeface="+mj-lt"/>
              <a:buAutoNum type="arabicPeriod"/>
            </a:pPr>
            <a:r>
              <a:rPr lang="en-US" dirty="0" smtClean="0">
                <a:solidFill>
                  <a:srgbClr val="C00000"/>
                </a:solidFill>
              </a:rPr>
              <a:t>Evidence of integration of each into instruction and curriculum</a:t>
            </a:r>
            <a:endParaRPr lang="en-US" dirty="0">
              <a:solidFill>
                <a:srgbClr val="C00000"/>
              </a:solidFill>
            </a:endParaRPr>
          </a:p>
        </p:txBody>
      </p:sp>
      <p:sp>
        <p:nvSpPr>
          <p:cNvPr id="3" name="Title 2"/>
          <p:cNvSpPr>
            <a:spLocks noGrp="1"/>
          </p:cNvSpPr>
          <p:nvPr>
            <p:ph type="title"/>
          </p:nvPr>
        </p:nvSpPr>
        <p:spPr>
          <a:xfrm>
            <a:off x="0" y="0"/>
            <a:ext cx="9144000" cy="609600"/>
          </a:xfrm>
        </p:spPr>
        <p:txBody>
          <a:bodyPr>
            <a:normAutofit fontScale="90000"/>
          </a:bodyPr>
          <a:lstStyle/>
          <a:p>
            <a:r>
              <a:rPr lang="en-US" dirty="0" smtClean="0">
                <a:solidFill>
                  <a:schemeClr val="accent3">
                    <a:lumMod val="50000"/>
                  </a:schemeClr>
                </a:solidFill>
              </a:rPr>
              <a:t>Section 4 (E):  Educational Quality</a:t>
            </a:r>
            <a:endParaRPr lang="en-US" dirty="0">
              <a:solidFill>
                <a:schemeClr val="accent3">
                  <a:lumMod val="50000"/>
                </a:schemeClr>
              </a:solidFill>
            </a:endParaRPr>
          </a:p>
        </p:txBody>
      </p:sp>
      <p:sp>
        <p:nvSpPr>
          <p:cNvPr id="4" name="Footer Placeholder 3"/>
          <p:cNvSpPr>
            <a:spLocks noGrp="1"/>
          </p:cNvSpPr>
          <p:nvPr>
            <p:ph type="ftr" sz="quarter" idx="10"/>
          </p:nvPr>
        </p:nvSpPr>
        <p:spPr/>
        <p:txBody>
          <a:bodyPr/>
          <a:lstStyle/>
          <a:p>
            <a:pPr>
              <a:defRPr/>
            </a:pPr>
            <a:r>
              <a:rPr lang="en-US" smtClean="0"/>
              <a:t>education.state.mn.us</a:t>
            </a:r>
            <a:endParaRPr lang="en-US"/>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60</a:t>
            </a:fld>
            <a:endParaRPr lang="en-US" dirty="0"/>
          </a:p>
        </p:txBody>
      </p:sp>
    </p:spTree>
    <p:extLst>
      <p:ext uri="{BB962C8B-B14F-4D97-AF65-F5344CB8AC3E}">
        <p14:creationId xmlns:p14="http://schemas.microsoft.com/office/powerpoint/2010/main" val="15347124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11250"/>
            <a:ext cx="9144000" cy="5441950"/>
          </a:xfrm>
        </p:spPr>
        <p:txBody>
          <a:bodyPr/>
          <a:lstStyle/>
          <a:p>
            <a:pPr marL="0" indent="0">
              <a:buNone/>
            </a:pPr>
            <a:r>
              <a:rPr lang="en-US" dirty="0" smtClean="0"/>
              <a:t>Describe the:</a:t>
            </a:r>
          </a:p>
          <a:p>
            <a:pPr marL="514350" indent="-514350">
              <a:buFont typeface="+mj-lt"/>
              <a:buAutoNum type="alphaUcPeriod"/>
            </a:pPr>
            <a:r>
              <a:rPr lang="en-US" dirty="0" smtClean="0">
                <a:solidFill>
                  <a:srgbClr val="C00000"/>
                </a:solidFill>
              </a:rPr>
              <a:t>Evidence of alignment to needs in local or regional plan, including concurrent enrollment with Title I programs</a:t>
            </a:r>
          </a:p>
          <a:p>
            <a:pPr marL="514350" indent="-514350">
              <a:buFont typeface="+mj-lt"/>
              <a:buAutoNum type="alphaUcPeriod"/>
            </a:pPr>
            <a:endParaRPr lang="en-US" sz="1800" dirty="0" smtClean="0">
              <a:solidFill>
                <a:srgbClr val="C00000"/>
              </a:solidFill>
            </a:endParaRPr>
          </a:p>
          <a:p>
            <a:pPr marL="514350" indent="-514350">
              <a:buFont typeface="+mj-lt"/>
              <a:buAutoNum type="alphaUcPeriod"/>
            </a:pPr>
            <a:r>
              <a:rPr lang="en-US" dirty="0" smtClean="0">
                <a:solidFill>
                  <a:srgbClr val="C00000"/>
                </a:solidFill>
              </a:rPr>
              <a:t>Evidence of alignment with one-stop partners</a:t>
            </a:r>
          </a:p>
          <a:p>
            <a:pPr marL="514350" indent="-514350">
              <a:buFont typeface="+mj-lt"/>
              <a:buAutoNum type="alphaUcPeriod"/>
            </a:pPr>
            <a:endParaRPr lang="en-US" sz="1800" dirty="0">
              <a:solidFill>
                <a:srgbClr val="C00000"/>
              </a:solidFill>
            </a:endParaRPr>
          </a:p>
          <a:p>
            <a:pPr marL="0" indent="0">
              <a:buNone/>
            </a:pPr>
            <a:r>
              <a:rPr lang="en-US" dirty="0" smtClean="0"/>
              <a:t>Examples:</a:t>
            </a:r>
          </a:p>
          <a:p>
            <a:pPr lvl="1"/>
            <a:r>
              <a:rPr lang="en-US" dirty="0" smtClean="0">
                <a:solidFill>
                  <a:srgbClr val="C00000"/>
                </a:solidFill>
              </a:rPr>
              <a:t>Plans at:  </a:t>
            </a:r>
            <a:r>
              <a:rPr lang="en-US" u="sng" dirty="0" smtClean="0">
                <a:hlinkClick r:id="rId2"/>
              </a:rPr>
              <a:t>www.gwdc.org/wioa/planning/index.html</a:t>
            </a:r>
            <a:endParaRPr lang="en-US" dirty="0" smtClean="0">
              <a:solidFill>
                <a:srgbClr val="C00000"/>
              </a:solidFill>
            </a:endParaRPr>
          </a:p>
          <a:p>
            <a:pPr lvl="1"/>
            <a:r>
              <a:rPr lang="en-US" dirty="0" smtClean="0">
                <a:solidFill>
                  <a:srgbClr val="C00000"/>
                </a:solidFill>
              </a:rPr>
              <a:t>Aligned </a:t>
            </a:r>
            <a:r>
              <a:rPr lang="en-US" dirty="0">
                <a:solidFill>
                  <a:srgbClr val="C00000"/>
                </a:solidFill>
              </a:rPr>
              <a:t>career pathway programming to priority sectors</a:t>
            </a:r>
          </a:p>
          <a:p>
            <a:pPr lvl="1"/>
            <a:r>
              <a:rPr lang="en-US" dirty="0">
                <a:solidFill>
                  <a:srgbClr val="C00000"/>
                </a:solidFill>
              </a:rPr>
              <a:t>Concurrent enrollment promotion with WIOA Title I and other </a:t>
            </a:r>
            <a:r>
              <a:rPr lang="en-US" dirty="0" smtClean="0">
                <a:solidFill>
                  <a:srgbClr val="C00000"/>
                </a:solidFill>
              </a:rPr>
              <a:t>programs</a:t>
            </a:r>
          </a:p>
          <a:p>
            <a:pPr lvl="1"/>
            <a:r>
              <a:rPr lang="en-US" dirty="0" smtClean="0">
                <a:solidFill>
                  <a:srgbClr val="C00000"/>
                </a:solidFill>
              </a:rPr>
              <a:t>Other?</a:t>
            </a:r>
            <a:endParaRPr lang="en-US" dirty="0">
              <a:solidFill>
                <a:srgbClr val="C00000"/>
              </a:solidFill>
            </a:endParaRPr>
          </a:p>
          <a:p>
            <a:pPr marL="0" indent="0">
              <a:buNone/>
            </a:pPr>
            <a:endParaRPr lang="en-US" dirty="0" smtClean="0">
              <a:solidFill>
                <a:srgbClr val="C00000"/>
              </a:solidFill>
            </a:endParaRPr>
          </a:p>
        </p:txBody>
      </p:sp>
      <p:sp>
        <p:nvSpPr>
          <p:cNvPr id="3" name="Title 2"/>
          <p:cNvSpPr>
            <a:spLocks noGrp="1"/>
          </p:cNvSpPr>
          <p:nvPr>
            <p:ph type="title"/>
          </p:nvPr>
        </p:nvSpPr>
        <p:spPr>
          <a:xfrm>
            <a:off x="0" y="-1"/>
            <a:ext cx="9144000" cy="1109753"/>
          </a:xfrm>
        </p:spPr>
        <p:txBody>
          <a:bodyPr>
            <a:normAutofit fontScale="90000"/>
          </a:bodyPr>
          <a:lstStyle/>
          <a:p>
            <a:r>
              <a:rPr lang="en-US" dirty="0" smtClean="0">
                <a:solidFill>
                  <a:schemeClr val="accent3">
                    <a:lumMod val="50000"/>
                  </a:schemeClr>
                </a:solidFill>
              </a:rPr>
              <a:t>Section 5 (A-B):  Collaboration and Contextualization</a:t>
            </a:r>
            <a:endParaRPr lang="en-US" dirty="0">
              <a:solidFill>
                <a:schemeClr val="accent3">
                  <a:lumMod val="50000"/>
                </a:schemeClr>
              </a:solidFill>
            </a:endParaRPr>
          </a:p>
        </p:txBody>
      </p:sp>
      <p:sp>
        <p:nvSpPr>
          <p:cNvPr id="4" name="Footer Placeholder 3"/>
          <p:cNvSpPr>
            <a:spLocks noGrp="1"/>
          </p:cNvSpPr>
          <p:nvPr>
            <p:ph type="ftr" sz="quarter" idx="10"/>
          </p:nvPr>
        </p:nvSpPr>
        <p:spPr/>
        <p:txBody>
          <a:bodyPr/>
          <a:lstStyle/>
          <a:p>
            <a:pPr>
              <a:defRPr/>
            </a:pPr>
            <a:r>
              <a:rPr lang="en-US" smtClean="0"/>
              <a:t>education.state.mn.us</a:t>
            </a:r>
            <a:endParaRPr lang="en-US"/>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61</a:t>
            </a:fld>
            <a:endParaRPr lang="en-US" dirty="0"/>
          </a:p>
        </p:txBody>
      </p:sp>
    </p:spTree>
    <p:extLst>
      <p:ext uri="{BB962C8B-B14F-4D97-AF65-F5344CB8AC3E}">
        <p14:creationId xmlns:p14="http://schemas.microsoft.com/office/powerpoint/2010/main" val="35160925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66800"/>
            <a:ext cx="9144000" cy="5059363"/>
          </a:xfrm>
        </p:spPr>
        <p:txBody>
          <a:bodyPr/>
          <a:lstStyle/>
          <a:p>
            <a:pPr marL="0" indent="0">
              <a:buNone/>
            </a:pPr>
            <a:r>
              <a:rPr lang="en-US" dirty="0" smtClean="0"/>
              <a:t>Describe the:</a:t>
            </a:r>
          </a:p>
          <a:p>
            <a:pPr marL="514350" indent="-514350">
              <a:buFont typeface="+mj-lt"/>
              <a:buAutoNum type="alphaUcPeriod" startAt="3"/>
            </a:pPr>
            <a:r>
              <a:rPr lang="en-US" dirty="0" smtClean="0">
                <a:solidFill>
                  <a:srgbClr val="C00000"/>
                </a:solidFill>
              </a:rPr>
              <a:t>Description of contextualized ABE instruction and activities to build skills to complete postsecondary education, training, employment, etc.</a:t>
            </a:r>
          </a:p>
          <a:p>
            <a:pPr marL="514350" indent="-514350">
              <a:buFont typeface="+mj-lt"/>
              <a:buAutoNum type="alphaUcPeriod" startAt="3"/>
            </a:pPr>
            <a:r>
              <a:rPr lang="en-US" dirty="0" smtClean="0">
                <a:solidFill>
                  <a:srgbClr val="C00000"/>
                </a:solidFill>
              </a:rPr>
              <a:t>Description of the organization’s career pathway programming (past and ongoing)</a:t>
            </a:r>
          </a:p>
          <a:p>
            <a:pPr marL="514350" indent="-514350">
              <a:buFont typeface="+mj-lt"/>
              <a:buAutoNum type="alphaUcPeriod" startAt="3"/>
            </a:pPr>
            <a:endParaRPr lang="en-US" sz="1800" dirty="0">
              <a:solidFill>
                <a:srgbClr val="C00000"/>
              </a:solidFill>
            </a:endParaRPr>
          </a:p>
          <a:p>
            <a:pPr marL="0" indent="0">
              <a:buNone/>
            </a:pPr>
            <a:r>
              <a:rPr lang="en-US" dirty="0" smtClean="0"/>
              <a:t>Examples:</a:t>
            </a:r>
          </a:p>
          <a:p>
            <a:pPr lvl="1"/>
            <a:r>
              <a:rPr lang="en-US" dirty="0" smtClean="0">
                <a:solidFill>
                  <a:srgbClr val="C00000"/>
                </a:solidFill>
              </a:rPr>
              <a:t>ACES TIF skills integration into curriculum</a:t>
            </a:r>
          </a:p>
          <a:p>
            <a:pPr lvl="1"/>
            <a:r>
              <a:rPr lang="en-US" dirty="0" smtClean="0">
                <a:solidFill>
                  <a:srgbClr val="C00000"/>
                </a:solidFill>
              </a:rPr>
              <a:t>Sector- and career-specific skills, curriculum and resources</a:t>
            </a:r>
            <a:endParaRPr lang="en-US" dirty="0">
              <a:solidFill>
                <a:srgbClr val="C00000"/>
              </a:solidFill>
            </a:endParaRPr>
          </a:p>
          <a:p>
            <a:pPr lvl="1"/>
            <a:r>
              <a:rPr lang="en-US" dirty="0" smtClean="0">
                <a:solidFill>
                  <a:srgbClr val="C00000"/>
                </a:solidFill>
              </a:rPr>
              <a:t>IET programming</a:t>
            </a:r>
          </a:p>
          <a:p>
            <a:pPr lvl="1"/>
            <a:r>
              <a:rPr lang="en-US" dirty="0" smtClean="0">
                <a:solidFill>
                  <a:srgbClr val="C00000"/>
                </a:solidFill>
              </a:rPr>
              <a:t>Other?</a:t>
            </a:r>
            <a:endParaRPr lang="en-US" dirty="0">
              <a:solidFill>
                <a:srgbClr val="C00000"/>
              </a:solidFill>
            </a:endParaRPr>
          </a:p>
          <a:p>
            <a:pPr marL="0" indent="0">
              <a:buNone/>
            </a:pPr>
            <a:endParaRPr lang="en-US" dirty="0" smtClean="0">
              <a:solidFill>
                <a:srgbClr val="C00000"/>
              </a:solidFill>
            </a:endParaRPr>
          </a:p>
        </p:txBody>
      </p:sp>
      <p:sp>
        <p:nvSpPr>
          <p:cNvPr id="3" name="Title 2"/>
          <p:cNvSpPr>
            <a:spLocks noGrp="1"/>
          </p:cNvSpPr>
          <p:nvPr>
            <p:ph type="title"/>
          </p:nvPr>
        </p:nvSpPr>
        <p:spPr>
          <a:xfrm>
            <a:off x="0" y="0"/>
            <a:ext cx="9144000" cy="1066800"/>
          </a:xfrm>
        </p:spPr>
        <p:txBody>
          <a:bodyPr>
            <a:normAutofit fontScale="90000"/>
          </a:bodyPr>
          <a:lstStyle/>
          <a:p>
            <a:r>
              <a:rPr lang="en-US" dirty="0" smtClean="0">
                <a:solidFill>
                  <a:schemeClr val="accent3">
                    <a:lumMod val="50000"/>
                  </a:schemeClr>
                </a:solidFill>
              </a:rPr>
              <a:t>Section 5 (C-D):  Collaboration and Contextualization</a:t>
            </a:r>
            <a:endParaRPr lang="en-US" dirty="0">
              <a:solidFill>
                <a:schemeClr val="accent3">
                  <a:lumMod val="50000"/>
                </a:schemeClr>
              </a:solidFill>
            </a:endParaRPr>
          </a:p>
        </p:txBody>
      </p:sp>
      <p:sp>
        <p:nvSpPr>
          <p:cNvPr id="4" name="Footer Placeholder 3"/>
          <p:cNvSpPr>
            <a:spLocks noGrp="1"/>
          </p:cNvSpPr>
          <p:nvPr>
            <p:ph type="ftr" sz="quarter" idx="10"/>
          </p:nvPr>
        </p:nvSpPr>
        <p:spPr/>
        <p:txBody>
          <a:bodyPr/>
          <a:lstStyle/>
          <a:p>
            <a:pPr>
              <a:defRPr/>
            </a:pPr>
            <a:r>
              <a:rPr lang="en-US" smtClean="0"/>
              <a:t>education.state.mn.us</a:t>
            </a:r>
            <a:endParaRPr lang="en-US"/>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62</a:t>
            </a:fld>
            <a:endParaRPr lang="en-US" dirty="0"/>
          </a:p>
        </p:txBody>
      </p:sp>
    </p:spTree>
    <p:extLst>
      <p:ext uri="{BB962C8B-B14F-4D97-AF65-F5344CB8AC3E}">
        <p14:creationId xmlns:p14="http://schemas.microsoft.com/office/powerpoint/2010/main" val="2340438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14400"/>
            <a:ext cx="9144000" cy="5211763"/>
          </a:xfrm>
        </p:spPr>
        <p:txBody>
          <a:bodyPr/>
          <a:lstStyle/>
          <a:p>
            <a:pPr marL="0" indent="0">
              <a:buNone/>
            </a:pPr>
            <a:r>
              <a:rPr lang="en-US" dirty="0" smtClean="0"/>
              <a:t>Describe the:</a:t>
            </a:r>
          </a:p>
          <a:p>
            <a:pPr marL="514350" indent="-514350">
              <a:buFont typeface="+mj-lt"/>
              <a:buAutoNum type="alphaUcPeriod" startAt="5"/>
            </a:pPr>
            <a:r>
              <a:rPr lang="en-US" dirty="0" smtClean="0">
                <a:solidFill>
                  <a:srgbClr val="C00000"/>
                </a:solidFill>
              </a:rPr>
              <a:t>Programming through coordination and collaboration with other organizations</a:t>
            </a:r>
          </a:p>
          <a:p>
            <a:pPr marL="514350" indent="-514350">
              <a:buFont typeface="+mj-lt"/>
              <a:buAutoNum type="alphaUcPeriod" startAt="5"/>
            </a:pPr>
            <a:endParaRPr lang="en-US" sz="1800" dirty="0">
              <a:solidFill>
                <a:srgbClr val="C00000"/>
              </a:solidFill>
            </a:endParaRPr>
          </a:p>
          <a:p>
            <a:pPr marL="0" indent="0">
              <a:buNone/>
            </a:pPr>
            <a:r>
              <a:rPr lang="en-US" dirty="0" smtClean="0"/>
              <a:t>Examples:</a:t>
            </a:r>
          </a:p>
          <a:p>
            <a:pPr lvl="1"/>
            <a:r>
              <a:rPr lang="en-US" dirty="0" smtClean="0">
                <a:solidFill>
                  <a:srgbClr val="C00000"/>
                </a:solidFill>
              </a:rPr>
              <a:t>Organizational members of consortium</a:t>
            </a:r>
          </a:p>
          <a:p>
            <a:pPr lvl="1"/>
            <a:r>
              <a:rPr lang="en-US" dirty="0" smtClean="0">
                <a:solidFill>
                  <a:srgbClr val="C00000"/>
                </a:solidFill>
              </a:rPr>
              <a:t>Educational (K-12, postsecondary, other)</a:t>
            </a:r>
          </a:p>
          <a:p>
            <a:pPr lvl="1"/>
            <a:r>
              <a:rPr lang="en-US" dirty="0" smtClean="0">
                <a:solidFill>
                  <a:srgbClr val="C00000"/>
                </a:solidFill>
              </a:rPr>
              <a:t>Workforce (one-stops, local workforce development boards, training institutions, other?)</a:t>
            </a:r>
          </a:p>
          <a:p>
            <a:pPr lvl="1"/>
            <a:r>
              <a:rPr lang="en-US" dirty="0" smtClean="0">
                <a:solidFill>
                  <a:srgbClr val="C00000"/>
                </a:solidFill>
              </a:rPr>
              <a:t>Human Services (community-based organizations, nonprofits, MFIP, SNAP E &amp; T, other?)</a:t>
            </a:r>
          </a:p>
          <a:p>
            <a:pPr lvl="1"/>
            <a:r>
              <a:rPr lang="en-US" dirty="0" smtClean="0">
                <a:solidFill>
                  <a:srgbClr val="C00000"/>
                </a:solidFill>
              </a:rPr>
              <a:t>Industry (business, labor, other?)</a:t>
            </a:r>
          </a:p>
          <a:p>
            <a:pPr lvl="1"/>
            <a:r>
              <a:rPr lang="en-US" dirty="0" smtClean="0">
                <a:solidFill>
                  <a:srgbClr val="C00000"/>
                </a:solidFill>
              </a:rPr>
              <a:t>Other?</a:t>
            </a:r>
            <a:endParaRPr lang="en-US" dirty="0">
              <a:solidFill>
                <a:srgbClr val="C00000"/>
              </a:solidFill>
            </a:endParaRPr>
          </a:p>
          <a:p>
            <a:pPr marL="0" indent="0">
              <a:buNone/>
            </a:pPr>
            <a:endParaRPr lang="en-US" dirty="0" smtClean="0">
              <a:solidFill>
                <a:srgbClr val="C00000"/>
              </a:solidFill>
            </a:endParaRPr>
          </a:p>
        </p:txBody>
      </p:sp>
      <p:sp>
        <p:nvSpPr>
          <p:cNvPr id="3" name="Title 2"/>
          <p:cNvSpPr>
            <a:spLocks noGrp="1"/>
          </p:cNvSpPr>
          <p:nvPr>
            <p:ph type="title"/>
          </p:nvPr>
        </p:nvSpPr>
        <p:spPr>
          <a:xfrm>
            <a:off x="0" y="0"/>
            <a:ext cx="9144000" cy="914400"/>
          </a:xfrm>
        </p:spPr>
        <p:txBody>
          <a:bodyPr>
            <a:normAutofit fontScale="90000"/>
          </a:bodyPr>
          <a:lstStyle/>
          <a:p>
            <a:r>
              <a:rPr lang="en-US" dirty="0" smtClean="0">
                <a:solidFill>
                  <a:schemeClr val="accent3">
                    <a:lumMod val="50000"/>
                  </a:schemeClr>
                </a:solidFill>
              </a:rPr>
              <a:t>Section 5 (E):  Collaboration and Contextualization</a:t>
            </a:r>
            <a:endParaRPr lang="en-US" dirty="0">
              <a:solidFill>
                <a:schemeClr val="accent3">
                  <a:lumMod val="50000"/>
                </a:schemeClr>
              </a:solidFill>
            </a:endParaRPr>
          </a:p>
        </p:txBody>
      </p:sp>
      <p:sp>
        <p:nvSpPr>
          <p:cNvPr id="4" name="Footer Placeholder 3"/>
          <p:cNvSpPr>
            <a:spLocks noGrp="1"/>
          </p:cNvSpPr>
          <p:nvPr>
            <p:ph type="ftr" sz="quarter" idx="10"/>
          </p:nvPr>
        </p:nvSpPr>
        <p:spPr/>
        <p:txBody>
          <a:bodyPr/>
          <a:lstStyle/>
          <a:p>
            <a:pPr>
              <a:defRPr/>
            </a:pPr>
            <a:r>
              <a:rPr lang="en-US" smtClean="0"/>
              <a:t>education.state.mn.us</a:t>
            </a:r>
            <a:endParaRPr lang="en-US"/>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63</a:t>
            </a:fld>
            <a:endParaRPr lang="en-US" dirty="0"/>
          </a:p>
        </p:txBody>
      </p:sp>
    </p:spTree>
    <p:extLst>
      <p:ext uri="{BB962C8B-B14F-4D97-AF65-F5344CB8AC3E}">
        <p14:creationId xmlns:p14="http://schemas.microsoft.com/office/powerpoint/2010/main" val="32356711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533400"/>
            <a:ext cx="9144000" cy="5592763"/>
          </a:xfrm>
        </p:spPr>
        <p:txBody>
          <a:bodyPr/>
          <a:lstStyle/>
          <a:p>
            <a:pPr marL="0" indent="0">
              <a:buNone/>
            </a:pPr>
            <a:r>
              <a:rPr lang="en-US" dirty="0" smtClean="0"/>
              <a:t>Describe the:</a:t>
            </a:r>
          </a:p>
          <a:p>
            <a:pPr marL="514350" indent="-514350">
              <a:buFont typeface="+mj-lt"/>
              <a:buAutoNum type="alphaUcPeriod"/>
            </a:pPr>
            <a:r>
              <a:rPr lang="en-US" dirty="0" smtClean="0">
                <a:solidFill>
                  <a:srgbClr val="C00000"/>
                </a:solidFill>
              </a:rPr>
              <a:t>Description of use of technology to enhance programming and increase quality of learning</a:t>
            </a:r>
          </a:p>
          <a:p>
            <a:pPr marL="514350" indent="-514350">
              <a:buFont typeface="+mj-lt"/>
              <a:buAutoNum type="alphaUcPeriod"/>
            </a:pPr>
            <a:endParaRPr lang="en-US" sz="1800" dirty="0" smtClean="0">
              <a:solidFill>
                <a:srgbClr val="C00000"/>
              </a:solidFill>
            </a:endParaRPr>
          </a:p>
          <a:p>
            <a:pPr marL="514350" indent="-514350">
              <a:buFont typeface="+mj-lt"/>
              <a:buAutoNum type="alphaUcPeriod"/>
            </a:pPr>
            <a:r>
              <a:rPr lang="en-US" dirty="0" smtClean="0">
                <a:solidFill>
                  <a:srgbClr val="C00000"/>
                </a:solidFill>
              </a:rPr>
              <a:t>Proposed schedule flexibility and coordination with support services</a:t>
            </a:r>
          </a:p>
          <a:p>
            <a:pPr marL="514350" indent="-514350">
              <a:buFont typeface="+mj-lt"/>
              <a:buAutoNum type="alphaUcPeriod"/>
            </a:pPr>
            <a:endParaRPr lang="en-US" sz="1800" dirty="0">
              <a:solidFill>
                <a:srgbClr val="C00000"/>
              </a:solidFill>
            </a:endParaRPr>
          </a:p>
          <a:p>
            <a:pPr marL="0" indent="0">
              <a:buNone/>
            </a:pPr>
            <a:r>
              <a:rPr lang="en-US" dirty="0" smtClean="0"/>
              <a:t>Examples:</a:t>
            </a:r>
          </a:p>
          <a:p>
            <a:pPr lvl="1"/>
            <a:r>
              <a:rPr lang="en-US" dirty="0" err="1" smtClean="0">
                <a:solidFill>
                  <a:srgbClr val="C00000"/>
                </a:solidFill>
              </a:rPr>
              <a:t>Northstar</a:t>
            </a:r>
            <a:r>
              <a:rPr lang="en-US" dirty="0" smtClean="0">
                <a:solidFill>
                  <a:srgbClr val="C00000"/>
                </a:solidFill>
              </a:rPr>
              <a:t> certification?</a:t>
            </a:r>
          </a:p>
          <a:p>
            <a:pPr lvl="1"/>
            <a:r>
              <a:rPr lang="en-US" dirty="0" smtClean="0">
                <a:solidFill>
                  <a:srgbClr val="C00000"/>
                </a:solidFill>
              </a:rPr>
              <a:t>Technology resources accessible on site?</a:t>
            </a:r>
          </a:p>
          <a:p>
            <a:pPr lvl="1"/>
            <a:r>
              <a:rPr lang="en-US" dirty="0" smtClean="0">
                <a:solidFill>
                  <a:srgbClr val="C00000"/>
                </a:solidFill>
              </a:rPr>
              <a:t>Distance learning and/or hybrid programming?</a:t>
            </a:r>
          </a:p>
          <a:p>
            <a:pPr lvl="1"/>
            <a:r>
              <a:rPr lang="en-US" dirty="0" smtClean="0">
                <a:solidFill>
                  <a:srgbClr val="C00000"/>
                </a:solidFill>
              </a:rPr>
              <a:t>Program schedule including day, evening and/or weekend programming?</a:t>
            </a:r>
          </a:p>
          <a:p>
            <a:pPr lvl="1"/>
            <a:r>
              <a:rPr lang="en-US" dirty="0" smtClean="0">
                <a:solidFill>
                  <a:srgbClr val="C00000"/>
                </a:solidFill>
              </a:rPr>
              <a:t>Other?</a:t>
            </a:r>
            <a:endParaRPr lang="en-US" dirty="0">
              <a:solidFill>
                <a:srgbClr val="C00000"/>
              </a:solidFill>
            </a:endParaRPr>
          </a:p>
          <a:p>
            <a:pPr marL="0" indent="0">
              <a:buNone/>
            </a:pPr>
            <a:endParaRPr lang="en-US" dirty="0" smtClean="0">
              <a:solidFill>
                <a:srgbClr val="C00000"/>
              </a:solidFill>
            </a:endParaRPr>
          </a:p>
        </p:txBody>
      </p:sp>
      <p:sp>
        <p:nvSpPr>
          <p:cNvPr id="3" name="Title 2"/>
          <p:cNvSpPr>
            <a:spLocks noGrp="1"/>
          </p:cNvSpPr>
          <p:nvPr>
            <p:ph type="title"/>
          </p:nvPr>
        </p:nvSpPr>
        <p:spPr>
          <a:xfrm>
            <a:off x="0" y="0"/>
            <a:ext cx="9144000" cy="533400"/>
          </a:xfrm>
        </p:spPr>
        <p:txBody>
          <a:bodyPr>
            <a:normAutofit fontScale="90000"/>
          </a:bodyPr>
          <a:lstStyle/>
          <a:p>
            <a:r>
              <a:rPr lang="en-US" dirty="0" smtClean="0">
                <a:solidFill>
                  <a:schemeClr val="accent3">
                    <a:lumMod val="50000"/>
                  </a:schemeClr>
                </a:solidFill>
              </a:rPr>
              <a:t>Section 6 (A-B):  Program Resources</a:t>
            </a:r>
            <a:endParaRPr lang="en-US" dirty="0">
              <a:solidFill>
                <a:schemeClr val="accent3">
                  <a:lumMod val="50000"/>
                </a:schemeClr>
              </a:solidFill>
            </a:endParaRPr>
          </a:p>
        </p:txBody>
      </p:sp>
      <p:sp>
        <p:nvSpPr>
          <p:cNvPr id="4" name="Footer Placeholder 3"/>
          <p:cNvSpPr>
            <a:spLocks noGrp="1"/>
          </p:cNvSpPr>
          <p:nvPr>
            <p:ph type="ftr" sz="quarter" idx="10"/>
          </p:nvPr>
        </p:nvSpPr>
        <p:spPr/>
        <p:txBody>
          <a:bodyPr/>
          <a:lstStyle/>
          <a:p>
            <a:pPr>
              <a:defRPr/>
            </a:pPr>
            <a:r>
              <a:rPr lang="en-US" smtClean="0"/>
              <a:t>education.state.mn.us</a:t>
            </a:r>
            <a:endParaRPr lang="en-US"/>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64</a:t>
            </a:fld>
            <a:endParaRPr lang="en-US" dirty="0"/>
          </a:p>
        </p:txBody>
      </p:sp>
    </p:spTree>
    <p:extLst>
      <p:ext uri="{BB962C8B-B14F-4D97-AF65-F5344CB8AC3E}">
        <p14:creationId xmlns:p14="http://schemas.microsoft.com/office/powerpoint/2010/main" val="34102000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533400"/>
            <a:ext cx="9144000" cy="5592763"/>
          </a:xfrm>
        </p:spPr>
        <p:txBody>
          <a:bodyPr/>
          <a:lstStyle/>
          <a:p>
            <a:pPr marL="0" indent="0">
              <a:buNone/>
            </a:pPr>
            <a:r>
              <a:rPr lang="en-US" dirty="0" smtClean="0"/>
              <a:t>Describe the:</a:t>
            </a:r>
            <a:endParaRPr lang="en-US" dirty="0">
              <a:solidFill>
                <a:srgbClr val="C00000"/>
              </a:solidFill>
            </a:endParaRPr>
          </a:p>
          <a:p>
            <a:pPr marL="514350" indent="-514350">
              <a:buFont typeface="+mj-lt"/>
              <a:buAutoNum type="alphaUcPeriod" startAt="3"/>
            </a:pPr>
            <a:r>
              <a:rPr lang="en-US" dirty="0">
                <a:solidFill>
                  <a:srgbClr val="C00000"/>
                </a:solidFill>
              </a:rPr>
              <a:t>Use of state ABE database</a:t>
            </a:r>
          </a:p>
          <a:p>
            <a:pPr marL="514350" indent="-514350">
              <a:buFont typeface="+mj-lt"/>
              <a:buAutoNum type="alphaUcPeriod" startAt="3"/>
            </a:pPr>
            <a:endParaRPr lang="en-US" dirty="0" smtClean="0">
              <a:solidFill>
                <a:srgbClr val="C00000"/>
              </a:solidFill>
            </a:endParaRPr>
          </a:p>
          <a:p>
            <a:pPr marL="514350" indent="-514350">
              <a:buFont typeface="+mj-lt"/>
              <a:buAutoNum type="alphaUcPeriod" startAt="3"/>
            </a:pPr>
            <a:r>
              <a:rPr lang="en-US" dirty="0" smtClean="0">
                <a:solidFill>
                  <a:srgbClr val="C00000"/>
                </a:solidFill>
              </a:rPr>
              <a:t>Capacity to sustainably match federal funding</a:t>
            </a:r>
          </a:p>
          <a:p>
            <a:pPr marL="514350" indent="-514350">
              <a:buFont typeface="+mj-lt"/>
              <a:buAutoNum type="alphaUcPeriod" startAt="3"/>
            </a:pPr>
            <a:endParaRPr lang="en-US" dirty="0" smtClean="0">
              <a:solidFill>
                <a:srgbClr val="C00000"/>
              </a:solidFill>
            </a:endParaRPr>
          </a:p>
          <a:p>
            <a:pPr marL="514350" indent="-514350">
              <a:buFont typeface="+mj-lt"/>
              <a:buAutoNum type="alphaUcPeriod" startAt="3"/>
            </a:pPr>
            <a:r>
              <a:rPr lang="en-US" dirty="0" smtClean="0">
                <a:solidFill>
                  <a:srgbClr val="C00000"/>
                </a:solidFill>
              </a:rPr>
              <a:t>History of fiscal management procedures and audits</a:t>
            </a:r>
          </a:p>
          <a:p>
            <a:pPr marL="514350" indent="-514350">
              <a:buFont typeface="+mj-lt"/>
              <a:buAutoNum type="alphaUcPeriod" startAt="3"/>
            </a:pPr>
            <a:endParaRPr lang="en-US" sz="1800" dirty="0">
              <a:solidFill>
                <a:srgbClr val="C00000"/>
              </a:solidFill>
            </a:endParaRPr>
          </a:p>
          <a:p>
            <a:pPr marL="0" indent="0">
              <a:buNone/>
            </a:pPr>
            <a:r>
              <a:rPr lang="en-US" dirty="0" smtClean="0"/>
              <a:t>Examples:</a:t>
            </a:r>
          </a:p>
          <a:p>
            <a:pPr lvl="1"/>
            <a:r>
              <a:rPr lang="en-US" dirty="0" smtClean="0">
                <a:solidFill>
                  <a:srgbClr val="C00000"/>
                </a:solidFill>
              </a:rPr>
              <a:t>Summaries or links to UFARS audits or organizational audit records?</a:t>
            </a:r>
          </a:p>
          <a:p>
            <a:pPr lvl="1"/>
            <a:r>
              <a:rPr lang="en-US" dirty="0" smtClean="0">
                <a:solidFill>
                  <a:srgbClr val="C00000"/>
                </a:solidFill>
              </a:rPr>
              <a:t>Summary of </a:t>
            </a:r>
            <a:r>
              <a:rPr lang="en-US" dirty="0">
                <a:solidFill>
                  <a:srgbClr val="C00000"/>
                </a:solidFill>
              </a:rPr>
              <a:t>r</a:t>
            </a:r>
            <a:r>
              <a:rPr lang="en-US" dirty="0" smtClean="0">
                <a:solidFill>
                  <a:srgbClr val="C00000"/>
                </a:solidFill>
              </a:rPr>
              <a:t>ecord of passing government fiscal monitoring in the past?</a:t>
            </a:r>
            <a:endParaRPr lang="en-US" dirty="0">
              <a:solidFill>
                <a:srgbClr val="C00000"/>
              </a:solidFill>
            </a:endParaRPr>
          </a:p>
          <a:p>
            <a:pPr marL="0" indent="0">
              <a:buNone/>
            </a:pPr>
            <a:endParaRPr lang="en-US" sz="1200" dirty="0" smtClean="0"/>
          </a:p>
          <a:p>
            <a:pPr marL="0" indent="0">
              <a:buNone/>
            </a:pPr>
            <a:r>
              <a:rPr lang="en-US" sz="1200" dirty="0" smtClean="0">
                <a:hlinkClick r:id="rId2" action="ppaction://hlinksldjump"/>
              </a:rPr>
              <a:t>Return to Question Slide</a:t>
            </a:r>
            <a:endParaRPr lang="en-US" sz="1200" dirty="0" smtClean="0"/>
          </a:p>
          <a:p>
            <a:pPr marL="0" indent="0">
              <a:buNone/>
            </a:pPr>
            <a:endParaRPr lang="en-US" dirty="0" smtClean="0">
              <a:solidFill>
                <a:srgbClr val="C00000"/>
              </a:solidFill>
            </a:endParaRPr>
          </a:p>
        </p:txBody>
      </p:sp>
      <p:sp>
        <p:nvSpPr>
          <p:cNvPr id="3" name="Title 2"/>
          <p:cNvSpPr>
            <a:spLocks noGrp="1"/>
          </p:cNvSpPr>
          <p:nvPr>
            <p:ph type="title"/>
          </p:nvPr>
        </p:nvSpPr>
        <p:spPr>
          <a:xfrm>
            <a:off x="0" y="0"/>
            <a:ext cx="9144000" cy="533400"/>
          </a:xfrm>
        </p:spPr>
        <p:txBody>
          <a:bodyPr>
            <a:normAutofit fontScale="90000"/>
          </a:bodyPr>
          <a:lstStyle/>
          <a:p>
            <a:r>
              <a:rPr lang="en-US" dirty="0" smtClean="0">
                <a:solidFill>
                  <a:schemeClr val="accent3">
                    <a:lumMod val="50000"/>
                  </a:schemeClr>
                </a:solidFill>
              </a:rPr>
              <a:t>Section 6 (C-E):  Program Resources</a:t>
            </a:r>
            <a:endParaRPr lang="en-US" dirty="0">
              <a:solidFill>
                <a:schemeClr val="accent3">
                  <a:lumMod val="50000"/>
                </a:schemeClr>
              </a:solidFill>
            </a:endParaRPr>
          </a:p>
        </p:txBody>
      </p:sp>
      <p:sp>
        <p:nvSpPr>
          <p:cNvPr id="4" name="Footer Placeholder 3"/>
          <p:cNvSpPr>
            <a:spLocks noGrp="1"/>
          </p:cNvSpPr>
          <p:nvPr>
            <p:ph type="ftr" sz="quarter" idx="10"/>
          </p:nvPr>
        </p:nvSpPr>
        <p:spPr/>
        <p:txBody>
          <a:bodyPr/>
          <a:lstStyle/>
          <a:p>
            <a:pPr>
              <a:defRPr/>
            </a:pPr>
            <a:r>
              <a:rPr lang="en-US" smtClean="0"/>
              <a:t>education.state.mn.us</a:t>
            </a:r>
            <a:endParaRPr lang="en-US"/>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65</a:t>
            </a:fld>
            <a:endParaRPr lang="en-US" dirty="0"/>
          </a:p>
        </p:txBody>
      </p:sp>
    </p:spTree>
    <p:extLst>
      <p:ext uri="{BB962C8B-B14F-4D97-AF65-F5344CB8AC3E}">
        <p14:creationId xmlns:p14="http://schemas.microsoft.com/office/powerpoint/2010/main" val="25860047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0" y="1600200"/>
            <a:ext cx="5867400" cy="4525963"/>
          </a:xfrm>
          <a:noFill/>
        </p:spPr>
        <p:txBody>
          <a:bodyPr>
            <a:normAutofit/>
          </a:bodyPr>
          <a:lstStyle/>
          <a:p>
            <a:pPr marL="0" indent="0">
              <a:buNone/>
            </a:pPr>
            <a:r>
              <a:rPr lang="en-US" sz="3600" dirty="0" smtClean="0">
                <a:solidFill>
                  <a:schemeClr val="accent3">
                    <a:lumMod val="50000"/>
                  </a:schemeClr>
                </a:solidFill>
              </a:rPr>
              <a:t>3 Step Process</a:t>
            </a:r>
          </a:p>
          <a:p>
            <a:pPr marL="514350" indent="-514350">
              <a:buFont typeface="+mj-lt"/>
              <a:buAutoNum type="arabicPeriod"/>
            </a:pPr>
            <a:r>
              <a:rPr lang="en-US" sz="3600" dirty="0" smtClean="0">
                <a:solidFill>
                  <a:schemeClr val="accent3">
                    <a:lumMod val="50000"/>
                  </a:schemeClr>
                </a:solidFill>
              </a:rPr>
              <a:t>Local Workforce Development Board Review</a:t>
            </a:r>
          </a:p>
          <a:p>
            <a:pPr marL="514350" indent="-514350">
              <a:buFont typeface="+mj-lt"/>
              <a:buAutoNum type="arabicPeriod"/>
            </a:pPr>
            <a:r>
              <a:rPr lang="en-US" sz="3600" dirty="0" smtClean="0">
                <a:solidFill>
                  <a:schemeClr val="accent3">
                    <a:lumMod val="50000"/>
                  </a:schemeClr>
                </a:solidFill>
              </a:rPr>
              <a:t>Official Grant Reviewers</a:t>
            </a:r>
          </a:p>
          <a:p>
            <a:pPr marL="514350" indent="-514350">
              <a:buFont typeface="+mj-lt"/>
              <a:buAutoNum type="arabicPeriod"/>
            </a:pPr>
            <a:r>
              <a:rPr lang="en-US" sz="3600" dirty="0" smtClean="0">
                <a:solidFill>
                  <a:schemeClr val="accent3">
                    <a:lumMod val="50000"/>
                  </a:schemeClr>
                </a:solidFill>
              </a:rPr>
              <a:t>Minnesota Department of Education Review</a:t>
            </a:r>
            <a:endParaRPr lang="en-US" sz="3600" dirty="0">
              <a:solidFill>
                <a:schemeClr val="accent3">
                  <a:lumMod val="50000"/>
                </a:schemeClr>
              </a:solidFill>
            </a:endParaRPr>
          </a:p>
        </p:txBody>
      </p:sp>
      <p:sp>
        <p:nvSpPr>
          <p:cNvPr id="2" name="Title 1"/>
          <p:cNvSpPr>
            <a:spLocks noGrp="1"/>
          </p:cNvSpPr>
          <p:nvPr>
            <p:ph type="title"/>
          </p:nvPr>
        </p:nvSpPr>
        <p:spPr>
          <a:xfrm>
            <a:off x="0" y="0"/>
            <a:ext cx="9144000" cy="1143000"/>
          </a:xfrm>
          <a:solidFill>
            <a:schemeClr val="tx1"/>
          </a:solidFill>
        </p:spPr>
        <p:txBody>
          <a:bodyPr>
            <a:noAutofit/>
          </a:bodyPr>
          <a:lstStyle/>
          <a:p>
            <a:pPr algn="l"/>
            <a:r>
              <a:rPr lang="en-US" sz="3600" b="1" cap="none" dirty="0" smtClean="0">
                <a:solidFill>
                  <a:schemeClr val="bg1"/>
                </a:solidFill>
              </a:rPr>
              <a:t>Application Review</a:t>
            </a:r>
            <a:endParaRPr lang="en-US" sz="3600" b="1" cap="none" dirty="0">
              <a:solidFill>
                <a:schemeClr val="bg1"/>
              </a:solidFill>
            </a:endParaRPr>
          </a:p>
        </p:txBody>
      </p:sp>
      <p:pic>
        <p:nvPicPr>
          <p:cNvPr id="4" name="Picture 2" descr="C:\Users\BHasskamp\AppData\Local\Microsoft\Windows\Temporary Internet Files\Content.IE5\98YIOJPX\MP900448685[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16" b="100000" l="177" r="93640">
                        <a14:foregroundMark x1="61661" y1="22968" x2="69965" y2="29564"/>
                        <a14:foregroundMark x1="69965" y1="29564" x2="66784" y2="23675"/>
                      </a14:backgroundRemoval>
                    </a14:imgEffect>
                  </a14:imgLayer>
                </a14:imgProps>
              </a:ext>
              <a:ext uri="{28A0092B-C50C-407E-A947-70E740481C1C}">
                <a14:useLocalDpi xmlns:a14="http://schemas.microsoft.com/office/drawing/2010/main" val="0"/>
              </a:ext>
            </a:extLst>
          </a:blip>
          <a:srcRect t="4393" r="10000"/>
          <a:stretch/>
        </p:blipFill>
        <p:spPr bwMode="auto">
          <a:xfrm>
            <a:off x="5181600" y="0"/>
            <a:ext cx="4292737" cy="684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6221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p:cNvSpPr>
            <a:spLocks noGrp="1"/>
          </p:cNvSpPr>
          <p:nvPr>
            <p:ph type="title"/>
          </p:nvPr>
        </p:nvSpPr>
        <p:spPr bwMode="auto">
          <a:xfrm>
            <a:off x="0" y="12032"/>
            <a:ext cx="91440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dirty="0" smtClean="0">
                <a:solidFill>
                  <a:schemeClr val="accent3">
                    <a:lumMod val="50000"/>
                  </a:schemeClr>
                </a:solidFill>
              </a:rPr>
              <a:t>Review 1A:  Workforce Review Process</a:t>
            </a:r>
          </a:p>
        </p:txBody>
      </p:sp>
      <p:sp>
        <p:nvSpPr>
          <p:cNvPr id="9218" name="Content Placeholder 4"/>
          <p:cNvSpPr>
            <a:spLocks noGrp="1"/>
          </p:cNvSpPr>
          <p:nvPr>
            <p:ph idx="1"/>
          </p:nvPr>
        </p:nvSpPr>
        <p:spPr>
          <a:xfrm>
            <a:off x="8021" y="685800"/>
            <a:ext cx="8229600" cy="3962400"/>
          </a:xfrm>
        </p:spPr>
        <p:txBody>
          <a:bodyPr/>
          <a:lstStyle/>
          <a:p>
            <a:pPr marL="0" indent="0">
              <a:buNone/>
            </a:pPr>
            <a:r>
              <a:rPr lang="en-US" sz="2400" dirty="0" smtClean="0">
                <a:solidFill>
                  <a:srgbClr val="C00000"/>
                </a:solidFill>
              </a:rPr>
              <a:t>Workforce Development Board (WDB) feedback</a:t>
            </a:r>
          </a:p>
          <a:p>
            <a:pPr marL="0" indent="0">
              <a:buNone/>
            </a:pPr>
            <a:endParaRPr lang="en-US" sz="2400" dirty="0"/>
          </a:p>
          <a:p>
            <a:r>
              <a:rPr lang="en-US" sz="2400" b="0" dirty="0" smtClean="0"/>
              <a:t>Applications will be distributed to WDBs after submission to MDE</a:t>
            </a:r>
          </a:p>
          <a:p>
            <a:r>
              <a:rPr lang="en-US" sz="2400" b="0" dirty="0" smtClean="0"/>
              <a:t>WDBs will have </a:t>
            </a:r>
            <a:r>
              <a:rPr lang="en-US" sz="2400" b="0" dirty="0" smtClean="0"/>
              <a:t>4+ </a:t>
            </a:r>
            <a:r>
              <a:rPr lang="en-US" sz="2400" b="0" dirty="0" smtClean="0"/>
              <a:t>weeks to read and provide feedback</a:t>
            </a:r>
          </a:p>
          <a:p>
            <a:r>
              <a:rPr lang="en-US" sz="2400" b="0" dirty="0" smtClean="0"/>
              <a:t>Feedback will be used by </a:t>
            </a:r>
            <a:r>
              <a:rPr lang="en-US" sz="2400" b="0" dirty="0" smtClean="0"/>
              <a:t>MDE staff to </a:t>
            </a:r>
            <a:r>
              <a:rPr lang="en-US" sz="2400" b="0" dirty="0" smtClean="0"/>
              <a:t>inform funding </a:t>
            </a:r>
            <a:r>
              <a:rPr lang="en-US" sz="2400" b="0" dirty="0" smtClean="0"/>
              <a:t>recommendations</a:t>
            </a:r>
            <a:endParaRPr lang="en-US" sz="2400" dirty="0"/>
          </a:p>
          <a:p>
            <a:pPr marL="0" indent="0">
              <a:buNone/>
            </a:pPr>
            <a:endParaRPr lang="en-US" sz="2400" dirty="0" smtClean="0"/>
          </a:p>
        </p:txBody>
      </p:sp>
      <p:sp>
        <p:nvSpPr>
          <p:cNvPr id="9219"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solidFill>
                  <a:srgbClr val="D2232A"/>
                </a:solidFill>
                <a:latin typeface="Arial" pitchFamily="34" charset="0"/>
              </a:rPr>
              <a:t>education.state.mn.us</a:t>
            </a:r>
          </a:p>
        </p:txBody>
      </p:sp>
      <p:sp>
        <p:nvSpPr>
          <p:cNvPr id="9220"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AA7DF91-196C-4E64-95A9-870F94B394C6}" type="slidenum">
              <a:rPr lang="en-US">
                <a:solidFill>
                  <a:prstClr val="black"/>
                </a:solidFill>
                <a:latin typeface="Arial" pitchFamily="34" charset="0"/>
              </a:rPr>
              <a:pPr fontAlgn="base">
                <a:spcBef>
                  <a:spcPct val="0"/>
                </a:spcBef>
                <a:spcAft>
                  <a:spcPct val="0"/>
                </a:spcAft>
              </a:pPr>
              <a:t>67</a:t>
            </a:fld>
            <a:endParaRPr lang="en-US">
              <a:solidFill>
                <a:prstClr val="black"/>
              </a:solidFill>
              <a:latin typeface="Arial"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3733800"/>
            <a:ext cx="3124200" cy="3124200"/>
          </a:xfrm>
          <a:prstGeom prst="rect">
            <a:avLst/>
          </a:prstGeom>
        </p:spPr>
      </p:pic>
    </p:spTree>
    <p:extLst>
      <p:ext uri="{BB962C8B-B14F-4D97-AF65-F5344CB8AC3E}">
        <p14:creationId xmlns:p14="http://schemas.microsoft.com/office/powerpoint/2010/main" val="40407017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p:cNvSpPr>
            <a:spLocks noGrp="1"/>
          </p:cNvSpPr>
          <p:nvPr>
            <p:ph type="title"/>
          </p:nvPr>
        </p:nvSpPr>
        <p:spPr bwMode="auto">
          <a:xfrm>
            <a:off x="0" y="0"/>
            <a:ext cx="9144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dirty="0" smtClean="0">
                <a:solidFill>
                  <a:schemeClr val="accent3">
                    <a:lumMod val="50000"/>
                  </a:schemeClr>
                </a:solidFill>
              </a:rPr>
              <a:t>Review 1B:  Official Grant Review Process</a:t>
            </a:r>
          </a:p>
        </p:txBody>
      </p:sp>
      <p:sp>
        <p:nvSpPr>
          <p:cNvPr id="9218" name="Content Placeholder 4"/>
          <p:cNvSpPr>
            <a:spLocks noGrp="1"/>
          </p:cNvSpPr>
          <p:nvPr>
            <p:ph idx="1"/>
          </p:nvPr>
        </p:nvSpPr>
        <p:spPr>
          <a:xfrm>
            <a:off x="0" y="675650"/>
            <a:ext cx="8839200" cy="4917113"/>
          </a:xfrm>
        </p:spPr>
        <p:txBody>
          <a:bodyPr/>
          <a:lstStyle/>
          <a:p>
            <a:pPr marL="0" indent="0">
              <a:buNone/>
            </a:pPr>
            <a:r>
              <a:rPr lang="en-US" dirty="0" smtClean="0">
                <a:solidFill>
                  <a:srgbClr val="C00000"/>
                </a:solidFill>
              </a:rPr>
              <a:t>Official Grant Reviewer (OGRs)</a:t>
            </a:r>
            <a:endParaRPr lang="en-US" dirty="0"/>
          </a:p>
          <a:p>
            <a:endParaRPr lang="en-US" sz="1800" dirty="0" smtClean="0"/>
          </a:p>
          <a:p>
            <a:r>
              <a:rPr lang="en-US" sz="2000" b="0" dirty="0"/>
              <a:t>R</a:t>
            </a:r>
            <a:r>
              <a:rPr lang="en-US" sz="2000" b="0" dirty="0" smtClean="0"/>
              <a:t>egional </a:t>
            </a:r>
            <a:r>
              <a:rPr lang="en-US" sz="2000" b="0" dirty="0"/>
              <a:t>review teams will include </a:t>
            </a:r>
            <a:r>
              <a:rPr lang="en-US" sz="2000" b="0" dirty="0" smtClean="0"/>
              <a:t>3-4 </a:t>
            </a:r>
            <a:r>
              <a:rPr lang="en-US" sz="2000" b="0" dirty="0"/>
              <a:t>local ABE staff from other regions, at least one state ABE staff, and </a:t>
            </a:r>
            <a:r>
              <a:rPr lang="en-US" sz="2000" b="0" dirty="0" smtClean="0"/>
              <a:t>one </a:t>
            </a:r>
            <a:r>
              <a:rPr lang="en-US" sz="2000" b="0" dirty="0"/>
              <a:t>or two other representatives from partner </a:t>
            </a:r>
            <a:r>
              <a:rPr lang="en-US" sz="2000" b="0" dirty="0" smtClean="0"/>
              <a:t>entities</a:t>
            </a:r>
          </a:p>
          <a:p>
            <a:r>
              <a:rPr lang="en-US" sz="2000" b="0" dirty="0" smtClean="0"/>
              <a:t>In </a:t>
            </a:r>
            <a:r>
              <a:rPr lang="en-US" sz="2000" b="0" dirty="0"/>
              <a:t>preparation for the review, </a:t>
            </a:r>
            <a:r>
              <a:rPr lang="en-US" sz="2000" b="0" dirty="0" smtClean="0"/>
              <a:t>OGRs will </a:t>
            </a:r>
            <a:r>
              <a:rPr lang="en-US" sz="2000" b="0" dirty="0"/>
              <a:t>be offered training and technical assistance from </a:t>
            </a:r>
            <a:r>
              <a:rPr lang="en-US" sz="2000" b="0" dirty="0" smtClean="0"/>
              <a:t>MDE. </a:t>
            </a:r>
          </a:p>
          <a:p>
            <a:r>
              <a:rPr lang="en-US" sz="2000" b="0" dirty="0" smtClean="0"/>
              <a:t>OGRs will </a:t>
            </a:r>
            <a:r>
              <a:rPr lang="en-US" sz="2000" b="0" dirty="0"/>
              <a:t>have an estimated </a:t>
            </a:r>
            <a:r>
              <a:rPr lang="en-US" sz="2000" b="0" dirty="0" smtClean="0"/>
              <a:t>3-4 </a:t>
            </a:r>
            <a:r>
              <a:rPr lang="en-US" sz="2000" b="0" dirty="0"/>
              <a:t>weeks to read and </a:t>
            </a:r>
            <a:r>
              <a:rPr lang="en-US" sz="2000" b="0" dirty="0" smtClean="0"/>
              <a:t>score applications.</a:t>
            </a:r>
          </a:p>
          <a:p>
            <a:r>
              <a:rPr lang="en-US" sz="2000" b="0" dirty="0" smtClean="0"/>
              <a:t>During the week of April 10-14, OGRs will </a:t>
            </a:r>
            <a:r>
              <a:rPr lang="en-US" sz="2000" b="0" dirty="0"/>
              <a:t>convene </a:t>
            </a:r>
            <a:r>
              <a:rPr lang="en-US" sz="2000" b="0" dirty="0" smtClean="0"/>
              <a:t>at MDE </a:t>
            </a:r>
            <a:r>
              <a:rPr lang="en-US" sz="2000" b="0" dirty="0"/>
              <a:t>for an in-person group review at which they receive the local workforce development board application review feedback. </a:t>
            </a:r>
            <a:endParaRPr lang="en-US" sz="2000" b="0" dirty="0" smtClean="0"/>
          </a:p>
          <a:p>
            <a:r>
              <a:rPr lang="en-US" sz="2000" b="0" dirty="0" smtClean="0"/>
              <a:t>In </a:t>
            </a:r>
            <a:r>
              <a:rPr lang="en-US" sz="2000" b="0" dirty="0"/>
              <a:t>the group review, </a:t>
            </a:r>
            <a:r>
              <a:rPr lang="en-US" sz="2000" b="0" dirty="0" smtClean="0"/>
              <a:t>OGRs </a:t>
            </a:r>
            <a:r>
              <a:rPr lang="en-US" sz="2000" b="0" dirty="0"/>
              <a:t>will discuss individual feedback, compare results, address questions and issues, and determine a collective score and rationale. </a:t>
            </a:r>
          </a:p>
          <a:p>
            <a:endParaRPr lang="en-US" dirty="0" smtClean="0"/>
          </a:p>
        </p:txBody>
      </p:sp>
      <p:sp>
        <p:nvSpPr>
          <p:cNvPr id="9219"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solidFill>
                  <a:srgbClr val="D2232A"/>
                </a:solidFill>
                <a:latin typeface="Arial" pitchFamily="34" charset="0"/>
              </a:rPr>
              <a:t>education.state.mn.us</a:t>
            </a:r>
          </a:p>
        </p:txBody>
      </p:sp>
      <p:sp>
        <p:nvSpPr>
          <p:cNvPr id="9220"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AA7DF91-196C-4E64-95A9-870F94B394C6}" type="slidenum">
              <a:rPr lang="en-US">
                <a:solidFill>
                  <a:prstClr val="black"/>
                </a:solidFill>
                <a:latin typeface="Arial" pitchFamily="34" charset="0"/>
              </a:rPr>
              <a:pPr fontAlgn="base">
                <a:spcBef>
                  <a:spcPct val="0"/>
                </a:spcBef>
                <a:spcAft>
                  <a:spcPct val="0"/>
                </a:spcAft>
              </a:pPr>
              <a:t>68</a:t>
            </a:fld>
            <a:endParaRPr lang="en-US">
              <a:solidFill>
                <a:prstClr val="black"/>
              </a:solidFill>
              <a:latin typeface="Arial" pitchFamily="34" charset="0"/>
            </a:endParaRPr>
          </a:p>
        </p:txBody>
      </p:sp>
    </p:spTree>
    <p:extLst>
      <p:ext uri="{BB962C8B-B14F-4D97-AF65-F5344CB8AC3E}">
        <p14:creationId xmlns:p14="http://schemas.microsoft.com/office/powerpoint/2010/main" val="2591804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8861"/>
          <a:stretch/>
        </p:blipFill>
        <p:spPr>
          <a:xfrm>
            <a:off x="9330" y="1295400"/>
            <a:ext cx="9134670" cy="5562600"/>
          </a:xfrm>
          <a:prstGeom prst="rect">
            <a:avLst/>
          </a:prstGeom>
        </p:spPr>
      </p:pic>
      <p:sp>
        <p:nvSpPr>
          <p:cNvPr id="9217" name="Title 3"/>
          <p:cNvSpPr>
            <a:spLocks noGrp="1"/>
          </p:cNvSpPr>
          <p:nvPr>
            <p:ph type="title"/>
          </p:nvPr>
        </p:nvSpPr>
        <p:spPr bwMode="auto">
          <a:xfrm>
            <a:off x="0" y="0"/>
            <a:ext cx="9144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sz="3600" dirty="0" smtClean="0">
                <a:solidFill>
                  <a:schemeClr val="accent3">
                    <a:lumMod val="50000"/>
                  </a:schemeClr>
                </a:solidFill>
              </a:rPr>
              <a:t>Review 2:  Review Process</a:t>
            </a:r>
          </a:p>
        </p:txBody>
      </p:sp>
      <p:sp>
        <p:nvSpPr>
          <p:cNvPr id="9218" name="Content Placeholder 4"/>
          <p:cNvSpPr>
            <a:spLocks noGrp="1"/>
          </p:cNvSpPr>
          <p:nvPr>
            <p:ph idx="1"/>
          </p:nvPr>
        </p:nvSpPr>
        <p:spPr>
          <a:xfrm>
            <a:off x="0" y="533400"/>
            <a:ext cx="9144000" cy="2057400"/>
          </a:xfrm>
          <a:gradFill flip="none" rotWithShape="1">
            <a:gsLst>
              <a:gs pos="0">
                <a:schemeClr val="bg1"/>
              </a:gs>
              <a:gs pos="50000">
                <a:schemeClr val="bg1">
                  <a:alpha val="50000"/>
                </a:schemeClr>
              </a:gs>
              <a:gs pos="100000">
                <a:srgbClr val="FFFFFF">
                  <a:shade val="100000"/>
                  <a:satMod val="115000"/>
                  <a:alpha val="0"/>
                </a:srgbClr>
              </a:gs>
            </a:gsLst>
            <a:lin ang="5400000" scaled="1"/>
            <a:tileRect/>
          </a:gradFill>
        </p:spPr>
        <p:txBody>
          <a:bodyPr/>
          <a:lstStyle/>
          <a:p>
            <a:pPr marL="0" indent="0">
              <a:buNone/>
            </a:pPr>
            <a:r>
              <a:rPr lang="en-US" dirty="0" smtClean="0">
                <a:solidFill>
                  <a:srgbClr val="C00000"/>
                </a:solidFill>
              </a:rPr>
              <a:t>Official funding decisions will be made by Minnesota Department of Education </a:t>
            </a:r>
            <a:r>
              <a:rPr lang="en-US" b="0" dirty="0" smtClean="0"/>
              <a:t>in May 2017, informed by: </a:t>
            </a:r>
          </a:p>
          <a:p>
            <a:r>
              <a:rPr lang="en-US" b="0" dirty="0" smtClean="0"/>
              <a:t>Local WDB feedback, </a:t>
            </a:r>
            <a:r>
              <a:rPr lang="en-US" b="0" dirty="0" smtClean="0"/>
              <a:t>and</a:t>
            </a:r>
          </a:p>
          <a:p>
            <a:r>
              <a:rPr lang="en-US" b="0" dirty="0" smtClean="0"/>
              <a:t>OGR recommendations and scores</a:t>
            </a:r>
            <a:r>
              <a:rPr lang="en-US" b="0" dirty="0" smtClean="0"/>
              <a:t>.</a:t>
            </a:r>
            <a:endParaRPr lang="en-US" b="0" dirty="0" smtClean="0"/>
          </a:p>
        </p:txBody>
      </p:sp>
      <p:sp>
        <p:nvSpPr>
          <p:cNvPr id="9219"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solidFill>
                  <a:srgbClr val="D2232A"/>
                </a:solidFill>
                <a:latin typeface="Arial" pitchFamily="34" charset="0"/>
              </a:rPr>
              <a:t>education.state.mn.us</a:t>
            </a:r>
          </a:p>
        </p:txBody>
      </p:sp>
      <p:sp>
        <p:nvSpPr>
          <p:cNvPr id="9220"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AA7DF91-196C-4E64-95A9-870F94B394C6}" type="slidenum">
              <a:rPr lang="en-US">
                <a:solidFill>
                  <a:prstClr val="black"/>
                </a:solidFill>
                <a:latin typeface="Arial" pitchFamily="34" charset="0"/>
              </a:rPr>
              <a:pPr fontAlgn="base">
                <a:spcBef>
                  <a:spcPct val="0"/>
                </a:spcBef>
                <a:spcAft>
                  <a:spcPct val="0"/>
                </a:spcAft>
              </a:pPr>
              <a:t>69</a:t>
            </a:fld>
            <a:endParaRPr lang="en-US">
              <a:solidFill>
                <a:prstClr val="black"/>
              </a:solidFill>
              <a:latin typeface="Arial" pitchFamily="34" charset="0"/>
            </a:endParaRPr>
          </a:p>
        </p:txBody>
      </p:sp>
    </p:spTree>
    <p:extLst>
      <p:ext uri="{BB962C8B-B14F-4D97-AF65-F5344CB8AC3E}">
        <p14:creationId xmlns:p14="http://schemas.microsoft.com/office/powerpoint/2010/main" val="1401249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Upcoming PD Opportunities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552621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Hasskamp\AppData\Local\Microsoft\Windows\Temporary Internet Files\Content.IE5\98YIOJPX\MP900382687[1].jpg">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44" t="22387" r="15556" b="28163"/>
          <a:stretch/>
        </p:blipFill>
        <p:spPr bwMode="auto">
          <a:xfrm>
            <a:off x="0" y="2041452"/>
            <a:ext cx="9136380" cy="48165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6582"/>
            <a:ext cx="9143999" cy="685800"/>
          </a:xfrm>
          <a:solidFill>
            <a:srgbClr val="FFFFFF"/>
          </a:solidFill>
        </p:spPr>
        <p:txBody>
          <a:bodyPr>
            <a:normAutofit fontScale="90000"/>
          </a:bodyPr>
          <a:lstStyle/>
          <a:p>
            <a:r>
              <a:rPr lang="en-US" b="1" dirty="0" smtClean="0"/>
              <a:t>Discussion:  </a:t>
            </a:r>
            <a:r>
              <a:rPr lang="en-US" b="1" dirty="0" smtClean="0"/>
              <a:t>Federal Competitive Application</a:t>
            </a:r>
            <a:endParaRPr lang="en-US" b="1" dirty="0"/>
          </a:p>
        </p:txBody>
      </p:sp>
      <p:sp>
        <p:nvSpPr>
          <p:cNvPr id="3" name="Content Placeholder 2"/>
          <p:cNvSpPr>
            <a:spLocks noGrp="1"/>
          </p:cNvSpPr>
          <p:nvPr>
            <p:ph idx="1"/>
          </p:nvPr>
        </p:nvSpPr>
        <p:spPr>
          <a:xfrm>
            <a:off x="0" y="609600"/>
            <a:ext cx="9136380" cy="2209800"/>
          </a:xfrm>
          <a:gradFill flip="none" rotWithShape="1">
            <a:gsLst>
              <a:gs pos="0">
                <a:srgbClr val="FFFFFF">
                  <a:alpha val="0"/>
                </a:srgbClr>
              </a:gs>
              <a:gs pos="100000">
                <a:srgbClr val="FFFFFF"/>
              </a:gs>
              <a:gs pos="12000">
                <a:srgbClr val="FFFFFF"/>
              </a:gs>
            </a:gsLst>
            <a:lin ang="16200000" scaled="1"/>
            <a:tileRect/>
          </a:gradFill>
        </p:spPr>
        <p:txBody>
          <a:bodyPr anchor="t">
            <a:normAutofit/>
          </a:bodyPr>
          <a:lstStyle/>
          <a:p>
            <a:pPr marL="274320" indent="0">
              <a:buNone/>
            </a:pPr>
            <a:r>
              <a:rPr lang="en-US" sz="4000" dirty="0"/>
              <a:t>Based on the </a:t>
            </a:r>
            <a:r>
              <a:rPr lang="en-US" sz="4000" dirty="0" smtClean="0"/>
              <a:t>proposal:</a:t>
            </a:r>
            <a:endParaRPr lang="en-US" sz="4000" dirty="0"/>
          </a:p>
          <a:p>
            <a:pPr marL="514350" indent="-514350">
              <a:buClr>
                <a:schemeClr val="tx1"/>
              </a:buClr>
              <a:buFont typeface="+mj-lt"/>
              <a:buAutoNum type="arabicPeriod"/>
            </a:pPr>
            <a:r>
              <a:rPr lang="en-US" sz="4000" dirty="0"/>
              <a:t>What questions do you have?</a:t>
            </a:r>
          </a:p>
          <a:p>
            <a:pPr marL="514350" indent="-514350">
              <a:buClr>
                <a:schemeClr val="tx1"/>
              </a:buClr>
              <a:buFont typeface="+mj-lt"/>
              <a:buAutoNum type="arabicPeriod"/>
            </a:pPr>
            <a:r>
              <a:rPr lang="en-US" sz="4000" dirty="0"/>
              <a:t>What issues stand out</a:t>
            </a:r>
            <a:r>
              <a:rPr lang="en-US" sz="4000" dirty="0" smtClean="0"/>
              <a:t>?</a:t>
            </a:r>
            <a:endParaRPr lang="en-US" sz="4000" dirty="0"/>
          </a:p>
        </p:txBody>
      </p:sp>
    </p:spTree>
    <p:extLst>
      <p:ext uri="{BB962C8B-B14F-4D97-AF65-F5344CB8AC3E}">
        <p14:creationId xmlns:p14="http://schemas.microsoft.com/office/powerpoint/2010/main" val="1218369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895600"/>
          </a:xfrm>
        </p:spPr>
        <p:txBody>
          <a:bodyPr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1500" cap="none" spc="50" dirty="0" smtClean="0">
                <a:ln w="11430"/>
                <a:effectLst>
                  <a:glow rad="228600">
                    <a:schemeClr val="accent6">
                      <a:satMod val="175000"/>
                      <a:alpha val="40000"/>
                    </a:schemeClr>
                  </a:glow>
                  <a:outerShdw blurRad="76200" dist="50800" dir="5400000" algn="tl" rotWithShape="0">
                    <a:srgbClr val="000000">
                      <a:alpha val="65000"/>
                    </a:srgbClr>
                  </a:outerShdw>
                </a:effectLst>
              </a:rPr>
              <a:t>WIOA Updates</a:t>
            </a:r>
            <a:endParaRPr lang="en-US" sz="19900" cap="none" spc="50" dirty="0">
              <a:ln w="11430"/>
              <a:effectLst>
                <a:glow rad="228600">
                  <a:schemeClr val="accent6">
                    <a:satMod val="175000"/>
                    <a:alpha val="40000"/>
                  </a:schemeClr>
                </a:glow>
                <a:outerShdw blurRad="76200" dist="50800" dir="5400000" algn="tl" rotWithShape="0">
                  <a:srgbClr val="000000">
                    <a:alpha val="65000"/>
                  </a:srgbClr>
                </a:outerShdw>
              </a:effectLst>
            </a:endParaRPr>
          </a:p>
        </p:txBody>
      </p:sp>
      <p:sp>
        <p:nvSpPr>
          <p:cNvPr id="3" name="Subtitle 2"/>
          <p:cNvSpPr>
            <a:spLocks noGrp="1"/>
          </p:cNvSpPr>
          <p:nvPr>
            <p:ph type="subTitle" idx="1"/>
          </p:nvPr>
        </p:nvSpPr>
        <p:spPr>
          <a:xfrm>
            <a:off x="1771" y="5996580"/>
            <a:ext cx="9142229" cy="861420"/>
          </a:xfrm>
          <a:solidFill>
            <a:schemeClr val="accent6"/>
          </a:solidFill>
          <a:ln>
            <a:noFill/>
          </a:ln>
        </p:spPr>
        <p:txBody>
          <a:bodyPr>
            <a:normAutofit/>
          </a:bodyPr>
          <a:lstStyle/>
          <a:p>
            <a:r>
              <a:rPr lang="en-US" sz="2400" b="1" dirty="0" smtClean="0">
                <a:solidFill>
                  <a:schemeClr val="bg1"/>
                </a:solidFill>
              </a:rPr>
              <a:t>Brad Hasskamp</a:t>
            </a:r>
            <a:endParaRPr lang="en-US" sz="2400" b="1" i="1" dirty="0">
              <a:solidFill>
                <a:schemeClr val="bg1"/>
              </a:solidFill>
            </a:endParaRPr>
          </a:p>
        </p:txBody>
      </p:sp>
      <p:sp>
        <p:nvSpPr>
          <p:cNvPr id="4" name="Slide Number Placeholder 3"/>
          <p:cNvSpPr>
            <a:spLocks noGrp="1"/>
          </p:cNvSpPr>
          <p:nvPr>
            <p:ph type="sldNum" sz="quarter" idx="12"/>
          </p:nvPr>
        </p:nvSpPr>
        <p:spPr/>
        <p:txBody>
          <a:bodyPr/>
          <a:lstStyle/>
          <a:p>
            <a:fld id="{4CFE8128-F6F6-4F3B-BDF0-9314E675A7F7}" type="slidenum">
              <a:rPr lang="en-US" smtClean="0"/>
              <a:t>71</a:t>
            </a:fld>
            <a:endParaRPr lang="en-US"/>
          </a:p>
        </p:txBody>
      </p:sp>
      <p:pic>
        <p:nvPicPr>
          <p:cNvPr id="2050" name="Picture 2" descr="C:\Users\BHasskamp\AppData\Local\Microsoft\Windows\Temporary Internet Files\Content.IE5\HY8HBDQO\MP900401099[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510" b="100000" l="0" r="100000">
                        <a14:backgroundMark x1="28125" y1="48886" x2="28125" y2="48886"/>
                        <a14:backgroundMark x1="76719" y1="45018" x2="76719" y2="45018"/>
                      </a14:backgroundRemoval>
                    </a14:imgEffect>
                  </a14:imgLayer>
                </a14:imgProps>
              </a:ext>
              <a:ext uri="{28A0092B-C50C-407E-A947-70E740481C1C}">
                <a14:useLocalDpi xmlns:a14="http://schemas.microsoft.com/office/drawing/2010/main" val="0"/>
              </a:ext>
            </a:extLst>
          </a:blip>
          <a:srcRect/>
          <a:stretch>
            <a:fillRect/>
          </a:stretch>
        </p:blipFill>
        <p:spPr bwMode="auto">
          <a:xfrm>
            <a:off x="-1772" y="762000"/>
            <a:ext cx="9145772" cy="609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242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1139825"/>
          </a:xfrm>
          <a:noFill/>
        </p:spPr>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spc="50" dirty="0" smtClean="0">
                <a:ln w="11430"/>
                <a:effectLst>
                  <a:glow rad="228600">
                    <a:schemeClr val="accent6">
                      <a:satMod val="175000"/>
                      <a:alpha val="40000"/>
                    </a:schemeClr>
                  </a:glow>
                  <a:outerShdw blurRad="76200" dist="50800" dir="5400000" algn="tl" rotWithShape="0">
                    <a:srgbClr val="000000">
                      <a:alpha val="65000"/>
                    </a:srgbClr>
                  </a:outerShdw>
                </a:effectLst>
                <a:latin typeface="Arial Black" pitchFamily="34" charset="0"/>
              </a:rPr>
              <a:t>The Structure of WIOA</a:t>
            </a:r>
            <a:endParaRPr lang="en-US" sz="5400" spc="50" dirty="0">
              <a:ln w="11430"/>
              <a:effectLst>
                <a:glow rad="228600">
                  <a:schemeClr val="accent6">
                    <a:satMod val="175000"/>
                    <a:alpha val="40000"/>
                  </a:schemeClr>
                </a:glow>
                <a:outerShdw blurRad="76200" dist="50800" dir="5400000" algn="tl" rotWithShape="0">
                  <a:srgbClr val="000000">
                    <a:alpha val="65000"/>
                  </a:srgbClr>
                </a:outerShdw>
              </a:effectLst>
              <a:latin typeface="Arial Black"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603360686"/>
              </p:ext>
            </p:extLst>
          </p:nvPr>
        </p:nvGraphicFramePr>
        <p:xfrm>
          <a:off x="0" y="990600"/>
          <a:ext cx="9144000" cy="5867398"/>
        </p:xfrm>
        <a:graphic>
          <a:graphicData uri="http://schemas.openxmlformats.org/drawingml/2006/table">
            <a:tbl>
              <a:tblPr firstRow="1" firstCol="1" bandRow="1">
                <a:tableStyleId>{5C22544A-7EE6-4342-B048-85BDC9FD1C3A}</a:tableStyleId>
              </a:tblPr>
              <a:tblGrid>
                <a:gridCol w="1392226"/>
                <a:gridCol w="3265714"/>
                <a:gridCol w="2406316"/>
                <a:gridCol w="2079744"/>
              </a:tblGrid>
              <a:tr h="791024">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Law Title (Section)</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5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Name</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5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Program/Activities</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5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Who oversees in Minnesota</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50000"/>
                      </a:schemeClr>
                    </a:solidFill>
                  </a:tcPr>
                </a:tc>
              </a:tr>
              <a:tr h="1121252">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Title I (Subtitle A)</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5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Workforce Development Activities (System Alignment)</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All WIOA Programs</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DEED and MDE</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20000"/>
                        <a:lumOff val="80000"/>
                      </a:schemeClr>
                    </a:solidFill>
                  </a:tcPr>
                </a:tc>
              </a:tr>
              <a:tr h="1186537">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Title I (Subtitle B)</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50000"/>
                      </a:schemeClr>
                    </a:solidFill>
                  </a:tcPr>
                </a:tc>
                <a:tc>
                  <a:txBody>
                    <a:bodyPr/>
                    <a:lstStyle/>
                    <a:p>
                      <a:pPr marL="0" marR="0">
                        <a:lnSpc>
                          <a:spcPct val="115000"/>
                        </a:lnSpc>
                        <a:spcBef>
                          <a:spcPts val="600"/>
                        </a:spcBef>
                        <a:spcAft>
                          <a:spcPts val="1000"/>
                        </a:spcAft>
                      </a:pPr>
                      <a:r>
                        <a:rPr lang="en-US" sz="1800" dirty="0">
                          <a:effectLst/>
                          <a:latin typeface="Arial" panose="020B0604020202020204" pitchFamily="34" charset="0"/>
                          <a:cs typeface="Arial" panose="020B0604020202020204" pitchFamily="34" charset="0"/>
                        </a:rPr>
                        <a:t>Workforce Development Activities (Workforce Activities and Providers)</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60000"/>
                        <a:lumOff val="40000"/>
                      </a:schemeClr>
                    </a:solidFill>
                  </a:tcPr>
                </a:tc>
                <a:tc>
                  <a:txBody>
                    <a:bodyPr/>
                    <a:lstStyle/>
                    <a:p>
                      <a:pPr marL="0" marR="0">
                        <a:lnSpc>
                          <a:spcPct val="115000"/>
                        </a:lnSpc>
                        <a:spcBef>
                          <a:spcPts val="0"/>
                        </a:spcBef>
                        <a:spcAft>
                          <a:spcPts val="0"/>
                        </a:spcAft>
                      </a:pPr>
                      <a:r>
                        <a:rPr lang="en-US" sz="1800" dirty="0" smtClean="0">
                          <a:effectLst/>
                          <a:latin typeface="Arial" panose="020B0604020202020204" pitchFamily="34" charset="0"/>
                          <a:cs typeface="Arial" panose="020B0604020202020204" pitchFamily="34" charset="0"/>
                        </a:rPr>
                        <a:t>Adult, Youth, and Dislocated Worker Programs</a:t>
                      </a:r>
                      <a:endParaRPr lang="en-US" sz="18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60000"/>
                        <a:lumOff val="4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DEED</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60000"/>
                        <a:lumOff val="40000"/>
                      </a:schemeClr>
                    </a:solidFill>
                  </a:tcPr>
                </a:tc>
              </a:tr>
              <a:tr h="791024">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Title II</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5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Adult Education and Family Literacy Act</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Adult Basic Education</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MDE</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20000"/>
                        <a:lumOff val="80000"/>
                      </a:schemeClr>
                    </a:solidFill>
                  </a:tcPr>
                </a:tc>
              </a:tr>
              <a:tr h="791024">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Title III</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5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Wagner-</a:t>
                      </a:r>
                      <a:r>
                        <a:rPr lang="en-US" sz="1800" dirty="0" err="1">
                          <a:effectLst/>
                          <a:latin typeface="Arial" panose="020B0604020202020204" pitchFamily="34" charset="0"/>
                          <a:cs typeface="Arial" panose="020B0604020202020204" pitchFamily="34" charset="0"/>
                        </a:rPr>
                        <a:t>Peysar</a:t>
                      </a:r>
                      <a:r>
                        <a:rPr lang="en-US" sz="1800" dirty="0">
                          <a:effectLst/>
                          <a:latin typeface="Arial" panose="020B0604020202020204" pitchFamily="34" charset="0"/>
                          <a:cs typeface="Arial" panose="020B0604020202020204" pitchFamily="34" charset="0"/>
                        </a:rPr>
                        <a:t> Act</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60000"/>
                        <a:lumOff val="4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Workforce Centers (One-Stops)</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60000"/>
                        <a:lumOff val="4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DEED</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60000"/>
                        <a:lumOff val="40000"/>
                      </a:schemeClr>
                    </a:solidFill>
                  </a:tcPr>
                </a:tc>
              </a:tr>
              <a:tr h="791024">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Title IV</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5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Rehabilitation Act</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Vocational Rehabilitation (VR)</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DEED</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20000"/>
                        <a:lumOff val="80000"/>
                      </a:schemeClr>
                    </a:solidFill>
                  </a:tcPr>
                </a:tc>
              </a:tr>
              <a:tr h="395513">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Title V</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5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General Provisions</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60000"/>
                        <a:lumOff val="40000"/>
                      </a:schemeClr>
                    </a:solidFill>
                  </a:tcPr>
                </a:tc>
                <a:tc>
                  <a:txBody>
                    <a:bodyPr/>
                    <a:lstStyle/>
                    <a:p>
                      <a:pPr marL="0" marR="0">
                        <a:lnSpc>
                          <a:spcPct val="115000"/>
                        </a:lnSpc>
                        <a:spcBef>
                          <a:spcPts val="600"/>
                        </a:spcBef>
                        <a:spcAft>
                          <a:spcPts val="1000"/>
                        </a:spcAft>
                      </a:pPr>
                      <a:r>
                        <a:rPr lang="en-US" sz="1800" dirty="0">
                          <a:effectLst/>
                          <a:latin typeface="Arial" panose="020B0604020202020204" pitchFamily="34" charset="0"/>
                          <a:cs typeface="Arial" panose="020B0604020202020204" pitchFamily="34" charset="0"/>
                        </a:rPr>
                        <a:t>All WIOA Programs</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60000"/>
                        <a:lumOff val="40000"/>
                      </a:schemeClr>
                    </a:solidFill>
                  </a:tcPr>
                </a:tc>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DEED and MDE</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6">
                        <a:lumMod val="60000"/>
                        <a:lumOff val="40000"/>
                      </a:schemeClr>
                    </a:solidFill>
                  </a:tcPr>
                </a:tc>
              </a:tr>
            </a:tbl>
          </a:graphicData>
        </a:graphic>
      </p:graphicFrame>
    </p:spTree>
    <p:extLst>
      <p:ext uri="{BB962C8B-B14F-4D97-AF65-F5344CB8AC3E}">
        <p14:creationId xmlns:p14="http://schemas.microsoft.com/office/powerpoint/2010/main" val="3991888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noAutofit/>
          </a:bodyPr>
          <a:lstStyle/>
          <a:p>
            <a:r>
              <a:rPr lang="en-US" cap="none" dirty="0" smtClean="0">
                <a:ln w="6350">
                  <a:noFill/>
                </a:ln>
                <a:latin typeface="Arial" panose="020B0604020202020204" pitchFamily="34" charset="0"/>
              </a:rPr>
              <a:t>Individuals with Barriers to Employment</a:t>
            </a:r>
            <a:endParaRPr lang="en-US" cap="none" dirty="0">
              <a:ln w="6350">
                <a:noFill/>
              </a:ln>
              <a:latin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34549137"/>
              </p:ext>
            </p:extLst>
          </p:nvPr>
        </p:nvGraphicFramePr>
        <p:xfrm>
          <a:off x="228598" y="914400"/>
          <a:ext cx="8915402" cy="5562601"/>
        </p:xfrm>
        <a:graphic>
          <a:graphicData uri="http://schemas.openxmlformats.org/drawingml/2006/table">
            <a:tbl>
              <a:tblPr firstRow="1" bandRow="1">
                <a:tableStyleId>{21E4AEA4-8DFA-4A89-87EB-49C32662AFE0}</a:tableStyleId>
              </a:tblPr>
              <a:tblGrid>
                <a:gridCol w="3184072"/>
                <a:gridCol w="2865665"/>
                <a:gridCol w="2865665"/>
              </a:tblGrid>
              <a:tr h="430614">
                <a:tc gridSpan="3">
                  <a:txBody>
                    <a:bodyPr/>
                    <a:lstStyle/>
                    <a:p>
                      <a:pPr algn="ctr"/>
                      <a:r>
                        <a:rPr lang="en-US" dirty="0" smtClean="0">
                          <a:latin typeface="Arial" panose="020B0604020202020204" pitchFamily="34" charset="0"/>
                          <a:cs typeface="Arial" panose="020B0604020202020204" pitchFamily="34" charset="0"/>
                        </a:rPr>
                        <a:t>A member of one or more of the following populations:</a:t>
                      </a:r>
                      <a:endParaRPr lang="en-US" b="1" i="1" dirty="0">
                        <a:solidFill>
                          <a:schemeClr val="accent1">
                            <a:lumMod val="20000"/>
                            <a:lumOff val="80000"/>
                          </a:schemeClr>
                        </a:solidFill>
                        <a:latin typeface="Arial" panose="020B0604020202020204" pitchFamily="34" charset="0"/>
                        <a:cs typeface="Arial" panose="020B0604020202020204" pitchFamily="34" charset="0"/>
                      </a:endParaRPr>
                    </a:p>
                  </a:txBody>
                  <a:tcPr>
                    <a:solidFill>
                      <a:schemeClr val="accent6">
                        <a:lumMod val="50000"/>
                      </a:schemeClr>
                    </a:solidFill>
                  </a:tcPr>
                </a:tc>
                <a:tc hMerge="1">
                  <a:txBody>
                    <a:bodyPr/>
                    <a:lstStyle/>
                    <a:p>
                      <a:endParaRPr lang="en-US" dirty="0"/>
                    </a:p>
                  </a:txBody>
                  <a:tcPr/>
                </a:tc>
                <a:tc hMerge="1">
                  <a:txBody>
                    <a:bodyPr/>
                    <a:lstStyle/>
                    <a:p>
                      <a:endParaRPr lang="en-US" dirty="0"/>
                    </a:p>
                  </a:txBody>
                  <a:tcPr/>
                </a:tc>
              </a:tr>
              <a:tr h="394776">
                <a:tc>
                  <a:txBody>
                    <a:bodyPr/>
                    <a:lstStyle/>
                    <a:p>
                      <a:r>
                        <a:rPr lang="en-US" sz="1700" dirty="0" smtClean="0">
                          <a:latin typeface="Arial" panose="020B0604020202020204" pitchFamily="34" charset="0"/>
                          <a:cs typeface="Arial" panose="020B0604020202020204" pitchFamily="34" charset="0"/>
                        </a:rPr>
                        <a:t>Displaced</a:t>
                      </a:r>
                      <a:r>
                        <a:rPr lang="en-US" sz="1700" baseline="0" dirty="0" smtClean="0">
                          <a:latin typeface="Arial" panose="020B0604020202020204" pitchFamily="34" charset="0"/>
                          <a:cs typeface="Arial" panose="020B0604020202020204" pitchFamily="34" charset="0"/>
                        </a:rPr>
                        <a:t> homemakers</a:t>
                      </a:r>
                      <a:endParaRPr lang="en-US" sz="17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r>
                        <a:rPr lang="en-US" sz="1700" dirty="0" smtClean="0">
                          <a:latin typeface="Arial" panose="020B0604020202020204" pitchFamily="34" charset="0"/>
                          <a:cs typeface="Arial" panose="020B0604020202020204" pitchFamily="34" charset="0"/>
                        </a:rPr>
                        <a:t>Ex-offenders</a:t>
                      </a:r>
                      <a:endParaRPr lang="en-US" sz="17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r>
                        <a:rPr lang="en-US" sz="1700" dirty="0" smtClean="0">
                          <a:latin typeface="Arial" panose="020B0604020202020204" pitchFamily="34" charset="0"/>
                          <a:cs typeface="Arial" panose="020B0604020202020204" pitchFamily="34" charset="0"/>
                        </a:rPr>
                        <a:t>Long-term unemployed</a:t>
                      </a:r>
                      <a:endParaRPr lang="en-US" sz="1700" dirty="0">
                        <a:latin typeface="Arial" panose="020B0604020202020204" pitchFamily="34" charset="0"/>
                        <a:cs typeface="Arial" panose="020B0604020202020204" pitchFamily="34" charset="0"/>
                      </a:endParaRPr>
                    </a:p>
                  </a:txBody>
                  <a:tcPr>
                    <a:solidFill>
                      <a:schemeClr val="accent6">
                        <a:lumMod val="60000"/>
                        <a:lumOff val="40000"/>
                      </a:schemeClr>
                    </a:solidFill>
                  </a:tcPr>
                </a:tc>
              </a:tr>
              <a:tr h="1254175">
                <a:tc>
                  <a:txBody>
                    <a:bodyPr/>
                    <a:lstStyle/>
                    <a:p>
                      <a:r>
                        <a:rPr lang="en-US" sz="1700" dirty="0" smtClean="0">
                          <a:latin typeface="Arial" panose="020B0604020202020204" pitchFamily="34" charset="0"/>
                          <a:cs typeface="Arial" panose="020B0604020202020204" pitchFamily="34" charset="0"/>
                        </a:rPr>
                        <a:t>Low-income</a:t>
                      </a:r>
                      <a:r>
                        <a:rPr lang="en-US" sz="1700" baseline="0" dirty="0" smtClean="0">
                          <a:latin typeface="Arial" panose="020B0604020202020204" pitchFamily="34" charset="0"/>
                          <a:cs typeface="Arial" panose="020B0604020202020204" pitchFamily="34" charset="0"/>
                        </a:rPr>
                        <a:t> individuals</a:t>
                      </a:r>
                      <a:endParaRPr lang="en-US" sz="17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US" sz="1700" dirty="0" smtClean="0">
                          <a:latin typeface="Arial" panose="020B0604020202020204" pitchFamily="34" charset="0"/>
                          <a:cs typeface="Arial" panose="020B0604020202020204" pitchFamily="34" charset="0"/>
                        </a:rPr>
                        <a:t>Homeless individuals</a:t>
                      </a:r>
                      <a:r>
                        <a:rPr lang="en-US" sz="1700" baseline="0" dirty="0" smtClean="0">
                          <a:latin typeface="Arial" panose="020B0604020202020204" pitchFamily="34" charset="0"/>
                          <a:cs typeface="Arial" panose="020B0604020202020204" pitchFamily="34" charset="0"/>
                        </a:rPr>
                        <a:t>, or homeless children and youth</a:t>
                      </a:r>
                      <a:endParaRPr lang="en-US" sz="17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US" sz="1700" dirty="0" smtClean="0">
                          <a:latin typeface="Arial" panose="020B0604020202020204" pitchFamily="34" charset="0"/>
                          <a:cs typeface="Arial" panose="020B0604020202020204" pitchFamily="34" charset="0"/>
                        </a:rPr>
                        <a:t>Individuals within 2 years of exhausting lifetime eligibility under</a:t>
                      </a:r>
                      <a:r>
                        <a:rPr lang="en-US" sz="1700" baseline="0" dirty="0" smtClean="0">
                          <a:latin typeface="Arial" panose="020B0604020202020204" pitchFamily="34" charset="0"/>
                          <a:cs typeface="Arial" panose="020B0604020202020204" pitchFamily="34" charset="0"/>
                        </a:rPr>
                        <a:t> the SSA, title IV part A</a:t>
                      </a:r>
                      <a:endParaRPr lang="en-US" sz="1700" dirty="0">
                        <a:latin typeface="Arial" panose="020B0604020202020204" pitchFamily="34" charset="0"/>
                        <a:cs typeface="Arial" panose="020B0604020202020204" pitchFamily="34" charset="0"/>
                      </a:endParaRPr>
                    </a:p>
                  </a:txBody>
                  <a:tcPr>
                    <a:solidFill>
                      <a:schemeClr val="accent6">
                        <a:lumMod val="20000"/>
                        <a:lumOff val="80000"/>
                      </a:schemeClr>
                    </a:solidFill>
                  </a:tcPr>
                </a:tc>
              </a:tr>
              <a:tr h="966053">
                <a:tc>
                  <a:txBody>
                    <a:bodyPr/>
                    <a:lstStyle/>
                    <a:p>
                      <a:r>
                        <a:rPr lang="en-US" sz="1700" dirty="0" smtClean="0">
                          <a:latin typeface="Arial" panose="020B0604020202020204" pitchFamily="34" charset="0"/>
                          <a:cs typeface="Arial" panose="020B0604020202020204" pitchFamily="34" charset="0"/>
                        </a:rPr>
                        <a:t>Indians,</a:t>
                      </a:r>
                      <a:r>
                        <a:rPr lang="en-US" sz="1700" baseline="0" dirty="0" smtClean="0">
                          <a:latin typeface="Arial" panose="020B0604020202020204" pitchFamily="34" charset="0"/>
                          <a:cs typeface="Arial" panose="020B0604020202020204" pitchFamily="34" charset="0"/>
                        </a:rPr>
                        <a:t> Alaska Natives, and Native Hawaiians</a:t>
                      </a:r>
                      <a:endParaRPr lang="en-US" sz="17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r>
                        <a:rPr lang="en-US" sz="1700" dirty="0" smtClean="0">
                          <a:latin typeface="Arial" panose="020B0604020202020204" pitchFamily="34" charset="0"/>
                          <a:cs typeface="Arial" panose="020B0604020202020204" pitchFamily="34" charset="0"/>
                        </a:rPr>
                        <a:t>Youth</a:t>
                      </a:r>
                      <a:r>
                        <a:rPr lang="en-US" sz="1700" baseline="0" dirty="0" smtClean="0">
                          <a:latin typeface="Arial" panose="020B0604020202020204" pitchFamily="34" charset="0"/>
                          <a:cs typeface="Arial" panose="020B0604020202020204" pitchFamily="34" charset="0"/>
                        </a:rPr>
                        <a:t> who are in or have aged out of foster care</a:t>
                      </a:r>
                      <a:endParaRPr lang="en-US" sz="17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r>
                        <a:rPr lang="en-US" sz="1700" dirty="0" smtClean="0">
                          <a:latin typeface="Arial" panose="020B0604020202020204" pitchFamily="34" charset="0"/>
                          <a:cs typeface="Arial" panose="020B0604020202020204" pitchFamily="34" charset="0"/>
                        </a:rPr>
                        <a:t>Single parents (including single pregnant women)</a:t>
                      </a:r>
                      <a:endParaRPr lang="en-US" sz="1700" dirty="0">
                        <a:latin typeface="Arial" panose="020B0604020202020204" pitchFamily="34" charset="0"/>
                        <a:cs typeface="Arial" panose="020B0604020202020204" pitchFamily="34" charset="0"/>
                      </a:endParaRPr>
                    </a:p>
                  </a:txBody>
                  <a:tcPr>
                    <a:solidFill>
                      <a:schemeClr val="accent6">
                        <a:lumMod val="60000"/>
                        <a:lumOff val="40000"/>
                      </a:schemeClr>
                    </a:solidFill>
                  </a:tcPr>
                </a:tc>
              </a:tr>
              <a:tr h="1830417">
                <a:tc>
                  <a:txBody>
                    <a:bodyPr/>
                    <a:lstStyle/>
                    <a:p>
                      <a:r>
                        <a:rPr lang="en-US" sz="1700" dirty="0" smtClean="0">
                          <a:latin typeface="Arial" panose="020B0604020202020204" pitchFamily="34" charset="0"/>
                          <a:cs typeface="Arial" panose="020B0604020202020204" pitchFamily="34" charset="0"/>
                        </a:rPr>
                        <a:t>Individuals with disabilities, including youth</a:t>
                      </a:r>
                      <a:endParaRPr lang="en-US" sz="17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US" sz="1700" dirty="0" smtClean="0">
                          <a:latin typeface="Arial" panose="020B0604020202020204" pitchFamily="34" charset="0"/>
                          <a:cs typeface="Arial" panose="020B0604020202020204" pitchFamily="34" charset="0"/>
                        </a:rPr>
                        <a:t>English</a:t>
                      </a:r>
                      <a:r>
                        <a:rPr lang="en-US" sz="1700" baseline="0" dirty="0" smtClean="0">
                          <a:latin typeface="Arial" panose="020B0604020202020204" pitchFamily="34" charset="0"/>
                          <a:cs typeface="Arial" panose="020B0604020202020204" pitchFamily="34" charset="0"/>
                        </a:rPr>
                        <a:t> language learners, individuals with low levels of literacy, and individuals facing substantial cultural barriers</a:t>
                      </a:r>
                      <a:endParaRPr lang="en-US" sz="17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en-US" sz="1700" dirty="0" smtClean="0">
                          <a:latin typeface="Arial" panose="020B0604020202020204" pitchFamily="34" charset="0"/>
                          <a:cs typeface="Arial" panose="020B0604020202020204" pitchFamily="34" charset="0"/>
                        </a:rPr>
                        <a:t>Such other groups as the Governor</a:t>
                      </a:r>
                      <a:r>
                        <a:rPr lang="en-US" sz="1700" baseline="0" dirty="0" smtClean="0">
                          <a:latin typeface="Arial" panose="020B0604020202020204" pitchFamily="34" charset="0"/>
                          <a:cs typeface="Arial" panose="020B0604020202020204" pitchFamily="34" charset="0"/>
                        </a:rPr>
                        <a:t> determines to have barriers to employment</a:t>
                      </a:r>
                      <a:endParaRPr lang="en-US" sz="1700" dirty="0">
                        <a:latin typeface="Arial" panose="020B0604020202020204" pitchFamily="34" charset="0"/>
                        <a:cs typeface="Arial" panose="020B0604020202020204" pitchFamily="34" charset="0"/>
                      </a:endParaRPr>
                    </a:p>
                  </a:txBody>
                  <a:tcPr>
                    <a:solidFill>
                      <a:schemeClr val="accent6">
                        <a:lumMod val="20000"/>
                        <a:lumOff val="80000"/>
                      </a:schemeClr>
                    </a:solidFill>
                  </a:tcPr>
                </a:tc>
              </a:tr>
              <a:tr h="686566">
                <a:tc>
                  <a:txBody>
                    <a:bodyPr/>
                    <a:lstStyle/>
                    <a:p>
                      <a:r>
                        <a:rPr lang="en-US" sz="1700" dirty="0" smtClean="0">
                          <a:latin typeface="Arial" panose="020B0604020202020204" pitchFamily="34" charset="0"/>
                          <a:cs typeface="Arial" panose="020B0604020202020204" pitchFamily="34" charset="0"/>
                        </a:rPr>
                        <a:t>Older individuals</a:t>
                      </a:r>
                      <a:endParaRPr lang="en-US" sz="17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r>
                        <a:rPr lang="en-US" sz="1700" dirty="0" smtClean="0">
                          <a:latin typeface="Arial" panose="020B0604020202020204" pitchFamily="34" charset="0"/>
                          <a:cs typeface="Arial" panose="020B0604020202020204" pitchFamily="34" charset="0"/>
                        </a:rPr>
                        <a:t>Migrant</a:t>
                      </a:r>
                      <a:r>
                        <a:rPr lang="en-US" sz="1700" baseline="0" dirty="0" smtClean="0">
                          <a:latin typeface="Arial" panose="020B0604020202020204" pitchFamily="34" charset="0"/>
                          <a:cs typeface="Arial" panose="020B0604020202020204" pitchFamily="34" charset="0"/>
                        </a:rPr>
                        <a:t> and seasonal farmworkers</a:t>
                      </a:r>
                      <a:endParaRPr lang="en-US" sz="1700" dirty="0">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endParaRPr lang="en-US" sz="1700" dirty="0">
                        <a:latin typeface="Arial" panose="020B0604020202020204" pitchFamily="34" charset="0"/>
                        <a:cs typeface="Arial" panose="020B0604020202020204" pitchFamily="34" charset="0"/>
                      </a:endParaRPr>
                    </a:p>
                  </a:txBody>
                  <a:tcPr>
                    <a:solidFill>
                      <a:schemeClr val="accent6">
                        <a:lumMod val="60000"/>
                        <a:lumOff val="40000"/>
                      </a:schemeClr>
                    </a:solidFill>
                  </a:tcPr>
                </a:tc>
              </a:tr>
            </a:tbl>
          </a:graphicData>
        </a:graphic>
      </p:graphicFrame>
      <p:sp>
        <p:nvSpPr>
          <p:cNvPr id="3" name="Slide Number Placeholder 2"/>
          <p:cNvSpPr>
            <a:spLocks noGrp="1"/>
          </p:cNvSpPr>
          <p:nvPr>
            <p:ph type="sldNum" sz="quarter" idx="11"/>
          </p:nvPr>
        </p:nvSpPr>
        <p:spPr>
          <a:xfrm>
            <a:off x="8610600" y="6492875"/>
            <a:ext cx="533400" cy="365125"/>
          </a:xfrm>
        </p:spPr>
        <p:txBody>
          <a:bodyPr/>
          <a:lstStyle/>
          <a:p>
            <a:pPr>
              <a:defRPr/>
            </a:pPr>
            <a:fld id="{D24C62AC-34AC-44FA-925B-65FA1B2D13C3}" type="slidenum">
              <a:rPr lang="en-US" smtClean="0">
                <a:solidFill>
                  <a:schemeClr val="bg1"/>
                </a:solidFill>
                <a:latin typeface="Arial" panose="020B0604020202020204" pitchFamily="34" charset="0"/>
                <a:cs typeface="Arial" panose="020B0604020202020204" pitchFamily="34" charset="0"/>
              </a:rPr>
              <a:pPr>
                <a:defRPr/>
              </a:pPr>
              <a:t>73</a:t>
            </a:fld>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626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95400"/>
            <a:ext cx="5105400" cy="4343400"/>
          </a:xfrm>
        </p:spPr>
        <p:txBody>
          <a:bodyPr>
            <a:noAutofit/>
          </a:bodyPr>
          <a:lstStyle/>
          <a:p>
            <a:r>
              <a:rPr lang="en-US" sz="3600" cap="none" dirty="0" smtClean="0">
                <a:solidFill>
                  <a:schemeClr val="tx1"/>
                </a:solidFill>
              </a:rPr>
              <a:t>What are adult education and </a:t>
            </a:r>
            <a:r>
              <a:rPr lang="en-US" sz="3600" cap="none" dirty="0" smtClean="0">
                <a:solidFill>
                  <a:schemeClr val="tx1"/>
                </a:solidFill>
              </a:rPr>
              <a:t/>
            </a:r>
            <a:br>
              <a:rPr lang="en-US" sz="3600" cap="none" dirty="0" smtClean="0">
                <a:solidFill>
                  <a:schemeClr val="tx1"/>
                </a:solidFill>
              </a:rPr>
            </a:br>
            <a:r>
              <a:rPr lang="en-US" sz="3600" cap="none" dirty="0" smtClean="0">
                <a:solidFill>
                  <a:schemeClr val="tx1"/>
                </a:solidFill>
              </a:rPr>
              <a:t>literacy </a:t>
            </a:r>
            <a:r>
              <a:rPr lang="en-US" sz="3600" cap="none" dirty="0" smtClean="0">
                <a:solidFill>
                  <a:schemeClr val="tx1"/>
                </a:solidFill>
              </a:rPr>
              <a:t>programs, activities and services?</a:t>
            </a:r>
            <a:endParaRPr lang="en-US" sz="3600" cap="none" dirty="0">
              <a:solidFill>
                <a:schemeClr val="tx1"/>
              </a:solidFill>
            </a:endParaRPr>
          </a:p>
        </p:txBody>
      </p:sp>
      <p:sp>
        <p:nvSpPr>
          <p:cNvPr id="3" name="Text Placeholder 2"/>
          <p:cNvSpPr>
            <a:spLocks noGrp="1"/>
          </p:cNvSpPr>
          <p:nvPr>
            <p:ph type="body" idx="1"/>
          </p:nvPr>
        </p:nvSpPr>
        <p:spPr>
          <a:xfrm>
            <a:off x="0" y="1"/>
            <a:ext cx="9144000" cy="990600"/>
          </a:xfrm>
          <a:solidFill>
            <a:srgbClr val="FFFFFF"/>
          </a:solidFill>
        </p:spPr>
        <p:txBody>
          <a:bodyPr>
            <a:normAutofit/>
          </a:bodyPr>
          <a:lstStyle/>
          <a:p>
            <a:r>
              <a:rPr lang="en-US" sz="2800" dirty="0" smtClean="0">
                <a:solidFill>
                  <a:schemeClr val="accent3">
                    <a:lumMod val="50000"/>
                  </a:schemeClr>
                </a:solidFill>
              </a:rPr>
              <a:t>Federal Regulations Citation:  </a:t>
            </a:r>
          </a:p>
          <a:p>
            <a:r>
              <a:rPr lang="en-US" sz="2800" dirty="0" smtClean="0">
                <a:solidFill>
                  <a:schemeClr val="accent3">
                    <a:lumMod val="50000"/>
                  </a:schemeClr>
                </a:solidFill>
              </a:rPr>
              <a:t>CFR §463.30</a:t>
            </a:r>
            <a:endParaRPr lang="en-US" sz="2800" dirty="0">
              <a:solidFill>
                <a:schemeClr val="accent3">
                  <a:lumMod val="50000"/>
                </a:schemeClr>
              </a:solidFill>
            </a:endParaRPr>
          </a:p>
        </p:txBody>
      </p:sp>
      <p:pic>
        <p:nvPicPr>
          <p:cNvPr id="4" name="Picture 2" descr="C:\Users\BHasskamp\AppData\Local\Microsoft\Windows\Temporary Internet Files\Content.IE5\98YIOJPX\MP900448685[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16" b="100000" l="177" r="93640">
                        <a14:foregroundMark x1="61661" y1="22968" x2="69965" y2="29564"/>
                        <a14:foregroundMark x1="69965" y1="29564" x2="66784" y2="23675"/>
                      </a14:backgroundRemoval>
                    </a14:imgEffect>
                  </a14:imgLayer>
                </a14:imgProps>
              </a:ext>
              <a:ext uri="{28A0092B-C50C-407E-A947-70E740481C1C}">
                <a14:useLocalDpi xmlns:a14="http://schemas.microsoft.com/office/drawing/2010/main" val="0"/>
              </a:ext>
            </a:extLst>
          </a:blip>
          <a:srcRect t="4393" r="10000"/>
          <a:stretch/>
        </p:blipFill>
        <p:spPr bwMode="auto">
          <a:xfrm>
            <a:off x="5167140" y="17721"/>
            <a:ext cx="4292737" cy="684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6566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noAutofit/>
          </a:bodyPr>
          <a:lstStyle/>
          <a:p>
            <a:r>
              <a:rPr lang="en-US" sz="3600" dirty="0" smtClean="0">
                <a:solidFill>
                  <a:schemeClr val="tx1"/>
                </a:solidFill>
              </a:rPr>
              <a:t>Adult education and literacy programs, activities and services may include any of the following:</a:t>
            </a:r>
            <a:endParaRPr lang="en-US" sz="3600" dirty="0">
              <a:solidFill>
                <a:schemeClr val="tx1"/>
              </a:solidFill>
            </a:endParaRPr>
          </a:p>
        </p:txBody>
      </p:sp>
      <p:sp>
        <p:nvSpPr>
          <p:cNvPr id="3" name="Content Placeholder 2"/>
          <p:cNvSpPr>
            <a:spLocks noGrp="1"/>
          </p:cNvSpPr>
          <p:nvPr>
            <p:ph idx="1"/>
          </p:nvPr>
        </p:nvSpPr>
        <p:spPr>
          <a:xfrm>
            <a:off x="0" y="1981200"/>
            <a:ext cx="9144000" cy="4114800"/>
          </a:xfrm>
          <a:solidFill>
            <a:schemeClr val="tx1"/>
          </a:solidFill>
        </p:spPr>
        <p:txBody>
          <a:bodyPr>
            <a:noAutofit/>
          </a:bodyPr>
          <a:lstStyle/>
          <a:p>
            <a:pPr marL="514350" indent="-514350" defTabSz="511175">
              <a:spcBef>
                <a:spcPts val="600"/>
              </a:spcBef>
              <a:buFont typeface="+mj-lt"/>
              <a:buAutoNum type="arabicPeriod"/>
              <a:tabLst>
                <a:tab pos="403225" algn="l"/>
              </a:tabLst>
            </a:pPr>
            <a:r>
              <a:rPr lang="en-US" sz="2800" dirty="0" smtClean="0">
                <a:solidFill>
                  <a:schemeClr val="accent1">
                    <a:lumMod val="50000"/>
                  </a:schemeClr>
                </a:solidFill>
              </a:rPr>
              <a:t>Adult </a:t>
            </a:r>
            <a:r>
              <a:rPr lang="en-US" sz="2800" dirty="0">
                <a:solidFill>
                  <a:schemeClr val="accent1">
                    <a:lumMod val="50000"/>
                  </a:schemeClr>
                </a:solidFill>
              </a:rPr>
              <a:t>education, </a:t>
            </a:r>
            <a:endParaRPr lang="en-US" sz="2800" b="1" dirty="0">
              <a:solidFill>
                <a:schemeClr val="accent1">
                  <a:lumMod val="50000"/>
                </a:schemeClr>
              </a:solidFill>
            </a:endParaRPr>
          </a:p>
          <a:p>
            <a:pPr marL="514350" indent="-514350" defTabSz="511175">
              <a:spcBef>
                <a:spcPts val="600"/>
              </a:spcBef>
              <a:buFont typeface="+mj-lt"/>
              <a:buAutoNum type="arabicPeriod"/>
              <a:tabLst>
                <a:tab pos="403225" algn="l"/>
              </a:tabLst>
            </a:pPr>
            <a:r>
              <a:rPr lang="en-US" sz="2800" dirty="0" smtClean="0">
                <a:solidFill>
                  <a:schemeClr val="accent1">
                    <a:lumMod val="50000"/>
                  </a:schemeClr>
                </a:solidFill>
              </a:rPr>
              <a:t>Literacy</a:t>
            </a:r>
            <a:r>
              <a:rPr lang="en-US" sz="2800" dirty="0">
                <a:solidFill>
                  <a:schemeClr val="accent1">
                    <a:lumMod val="50000"/>
                  </a:schemeClr>
                </a:solidFill>
              </a:rPr>
              <a:t>, </a:t>
            </a:r>
            <a:endParaRPr lang="en-US" sz="2800" b="1" dirty="0">
              <a:solidFill>
                <a:schemeClr val="accent1">
                  <a:lumMod val="50000"/>
                </a:schemeClr>
              </a:solidFill>
            </a:endParaRPr>
          </a:p>
          <a:p>
            <a:pPr marL="514350" indent="-514350" defTabSz="511175">
              <a:spcBef>
                <a:spcPts val="600"/>
              </a:spcBef>
              <a:buFont typeface="+mj-lt"/>
              <a:buAutoNum type="arabicPeriod"/>
              <a:tabLst>
                <a:tab pos="403225" algn="l"/>
              </a:tabLst>
            </a:pPr>
            <a:r>
              <a:rPr lang="en-US" sz="2800" dirty="0" smtClean="0">
                <a:solidFill>
                  <a:schemeClr val="accent1">
                    <a:lumMod val="50000"/>
                  </a:schemeClr>
                </a:solidFill>
              </a:rPr>
              <a:t>Workplace </a:t>
            </a:r>
            <a:r>
              <a:rPr lang="en-US" sz="2800" dirty="0">
                <a:solidFill>
                  <a:schemeClr val="accent1">
                    <a:lumMod val="50000"/>
                  </a:schemeClr>
                </a:solidFill>
              </a:rPr>
              <a:t>adult education and literacy activities, </a:t>
            </a:r>
            <a:endParaRPr lang="en-US" sz="2800" b="1" dirty="0">
              <a:solidFill>
                <a:schemeClr val="accent1">
                  <a:lumMod val="50000"/>
                </a:schemeClr>
              </a:solidFill>
            </a:endParaRPr>
          </a:p>
          <a:p>
            <a:pPr marL="514350" indent="-514350" defTabSz="511175">
              <a:spcBef>
                <a:spcPts val="600"/>
              </a:spcBef>
              <a:buFont typeface="+mj-lt"/>
              <a:buAutoNum type="arabicPeriod"/>
              <a:tabLst>
                <a:tab pos="403225" algn="l"/>
              </a:tabLst>
            </a:pPr>
            <a:r>
              <a:rPr lang="en-US" sz="2800" dirty="0" smtClean="0">
                <a:solidFill>
                  <a:schemeClr val="accent1">
                    <a:lumMod val="50000"/>
                  </a:schemeClr>
                </a:solidFill>
              </a:rPr>
              <a:t>Family </a:t>
            </a:r>
            <a:r>
              <a:rPr lang="en-US" sz="2800" dirty="0">
                <a:solidFill>
                  <a:schemeClr val="accent1">
                    <a:lumMod val="50000"/>
                  </a:schemeClr>
                </a:solidFill>
              </a:rPr>
              <a:t>literacy activities, </a:t>
            </a:r>
            <a:endParaRPr lang="en-US" sz="2800" b="1" dirty="0">
              <a:solidFill>
                <a:schemeClr val="accent1">
                  <a:lumMod val="50000"/>
                </a:schemeClr>
              </a:solidFill>
            </a:endParaRPr>
          </a:p>
          <a:p>
            <a:pPr marL="514350" indent="-514350" defTabSz="511175">
              <a:spcBef>
                <a:spcPts val="600"/>
              </a:spcBef>
              <a:buFont typeface="+mj-lt"/>
              <a:buAutoNum type="arabicPeriod"/>
              <a:tabLst>
                <a:tab pos="403225" algn="l"/>
              </a:tabLst>
            </a:pPr>
            <a:r>
              <a:rPr lang="en-US" sz="2800" dirty="0" smtClean="0">
                <a:solidFill>
                  <a:schemeClr val="accent1">
                    <a:lumMod val="50000"/>
                  </a:schemeClr>
                </a:solidFill>
              </a:rPr>
              <a:t>English </a:t>
            </a:r>
            <a:r>
              <a:rPr lang="en-US" sz="2800" dirty="0">
                <a:solidFill>
                  <a:schemeClr val="accent1">
                    <a:lumMod val="50000"/>
                  </a:schemeClr>
                </a:solidFill>
              </a:rPr>
              <a:t>language acquisition activities, </a:t>
            </a:r>
            <a:endParaRPr lang="en-US" sz="2800" b="1" dirty="0">
              <a:solidFill>
                <a:schemeClr val="accent1">
                  <a:lumMod val="50000"/>
                </a:schemeClr>
              </a:solidFill>
            </a:endParaRPr>
          </a:p>
          <a:p>
            <a:pPr marL="514350" indent="-514350" defTabSz="511175">
              <a:spcBef>
                <a:spcPts val="600"/>
              </a:spcBef>
              <a:buFont typeface="+mj-lt"/>
              <a:buAutoNum type="arabicPeriod"/>
              <a:tabLst>
                <a:tab pos="403225" algn="l"/>
              </a:tabLst>
            </a:pPr>
            <a:r>
              <a:rPr lang="en-US" sz="2800" dirty="0" smtClean="0">
                <a:solidFill>
                  <a:schemeClr val="accent1">
                    <a:lumMod val="50000"/>
                  </a:schemeClr>
                </a:solidFill>
              </a:rPr>
              <a:t>Integrated </a:t>
            </a:r>
            <a:r>
              <a:rPr lang="en-US" sz="2800" dirty="0">
                <a:solidFill>
                  <a:schemeClr val="accent1">
                    <a:lumMod val="50000"/>
                  </a:schemeClr>
                </a:solidFill>
              </a:rPr>
              <a:t>English literacy and civics education, </a:t>
            </a:r>
            <a:endParaRPr lang="en-US" sz="2800" b="1" dirty="0">
              <a:solidFill>
                <a:schemeClr val="accent1">
                  <a:lumMod val="50000"/>
                </a:schemeClr>
              </a:solidFill>
            </a:endParaRPr>
          </a:p>
          <a:p>
            <a:pPr marL="514350" indent="-514350" defTabSz="511175">
              <a:spcBef>
                <a:spcPts val="600"/>
              </a:spcBef>
              <a:buFont typeface="+mj-lt"/>
              <a:buAutoNum type="arabicPeriod"/>
              <a:tabLst>
                <a:tab pos="403225" algn="l"/>
              </a:tabLst>
            </a:pPr>
            <a:r>
              <a:rPr lang="en-US" sz="2800" dirty="0" smtClean="0">
                <a:solidFill>
                  <a:schemeClr val="accent1">
                    <a:lumMod val="50000"/>
                  </a:schemeClr>
                </a:solidFill>
              </a:rPr>
              <a:t>Workforce </a:t>
            </a:r>
            <a:r>
              <a:rPr lang="en-US" sz="2800" dirty="0">
                <a:solidFill>
                  <a:schemeClr val="accent1">
                    <a:lumMod val="50000"/>
                  </a:schemeClr>
                </a:solidFill>
              </a:rPr>
              <a:t>preparation activities, or </a:t>
            </a:r>
            <a:endParaRPr lang="en-US" sz="2800" b="1" dirty="0">
              <a:solidFill>
                <a:schemeClr val="accent1">
                  <a:lumMod val="50000"/>
                </a:schemeClr>
              </a:solidFill>
            </a:endParaRPr>
          </a:p>
          <a:p>
            <a:pPr marL="514350" indent="-514350" defTabSz="511175">
              <a:spcBef>
                <a:spcPts val="600"/>
              </a:spcBef>
              <a:buFont typeface="+mj-lt"/>
              <a:buAutoNum type="arabicPeriod"/>
              <a:tabLst>
                <a:tab pos="403225" algn="l"/>
              </a:tabLst>
            </a:pPr>
            <a:r>
              <a:rPr lang="en-US" sz="2800" dirty="0" smtClean="0">
                <a:solidFill>
                  <a:schemeClr val="accent1">
                    <a:lumMod val="50000"/>
                  </a:schemeClr>
                </a:solidFill>
              </a:rPr>
              <a:t>Integrated education and training.</a:t>
            </a:r>
            <a:endParaRPr lang="en-US" sz="2800" dirty="0">
              <a:solidFill>
                <a:schemeClr val="accent1">
                  <a:lumMod val="50000"/>
                </a:schemeClr>
              </a:solidFill>
            </a:endParaRPr>
          </a:p>
        </p:txBody>
      </p:sp>
    </p:spTree>
    <p:extLst>
      <p:ext uri="{BB962C8B-B14F-4D97-AF65-F5344CB8AC3E}">
        <p14:creationId xmlns:p14="http://schemas.microsoft.com/office/powerpoint/2010/main" val="25516310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ol belt" title="graphic"/>
          <p:cNvPicPr>
            <a:picLocks noChangeAspect="1"/>
          </p:cNvPicPr>
          <p:nvPr/>
        </p:nvPicPr>
        <p:blipFill rotWithShape="1">
          <a:blip r:embed="rId3">
            <a:extLst>
              <a:ext uri="{28A0092B-C50C-407E-A947-70E740481C1C}">
                <a14:useLocalDpi xmlns:a14="http://schemas.microsoft.com/office/drawing/2010/main" val="0"/>
              </a:ext>
            </a:extLst>
          </a:blip>
          <a:srcRect t="5787"/>
          <a:stretch/>
        </p:blipFill>
        <p:spPr>
          <a:xfrm>
            <a:off x="-6824" y="-15950"/>
            <a:ext cx="9144000" cy="6873950"/>
          </a:xfrm>
          <a:prstGeom prst="rect">
            <a:avLst/>
          </a:prstGeom>
        </p:spPr>
      </p:pic>
      <p:sp>
        <p:nvSpPr>
          <p:cNvPr id="2" name="Title 1"/>
          <p:cNvSpPr>
            <a:spLocks noGrp="1"/>
          </p:cNvSpPr>
          <p:nvPr>
            <p:ph type="title"/>
          </p:nvPr>
        </p:nvSpPr>
        <p:spPr>
          <a:xfrm>
            <a:off x="0" y="-10075"/>
            <a:ext cx="9144000" cy="924475"/>
          </a:xfrm>
          <a:solidFill>
            <a:schemeClr val="bg1"/>
          </a:solidFill>
        </p:spPr>
        <p:txBody>
          <a:bodyPr>
            <a:noAutofit/>
          </a:bodyPr>
          <a:lstStyle/>
          <a:p>
            <a:r>
              <a:rPr lang="en-US" sz="3600" b="1" dirty="0" smtClean="0">
                <a:solidFill>
                  <a:srgbClr val="C00000"/>
                </a:solidFill>
                <a:latin typeface="Tw Cen MT" panose="020B0602020104020603" pitchFamily="34" charset="0"/>
              </a:rPr>
              <a:t>WORKFORCE PREPARATION ACTIVITIES</a:t>
            </a:r>
            <a:endParaRPr lang="en-US" sz="3600" b="1" dirty="0">
              <a:solidFill>
                <a:srgbClr val="C00000"/>
              </a:solidFill>
              <a:latin typeface="Tw Cen MT" panose="020B0602020104020603" pitchFamily="34" charset="0"/>
            </a:endParaRPr>
          </a:p>
        </p:txBody>
      </p:sp>
      <p:sp>
        <p:nvSpPr>
          <p:cNvPr id="5" name="Content Placeholder 4"/>
          <p:cNvSpPr>
            <a:spLocks noGrp="1"/>
          </p:cNvSpPr>
          <p:nvPr>
            <p:ph idx="1"/>
          </p:nvPr>
        </p:nvSpPr>
        <p:spPr>
          <a:xfrm>
            <a:off x="15949" y="3433263"/>
            <a:ext cx="9129823" cy="3424735"/>
          </a:xfrm>
          <a:solidFill>
            <a:schemeClr val="bg1"/>
          </a:solidFill>
        </p:spPr>
        <p:txBody>
          <a:bodyPr>
            <a:normAutofit/>
          </a:bodyPr>
          <a:lstStyle/>
          <a:p>
            <a:r>
              <a:rPr lang="en-US" sz="2400" dirty="0" smtClean="0">
                <a:solidFill>
                  <a:schemeClr val="accent3">
                    <a:lumMod val="50000"/>
                  </a:schemeClr>
                </a:solidFill>
              </a:rPr>
              <a:t>Activities, </a:t>
            </a:r>
            <a:r>
              <a:rPr lang="en-US" sz="2400" dirty="0">
                <a:solidFill>
                  <a:schemeClr val="accent3">
                    <a:lumMod val="50000"/>
                  </a:schemeClr>
                </a:solidFill>
              </a:rPr>
              <a:t>programs, or services designed to help an individual acquire a </a:t>
            </a:r>
            <a:r>
              <a:rPr lang="en-US" sz="2400" b="1" dirty="0">
                <a:solidFill>
                  <a:srgbClr val="C00000"/>
                </a:solidFill>
              </a:rPr>
              <a:t>combination of basic academic, critical thinking, digital literacy, and self-management skills </a:t>
            </a:r>
            <a:endParaRPr lang="en-US" sz="2400" b="1" dirty="0" smtClean="0">
              <a:solidFill>
                <a:srgbClr val="C00000"/>
              </a:solidFill>
            </a:endParaRPr>
          </a:p>
          <a:p>
            <a:r>
              <a:rPr lang="en-US" sz="2400" dirty="0">
                <a:solidFill>
                  <a:schemeClr val="accent3">
                    <a:lumMod val="50000"/>
                  </a:schemeClr>
                </a:solidFill>
              </a:rPr>
              <a:t>I</a:t>
            </a:r>
            <a:r>
              <a:rPr lang="en-US" sz="2400" dirty="0" smtClean="0">
                <a:solidFill>
                  <a:schemeClr val="accent3">
                    <a:lumMod val="50000"/>
                  </a:schemeClr>
                </a:solidFill>
              </a:rPr>
              <a:t>ncludes competencies in utilizing resources and using information, and acquiring other skills necessary for successful transition into postsecondary education, training, or employment</a:t>
            </a:r>
          </a:p>
          <a:p>
            <a:pPr marL="0" indent="0">
              <a:buNone/>
            </a:pPr>
            <a:r>
              <a:rPr lang="en-US" sz="2400" i="1" dirty="0" smtClean="0">
                <a:solidFill>
                  <a:schemeClr val="accent3">
                    <a:lumMod val="50000"/>
                  </a:schemeClr>
                </a:solidFill>
              </a:rPr>
              <a:t>Connections with ACES Transitions Integration Framework</a:t>
            </a:r>
          </a:p>
        </p:txBody>
      </p:sp>
      <p:sp>
        <p:nvSpPr>
          <p:cNvPr id="4" name="Slide Number Placeholder 3"/>
          <p:cNvSpPr>
            <a:spLocks noGrp="1"/>
          </p:cNvSpPr>
          <p:nvPr>
            <p:ph type="sldNum" sz="quarter" idx="4294967295"/>
          </p:nvPr>
        </p:nvSpPr>
        <p:spPr>
          <a:xfrm>
            <a:off x="7924800" y="6416675"/>
            <a:ext cx="762000" cy="365125"/>
          </a:xfrm>
          <a:prstGeom prst="rect">
            <a:avLst/>
          </a:prstGeom>
        </p:spPr>
        <p:txBody>
          <a:bodyPr>
            <a:normAutofit/>
          </a:bodyPr>
          <a:lstStyle/>
          <a:p>
            <a:fld id="{1AD93096-5B34-4342-9326-69289CEAE4C2}" type="slidenum">
              <a:rPr lang="en-US" smtClean="0"/>
              <a:pPr/>
              <a:t>76</a:t>
            </a:fld>
            <a:endParaRPr lang="en-US" dirty="0">
              <a:solidFill>
                <a:srgbClr val="FFFFFF"/>
              </a:solidFill>
            </a:endParaRPr>
          </a:p>
        </p:txBody>
      </p:sp>
      <p:pic>
        <p:nvPicPr>
          <p:cNvPr id="1026" name="Picture 2" descr="tools" title="graph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656798"/>
            <a:ext cx="3429000" cy="277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801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wo men with hard hats looking at a blueprint" title="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721" y="0"/>
            <a:ext cx="9144000" cy="924475"/>
          </a:xfrm>
          <a:solidFill>
            <a:schemeClr val="bg1"/>
          </a:solidFill>
        </p:spPr>
        <p:txBody>
          <a:bodyPr>
            <a:noAutofit/>
          </a:bodyPr>
          <a:lstStyle/>
          <a:p>
            <a:r>
              <a:rPr lang="en-US" sz="3600" b="1" dirty="0" smtClean="0">
                <a:solidFill>
                  <a:srgbClr val="C00000"/>
                </a:solidFill>
                <a:latin typeface="Tw Cen MT" panose="020B0602020104020603" pitchFamily="34" charset="0"/>
              </a:rPr>
              <a:t>INTEGRATED EDUCATION AND TRAINING</a:t>
            </a:r>
            <a:endParaRPr lang="en-US" sz="3600" b="1" dirty="0">
              <a:solidFill>
                <a:srgbClr val="C00000"/>
              </a:solidFill>
              <a:latin typeface="Tw Cen MT" panose="020B0602020104020603" pitchFamily="34" charset="0"/>
            </a:endParaRPr>
          </a:p>
        </p:txBody>
      </p:sp>
      <p:sp>
        <p:nvSpPr>
          <p:cNvPr id="5" name="Content Placeholder 4"/>
          <p:cNvSpPr>
            <a:spLocks noGrp="1"/>
          </p:cNvSpPr>
          <p:nvPr>
            <p:ph idx="1"/>
          </p:nvPr>
        </p:nvSpPr>
        <p:spPr>
          <a:xfrm>
            <a:off x="0" y="4343400"/>
            <a:ext cx="9144000" cy="2534093"/>
          </a:xfrm>
          <a:solidFill>
            <a:srgbClr val="FFFFFF"/>
          </a:solidFill>
        </p:spPr>
        <p:txBody>
          <a:bodyPr>
            <a:normAutofit/>
          </a:bodyPr>
          <a:lstStyle/>
          <a:p>
            <a:pPr marL="0" indent="0">
              <a:buNone/>
            </a:pPr>
            <a:r>
              <a:rPr lang="en-US" sz="2400" dirty="0" smtClean="0">
                <a:solidFill>
                  <a:schemeClr val="accent3">
                    <a:lumMod val="50000"/>
                  </a:schemeClr>
                </a:solidFill>
              </a:rPr>
              <a:t>Service approach that provides adult </a:t>
            </a:r>
            <a:r>
              <a:rPr lang="en-US" sz="2400" dirty="0">
                <a:solidFill>
                  <a:schemeClr val="accent3">
                    <a:lumMod val="50000"/>
                  </a:schemeClr>
                </a:solidFill>
              </a:rPr>
              <a:t>education and literacy activities </a:t>
            </a:r>
            <a:r>
              <a:rPr lang="en-US" sz="2400" b="1" dirty="0">
                <a:solidFill>
                  <a:schemeClr val="accent3">
                    <a:lumMod val="50000"/>
                  </a:schemeClr>
                </a:solidFill>
              </a:rPr>
              <a:t>concurrently and contextually with workforce preparation activities </a:t>
            </a:r>
            <a:r>
              <a:rPr lang="en-US" sz="2400" dirty="0" smtClean="0">
                <a:solidFill>
                  <a:schemeClr val="accent3">
                    <a:lumMod val="50000"/>
                  </a:schemeClr>
                </a:solidFill>
              </a:rPr>
              <a:t>and </a:t>
            </a:r>
            <a:r>
              <a:rPr lang="en-US" sz="2400" b="1" dirty="0" smtClean="0">
                <a:solidFill>
                  <a:schemeClr val="accent3">
                    <a:lumMod val="50000"/>
                  </a:schemeClr>
                </a:solidFill>
              </a:rPr>
              <a:t>workforce training that </a:t>
            </a:r>
            <a:r>
              <a:rPr lang="en-US" sz="2400" dirty="0" smtClean="0">
                <a:solidFill>
                  <a:schemeClr val="accent3">
                    <a:lumMod val="50000"/>
                  </a:schemeClr>
                </a:solidFill>
              </a:rPr>
              <a:t>targets training for a specific occupation or cluster that assist adults in their educational and career advancement</a:t>
            </a:r>
            <a:endParaRPr lang="en-US" sz="2400" dirty="0">
              <a:solidFill>
                <a:schemeClr val="accent3">
                  <a:lumMod val="50000"/>
                </a:schemeClr>
              </a:solidFill>
            </a:endParaRPr>
          </a:p>
        </p:txBody>
      </p:sp>
      <p:sp>
        <p:nvSpPr>
          <p:cNvPr id="4" name="Slide Number Placeholder 3"/>
          <p:cNvSpPr>
            <a:spLocks noGrp="1"/>
          </p:cNvSpPr>
          <p:nvPr>
            <p:ph type="sldNum" sz="quarter" idx="4294967295"/>
          </p:nvPr>
        </p:nvSpPr>
        <p:spPr>
          <a:xfrm>
            <a:off x="7924800" y="6416675"/>
            <a:ext cx="762000" cy="365125"/>
          </a:xfrm>
          <a:prstGeom prst="rect">
            <a:avLst/>
          </a:prstGeom>
        </p:spPr>
        <p:txBody>
          <a:bodyPr>
            <a:normAutofit/>
          </a:bodyPr>
          <a:lstStyle/>
          <a:p>
            <a:fld id="{1AD93096-5B34-4342-9326-69289CEAE4C2}" type="slidenum">
              <a:rPr lang="en-US" smtClean="0"/>
              <a:pPr/>
              <a:t>77</a:t>
            </a:fld>
            <a:endParaRPr lang="en-US" dirty="0">
              <a:solidFill>
                <a:srgbClr val="FFFFFF"/>
              </a:solidFill>
            </a:endParaRPr>
          </a:p>
        </p:txBody>
      </p:sp>
    </p:spTree>
    <p:extLst>
      <p:ext uri="{BB962C8B-B14F-4D97-AF65-F5344CB8AC3E}">
        <p14:creationId xmlns:p14="http://schemas.microsoft.com/office/powerpoint/2010/main" val="3142467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309692"/>
            <a:ext cx="8915400" cy="4862508"/>
          </a:xfrm>
        </p:spPr>
        <p:txBody>
          <a:bodyPr>
            <a:normAutofit fontScale="92500" lnSpcReduction="20000"/>
          </a:bodyPr>
          <a:lstStyle/>
          <a:p>
            <a:pPr marL="0" indent="0">
              <a:lnSpc>
                <a:spcPct val="90000"/>
              </a:lnSpc>
              <a:buNone/>
            </a:pPr>
            <a:r>
              <a:rPr lang="en-US" altLang="en-US" sz="2000" dirty="0">
                <a:latin typeface="Calibri" pitchFamily="34" charset="0"/>
                <a:cs typeface="Calibri" pitchFamily="34" charset="0"/>
              </a:rPr>
              <a:t>Career Pathways (Sec. 3(7)) is a combination of rigorous and high-quality education, training and other services that</a:t>
            </a:r>
            <a:r>
              <a:rPr lang="en-US" altLang="en-US" sz="2000" dirty="0" smtClean="0">
                <a:latin typeface="Calibri" pitchFamily="34" charset="0"/>
                <a:cs typeface="Calibri" pitchFamily="34" charset="0"/>
              </a:rPr>
              <a:t>:</a:t>
            </a:r>
          </a:p>
          <a:p>
            <a:pPr marL="0" indent="0">
              <a:lnSpc>
                <a:spcPct val="90000"/>
              </a:lnSpc>
              <a:buNone/>
            </a:pPr>
            <a:endParaRPr lang="en-US" altLang="en-US" sz="800" dirty="0">
              <a:latin typeface="Calibri" pitchFamily="34" charset="0"/>
              <a:cs typeface="Calibri" pitchFamily="34" charset="0"/>
            </a:endParaRPr>
          </a:p>
          <a:p>
            <a:pPr marL="0" indent="0">
              <a:lnSpc>
                <a:spcPct val="90000"/>
              </a:lnSpc>
              <a:buFont typeface="Georgia" pitchFamily="18" charset="0"/>
              <a:buAutoNum type="alphaUcPeriod"/>
            </a:pPr>
            <a:r>
              <a:rPr lang="en-US" altLang="en-US" sz="2000" dirty="0" smtClean="0">
                <a:solidFill>
                  <a:srgbClr val="C00000"/>
                </a:solidFill>
                <a:latin typeface="Calibri" pitchFamily="34" charset="0"/>
                <a:cs typeface="Calibri" pitchFamily="34" charset="0"/>
              </a:rPr>
              <a:t> Aligns </a:t>
            </a:r>
            <a:r>
              <a:rPr lang="en-US" altLang="en-US" sz="2000" dirty="0">
                <a:solidFill>
                  <a:srgbClr val="C00000"/>
                </a:solidFill>
                <a:latin typeface="Calibri" pitchFamily="34" charset="0"/>
                <a:cs typeface="Calibri" pitchFamily="34" charset="0"/>
              </a:rPr>
              <a:t>with skill needs of the state’s or regional industries</a:t>
            </a:r>
            <a:r>
              <a:rPr lang="en-US" altLang="en-US" sz="2000" dirty="0" smtClean="0">
                <a:solidFill>
                  <a:srgbClr val="C00000"/>
                </a:solidFill>
                <a:latin typeface="Calibri" pitchFamily="34" charset="0"/>
                <a:cs typeface="Calibri" pitchFamily="34" charset="0"/>
              </a:rPr>
              <a:t>,</a:t>
            </a:r>
          </a:p>
          <a:p>
            <a:pPr marL="0" indent="0">
              <a:lnSpc>
                <a:spcPct val="90000"/>
              </a:lnSpc>
              <a:buNone/>
            </a:pPr>
            <a:endParaRPr lang="en-US" altLang="en-US" sz="800" dirty="0">
              <a:solidFill>
                <a:srgbClr val="C00000"/>
              </a:solidFill>
              <a:latin typeface="Calibri" pitchFamily="34" charset="0"/>
              <a:cs typeface="Calibri" pitchFamily="34" charset="0"/>
            </a:endParaRPr>
          </a:p>
          <a:p>
            <a:pPr marL="0" indent="0">
              <a:lnSpc>
                <a:spcPct val="90000"/>
              </a:lnSpc>
              <a:buNone/>
            </a:pPr>
            <a:r>
              <a:rPr lang="en-US" altLang="en-US" sz="2000" dirty="0" smtClean="0">
                <a:latin typeface="Calibri" pitchFamily="34" charset="0"/>
                <a:cs typeface="Calibri" pitchFamily="34" charset="0"/>
              </a:rPr>
              <a:t>B. Prepares </a:t>
            </a:r>
            <a:r>
              <a:rPr lang="en-US" altLang="en-US" sz="2000" dirty="0">
                <a:latin typeface="Calibri" pitchFamily="34" charset="0"/>
                <a:cs typeface="Calibri" pitchFamily="34" charset="0"/>
              </a:rPr>
              <a:t>an individual to be successful in a range of sec. or post-sec. education, </a:t>
            </a:r>
            <a:endParaRPr lang="en-US" altLang="en-US" sz="2000" dirty="0" smtClean="0">
              <a:latin typeface="Calibri" pitchFamily="34" charset="0"/>
              <a:cs typeface="Calibri" pitchFamily="34" charset="0"/>
            </a:endParaRPr>
          </a:p>
          <a:p>
            <a:pPr marL="0" indent="0">
              <a:lnSpc>
                <a:spcPct val="90000"/>
              </a:lnSpc>
              <a:buNone/>
            </a:pPr>
            <a:endParaRPr lang="en-US" altLang="en-US" sz="800" dirty="0">
              <a:latin typeface="Calibri" pitchFamily="34" charset="0"/>
              <a:cs typeface="Calibri" pitchFamily="34" charset="0"/>
            </a:endParaRPr>
          </a:p>
          <a:p>
            <a:pPr marL="0" indent="0">
              <a:lnSpc>
                <a:spcPct val="90000"/>
              </a:lnSpc>
              <a:buNone/>
            </a:pPr>
            <a:r>
              <a:rPr lang="en-US" altLang="en-US" sz="2000" dirty="0" smtClean="0">
                <a:latin typeface="Calibri" pitchFamily="34" charset="0"/>
                <a:cs typeface="Calibri" pitchFamily="34" charset="0"/>
              </a:rPr>
              <a:t>C. Includes </a:t>
            </a:r>
            <a:r>
              <a:rPr lang="en-US" altLang="en-US" sz="2000" dirty="0">
                <a:latin typeface="Calibri" pitchFamily="34" charset="0"/>
                <a:cs typeface="Calibri" pitchFamily="34" charset="0"/>
              </a:rPr>
              <a:t>counseling to support an individual’s education and career goals</a:t>
            </a:r>
            <a:r>
              <a:rPr lang="en-US" altLang="en-US" sz="2000" dirty="0" smtClean="0">
                <a:latin typeface="Calibri" pitchFamily="34" charset="0"/>
                <a:cs typeface="Calibri" pitchFamily="34" charset="0"/>
              </a:rPr>
              <a:t>,</a:t>
            </a:r>
          </a:p>
          <a:p>
            <a:pPr marL="0" indent="0">
              <a:lnSpc>
                <a:spcPct val="90000"/>
              </a:lnSpc>
              <a:buNone/>
            </a:pPr>
            <a:endParaRPr lang="en-US" altLang="en-US" sz="800" dirty="0">
              <a:latin typeface="Calibri" pitchFamily="34" charset="0"/>
              <a:cs typeface="Calibri" pitchFamily="34" charset="0"/>
            </a:endParaRPr>
          </a:p>
          <a:p>
            <a:pPr marL="0" indent="0">
              <a:lnSpc>
                <a:spcPct val="90000"/>
              </a:lnSpc>
              <a:buNone/>
            </a:pPr>
            <a:r>
              <a:rPr lang="en-US" altLang="en-US" sz="2000" dirty="0" smtClean="0">
                <a:latin typeface="Calibri" pitchFamily="34" charset="0"/>
                <a:cs typeface="Calibri" pitchFamily="34" charset="0"/>
              </a:rPr>
              <a:t>D. Includes </a:t>
            </a:r>
            <a:r>
              <a:rPr lang="en-US" altLang="en-US" sz="2000" dirty="0">
                <a:latin typeface="Calibri" pitchFamily="34" charset="0"/>
                <a:cs typeface="Calibri" pitchFamily="34" charset="0"/>
              </a:rPr>
              <a:t>education offered concurrently and contextually with workforce preparation and training in a specific occupation or cluster, </a:t>
            </a:r>
            <a:endParaRPr lang="en-US" altLang="en-US" sz="2000" dirty="0" smtClean="0">
              <a:latin typeface="Calibri" pitchFamily="34" charset="0"/>
              <a:cs typeface="Calibri" pitchFamily="34" charset="0"/>
            </a:endParaRPr>
          </a:p>
          <a:p>
            <a:pPr marL="0" indent="0">
              <a:lnSpc>
                <a:spcPct val="90000"/>
              </a:lnSpc>
              <a:buNone/>
            </a:pPr>
            <a:endParaRPr lang="en-US" altLang="en-US" sz="800" dirty="0">
              <a:latin typeface="Calibri" pitchFamily="34" charset="0"/>
              <a:cs typeface="Calibri" pitchFamily="34" charset="0"/>
            </a:endParaRPr>
          </a:p>
          <a:p>
            <a:pPr marL="0" indent="0">
              <a:lnSpc>
                <a:spcPct val="90000"/>
              </a:lnSpc>
              <a:buNone/>
            </a:pPr>
            <a:r>
              <a:rPr lang="en-US" altLang="en-US" sz="2000" dirty="0" smtClean="0">
                <a:latin typeface="Calibri" pitchFamily="34" charset="0"/>
                <a:cs typeface="Calibri" pitchFamily="34" charset="0"/>
              </a:rPr>
              <a:t>E. Organizes </a:t>
            </a:r>
            <a:r>
              <a:rPr lang="en-US" altLang="en-US" sz="2000" dirty="0">
                <a:latin typeface="Calibri" pitchFamily="34" charset="0"/>
                <a:cs typeface="Calibri" pitchFamily="34" charset="0"/>
              </a:rPr>
              <a:t>education, training and other services to meet and accelerate an individual’s educational and career advancement</a:t>
            </a:r>
            <a:r>
              <a:rPr lang="en-US" altLang="en-US" sz="2000" dirty="0" smtClean="0">
                <a:latin typeface="Calibri" pitchFamily="34" charset="0"/>
                <a:cs typeface="Calibri" pitchFamily="34" charset="0"/>
              </a:rPr>
              <a:t>,</a:t>
            </a:r>
          </a:p>
          <a:p>
            <a:pPr marL="0" indent="0">
              <a:lnSpc>
                <a:spcPct val="90000"/>
              </a:lnSpc>
              <a:buNone/>
            </a:pPr>
            <a:endParaRPr lang="en-US" altLang="en-US" sz="800" dirty="0">
              <a:latin typeface="Calibri" pitchFamily="34" charset="0"/>
              <a:cs typeface="Calibri" pitchFamily="34" charset="0"/>
            </a:endParaRPr>
          </a:p>
          <a:p>
            <a:pPr marL="0" indent="0">
              <a:lnSpc>
                <a:spcPct val="90000"/>
              </a:lnSpc>
              <a:buNone/>
            </a:pPr>
            <a:r>
              <a:rPr lang="en-US" altLang="en-US" sz="2000" dirty="0" smtClean="0">
                <a:latin typeface="Calibri" pitchFamily="34" charset="0"/>
                <a:cs typeface="Calibri" pitchFamily="34" charset="0"/>
              </a:rPr>
              <a:t>F. Enables </a:t>
            </a:r>
            <a:r>
              <a:rPr lang="en-US" altLang="en-US" sz="2000" dirty="0">
                <a:latin typeface="Calibri" pitchFamily="34" charset="0"/>
                <a:cs typeface="Calibri" pitchFamily="34" charset="0"/>
              </a:rPr>
              <a:t>an individual to attain a secondary school diploma or its recognized equivalent, and </a:t>
            </a:r>
            <a:endParaRPr lang="en-US" altLang="en-US" sz="2000" dirty="0" smtClean="0">
              <a:latin typeface="Calibri" pitchFamily="34" charset="0"/>
              <a:cs typeface="Calibri" pitchFamily="34" charset="0"/>
            </a:endParaRPr>
          </a:p>
          <a:p>
            <a:pPr marL="0" indent="0">
              <a:lnSpc>
                <a:spcPct val="90000"/>
              </a:lnSpc>
              <a:buNone/>
            </a:pPr>
            <a:endParaRPr lang="en-US" altLang="en-US" sz="800" dirty="0">
              <a:latin typeface="Calibri" pitchFamily="34" charset="0"/>
              <a:cs typeface="Calibri" pitchFamily="34" charset="0"/>
            </a:endParaRPr>
          </a:p>
          <a:p>
            <a:pPr marL="0" indent="0">
              <a:lnSpc>
                <a:spcPct val="90000"/>
              </a:lnSpc>
              <a:buNone/>
            </a:pPr>
            <a:r>
              <a:rPr lang="en-US" altLang="en-US" sz="2000" dirty="0" smtClean="0">
                <a:solidFill>
                  <a:srgbClr val="C00000"/>
                </a:solidFill>
                <a:latin typeface="Calibri" pitchFamily="34" charset="0"/>
                <a:cs typeface="Calibri" pitchFamily="34" charset="0"/>
              </a:rPr>
              <a:t>G. Helps </a:t>
            </a:r>
            <a:r>
              <a:rPr lang="en-US" altLang="en-US" sz="2000" dirty="0">
                <a:solidFill>
                  <a:srgbClr val="C00000"/>
                </a:solidFill>
                <a:latin typeface="Calibri" pitchFamily="34" charset="0"/>
                <a:cs typeface="Calibri" pitchFamily="34" charset="0"/>
              </a:rPr>
              <a:t>an individual enter or advance within specific occupation or occupational cluster.</a:t>
            </a:r>
          </a:p>
          <a:p>
            <a:pPr marL="0" indent="0">
              <a:buNone/>
            </a:pPr>
            <a:endParaRPr lang="en-US" sz="1800" dirty="0"/>
          </a:p>
        </p:txBody>
      </p:sp>
      <p:sp>
        <p:nvSpPr>
          <p:cNvPr id="3" name="Title 2"/>
          <p:cNvSpPr>
            <a:spLocks noGrp="1"/>
          </p:cNvSpPr>
          <p:nvPr>
            <p:ph type="title"/>
          </p:nvPr>
        </p:nvSpPr>
        <p:spPr>
          <a:xfrm>
            <a:off x="457200" y="152400"/>
            <a:ext cx="8229600" cy="1157291"/>
          </a:xfrm>
        </p:spPr>
        <p:txBody>
          <a:bodyPr/>
          <a:lstStyle/>
          <a:p>
            <a:r>
              <a:rPr lang="en-US" sz="3200" dirty="0"/>
              <a:t>Integrated Education and Training (IET</a:t>
            </a:r>
            <a:r>
              <a:rPr lang="en-US" sz="3200" dirty="0" smtClean="0"/>
              <a:t>) must be part of a Career Pathway</a:t>
            </a:r>
            <a:endParaRPr lang="en-US" dirty="0"/>
          </a:p>
        </p:txBody>
      </p:sp>
      <p:sp>
        <p:nvSpPr>
          <p:cNvPr id="4" name="Footer Placeholder 3"/>
          <p:cNvSpPr>
            <a:spLocks noGrp="1"/>
          </p:cNvSpPr>
          <p:nvPr>
            <p:ph type="ftr" sz="quarter" idx="10"/>
          </p:nvPr>
        </p:nvSpPr>
        <p:spPr/>
        <p:txBody>
          <a:bodyPr/>
          <a:lstStyle/>
          <a:p>
            <a:pPr>
              <a:defRPr/>
            </a:pPr>
            <a:r>
              <a:rPr lang="en-US" smtClean="0"/>
              <a:t>education.state.mn.us</a:t>
            </a:r>
            <a:endParaRPr lang="en-US" dirty="0"/>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78</a:t>
            </a:fld>
            <a:endParaRPr lang="en-US" dirty="0"/>
          </a:p>
        </p:txBody>
      </p:sp>
    </p:spTree>
    <p:extLst>
      <p:ext uri="{BB962C8B-B14F-4D97-AF65-F5344CB8AC3E}">
        <p14:creationId xmlns:p14="http://schemas.microsoft.com/office/powerpoint/2010/main" val="18699213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SA Flag" title="graph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2" name="Title 1"/>
          <p:cNvSpPr>
            <a:spLocks noGrp="1"/>
          </p:cNvSpPr>
          <p:nvPr>
            <p:ph type="title"/>
          </p:nvPr>
        </p:nvSpPr>
        <p:spPr>
          <a:xfrm>
            <a:off x="-5316" y="-14177"/>
            <a:ext cx="9144000" cy="1143000"/>
          </a:xfrm>
          <a:solidFill>
            <a:schemeClr val="bg1"/>
          </a:solidFill>
        </p:spPr>
        <p:txBody>
          <a:bodyPr>
            <a:noAutofit/>
          </a:bodyPr>
          <a:lstStyle/>
          <a:p>
            <a:r>
              <a:rPr lang="en-US" sz="3600" b="1" dirty="0" smtClean="0">
                <a:solidFill>
                  <a:srgbClr val="C00000"/>
                </a:solidFill>
                <a:latin typeface="Tw Cen MT" panose="020B0602020104020603" pitchFamily="34" charset="0"/>
              </a:rPr>
              <a:t>INTEGRATED ENGLISH LITERACY AND CIVICS EDUCATION</a:t>
            </a:r>
            <a:endParaRPr lang="en-US" sz="3600" b="1" dirty="0">
              <a:solidFill>
                <a:srgbClr val="C00000"/>
              </a:solidFill>
              <a:latin typeface="Tw Cen MT" panose="020B0602020104020603" pitchFamily="34" charset="0"/>
            </a:endParaRPr>
          </a:p>
        </p:txBody>
      </p:sp>
      <p:sp>
        <p:nvSpPr>
          <p:cNvPr id="5" name="Content Placeholder 4"/>
          <p:cNvSpPr>
            <a:spLocks noGrp="1"/>
          </p:cNvSpPr>
          <p:nvPr>
            <p:ph idx="1"/>
          </p:nvPr>
        </p:nvSpPr>
        <p:spPr>
          <a:xfrm>
            <a:off x="0" y="2743200"/>
            <a:ext cx="9144000" cy="4114800"/>
          </a:xfrm>
          <a:solidFill>
            <a:srgbClr val="FFFFFF"/>
          </a:solidFill>
        </p:spPr>
        <p:txBody>
          <a:bodyPr>
            <a:normAutofit/>
          </a:bodyPr>
          <a:lstStyle/>
          <a:p>
            <a:pPr marL="0" indent="0">
              <a:buNone/>
            </a:pPr>
            <a:r>
              <a:rPr lang="en-US" sz="2000" dirty="0" smtClean="0">
                <a:solidFill>
                  <a:schemeClr val="accent3">
                    <a:lumMod val="50000"/>
                  </a:schemeClr>
                </a:solidFill>
              </a:rPr>
              <a:t>Provides instruction in: </a:t>
            </a:r>
          </a:p>
          <a:p>
            <a:pPr marL="457200" indent="-457200">
              <a:buFont typeface="+mj-lt"/>
              <a:buAutoNum type="arabicPeriod"/>
            </a:pPr>
            <a:r>
              <a:rPr lang="en-US" sz="2000" dirty="0" smtClean="0">
                <a:solidFill>
                  <a:srgbClr val="C00000"/>
                </a:solidFill>
              </a:rPr>
              <a:t>Literacy</a:t>
            </a:r>
            <a:r>
              <a:rPr lang="en-US" sz="2000" dirty="0" smtClean="0">
                <a:solidFill>
                  <a:schemeClr val="accent3">
                    <a:lumMod val="50000"/>
                  </a:schemeClr>
                </a:solidFill>
              </a:rPr>
              <a:t> and </a:t>
            </a:r>
            <a:r>
              <a:rPr lang="en-US" sz="2000" dirty="0" smtClean="0">
                <a:solidFill>
                  <a:srgbClr val="C00000"/>
                </a:solidFill>
              </a:rPr>
              <a:t>English language acquisition</a:t>
            </a:r>
            <a:r>
              <a:rPr lang="en-US" sz="2000" dirty="0" smtClean="0">
                <a:solidFill>
                  <a:schemeClr val="accent3">
                    <a:lumMod val="50000"/>
                  </a:schemeClr>
                </a:solidFill>
              </a:rPr>
              <a:t>, </a:t>
            </a:r>
          </a:p>
          <a:p>
            <a:pPr marL="457200" indent="-457200">
              <a:buFont typeface="+mj-lt"/>
              <a:buAutoNum type="arabicPeriod"/>
            </a:pPr>
            <a:r>
              <a:rPr lang="en-US" sz="2000" dirty="0" smtClean="0">
                <a:solidFill>
                  <a:srgbClr val="C00000"/>
                </a:solidFill>
              </a:rPr>
              <a:t>Civic</a:t>
            </a:r>
            <a:r>
              <a:rPr lang="en-US" sz="2000" dirty="0" smtClean="0">
                <a:solidFill>
                  <a:schemeClr val="accent3">
                    <a:lumMod val="50000"/>
                  </a:schemeClr>
                </a:solidFill>
              </a:rPr>
              <a:t> participation and the rights and responsibilities of citizens, </a:t>
            </a:r>
          </a:p>
          <a:p>
            <a:pPr marL="457200" indent="-457200">
              <a:buFont typeface="+mj-lt"/>
              <a:buAutoNum type="arabicPeriod"/>
            </a:pPr>
            <a:r>
              <a:rPr lang="en-US" sz="2000" dirty="0" smtClean="0">
                <a:solidFill>
                  <a:srgbClr val="C00000"/>
                </a:solidFill>
              </a:rPr>
              <a:t>Workforce preparation</a:t>
            </a:r>
            <a:r>
              <a:rPr lang="en-US" sz="2000" dirty="0" smtClean="0">
                <a:solidFill>
                  <a:schemeClr val="accent3">
                    <a:lumMod val="50000"/>
                  </a:schemeClr>
                </a:solidFill>
              </a:rPr>
              <a:t> and </a:t>
            </a:r>
          </a:p>
          <a:p>
            <a:pPr marL="457200" indent="-457200">
              <a:buFont typeface="+mj-lt"/>
              <a:buAutoNum type="arabicPeriod"/>
            </a:pPr>
            <a:r>
              <a:rPr lang="en-US" sz="2000" dirty="0" smtClean="0">
                <a:solidFill>
                  <a:srgbClr val="C00000"/>
                </a:solidFill>
              </a:rPr>
              <a:t>Workforce training</a:t>
            </a:r>
          </a:p>
          <a:p>
            <a:pPr marL="0" indent="0">
              <a:buNone/>
            </a:pPr>
            <a:endParaRPr lang="en-US" sz="2000" dirty="0" smtClean="0">
              <a:solidFill>
                <a:schemeClr val="accent3">
                  <a:lumMod val="50000"/>
                </a:schemeClr>
              </a:solidFill>
            </a:endParaRPr>
          </a:p>
          <a:p>
            <a:r>
              <a:rPr lang="en-US" sz="2000" dirty="0" smtClean="0">
                <a:solidFill>
                  <a:schemeClr val="accent3">
                    <a:lumMod val="50000"/>
                  </a:schemeClr>
                </a:solidFill>
              </a:rPr>
              <a:t>Activities must be </a:t>
            </a:r>
            <a:r>
              <a:rPr lang="en-US" sz="2000" b="1" dirty="0" smtClean="0">
                <a:solidFill>
                  <a:schemeClr val="accent3">
                    <a:lumMod val="50000"/>
                  </a:schemeClr>
                </a:solidFill>
              </a:rPr>
              <a:t>provided in combination with IET activities</a:t>
            </a:r>
          </a:p>
          <a:p>
            <a:r>
              <a:rPr lang="en-US" sz="2000" dirty="0" smtClean="0">
                <a:solidFill>
                  <a:schemeClr val="accent3">
                    <a:lumMod val="50000"/>
                  </a:schemeClr>
                </a:solidFill>
              </a:rPr>
              <a:t>Focuses program design and goal on </a:t>
            </a:r>
            <a:r>
              <a:rPr lang="en-US" sz="2000" b="1" dirty="0" smtClean="0">
                <a:solidFill>
                  <a:schemeClr val="accent3">
                    <a:lumMod val="50000"/>
                  </a:schemeClr>
                </a:solidFill>
              </a:rPr>
              <a:t>preparing adults for employment in in-demand industries and in coordination with local workforce </a:t>
            </a:r>
            <a:r>
              <a:rPr lang="en-US" sz="2000" b="1" dirty="0" smtClean="0">
                <a:solidFill>
                  <a:schemeClr val="accent3">
                    <a:lumMod val="50000"/>
                  </a:schemeClr>
                </a:solidFill>
              </a:rPr>
              <a:t>system</a:t>
            </a:r>
            <a:endParaRPr lang="en-US" sz="2000" b="1" dirty="0" smtClean="0">
              <a:solidFill>
                <a:schemeClr val="accent3">
                  <a:lumMod val="50000"/>
                </a:schemeClr>
              </a:solidFill>
            </a:endParaRPr>
          </a:p>
        </p:txBody>
      </p:sp>
      <p:sp>
        <p:nvSpPr>
          <p:cNvPr id="4" name="Slide Number Placeholder 3"/>
          <p:cNvSpPr>
            <a:spLocks noGrp="1"/>
          </p:cNvSpPr>
          <p:nvPr>
            <p:ph type="sldNum" sz="quarter" idx="4294967295"/>
          </p:nvPr>
        </p:nvSpPr>
        <p:spPr>
          <a:xfrm>
            <a:off x="7924800" y="6416675"/>
            <a:ext cx="762000" cy="365125"/>
          </a:xfrm>
          <a:prstGeom prst="rect">
            <a:avLst/>
          </a:prstGeom>
        </p:spPr>
        <p:txBody>
          <a:bodyPr>
            <a:normAutofit/>
          </a:bodyPr>
          <a:lstStyle/>
          <a:p>
            <a:fld id="{1AD93096-5B34-4342-9326-69289CEAE4C2}" type="slidenum">
              <a:rPr lang="en-US" smtClean="0"/>
              <a:pPr/>
              <a:t>79</a:t>
            </a:fld>
            <a:endParaRPr lang="en-US" dirty="0">
              <a:solidFill>
                <a:srgbClr val="FFFFFF"/>
              </a:solidFill>
            </a:endParaRPr>
          </a:p>
        </p:txBody>
      </p:sp>
      <p:pic>
        <p:nvPicPr>
          <p:cNvPr id="12290" name="Picture 2" descr="Hammer and wrench" title="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26168"/>
            <a:ext cx="2681034" cy="268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55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Math Institute</a:t>
            </a:r>
            <a:endParaRPr lang="en-US" dirty="0"/>
          </a:p>
        </p:txBody>
      </p:sp>
      <p:sp>
        <p:nvSpPr>
          <p:cNvPr id="5" name="Content Placeholder 4"/>
          <p:cNvSpPr>
            <a:spLocks noGrp="1"/>
          </p:cNvSpPr>
          <p:nvPr>
            <p:ph idx="1"/>
          </p:nvPr>
        </p:nvSpPr>
        <p:spPr/>
        <p:txBody>
          <a:bodyPr/>
          <a:lstStyle/>
          <a:p>
            <a:pPr marL="0" indent="0">
              <a:buNone/>
            </a:pPr>
            <a:r>
              <a:rPr lang="en-US" dirty="0" smtClean="0"/>
              <a:t>May 4: </a:t>
            </a:r>
            <a:r>
              <a:rPr lang="en-US" i="1" dirty="0" smtClean="0"/>
              <a:t>CCRS Math Foundations</a:t>
            </a:r>
          </a:p>
          <a:p>
            <a:pPr marL="0" indent="0">
              <a:buNone/>
            </a:pPr>
            <a:endParaRPr lang="en-US" dirty="0" smtClean="0"/>
          </a:p>
          <a:p>
            <a:pPr marL="0" indent="0">
              <a:buNone/>
            </a:pPr>
            <a:r>
              <a:rPr lang="en-US" dirty="0" smtClean="0"/>
              <a:t>May 5: </a:t>
            </a:r>
            <a:r>
              <a:rPr lang="en-US" i="1" dirty="0" smtClean="0"/>
              <a:t>Creating </a:t>
            </a:r>
            <a:r>
              <a:rPr lang="en-US" i="1" dirty="0"/>
              <a:t>Problems Worth Solving: Using CCRS to Change How Problems Are Presented </a:t>
            </a:r>
          </a:p>
          <a:p>
            <a:pPr marL="457200" lvl="1" indent="0">
              <a:buNone/>
            </a:pPr>
            <a:r>
              <a:rPr lang="en-US" dirty="0" smtClean="0"/>
              <a:t>Presenter: Connie Rivera, </a:t>
            </a:r>
            <a:r>
              <a:rPr lang="en-US" dirty="0"/>
              <a:t>President of the Adult Numeracy Network and a LINCS national trainer for math and numeracy</a:t>
            </a:r>
            <a:br>
              <a:rPr lang="en-US" dirty="0"/>
            </a:b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7323" y="609600"/>
            <a:ext cx="2426677" cy="1371600"/>
          </a:xfrm>
          <a:prstGeom prst="rect">
            <a:avLst/>
          </a:prstGeom>
        </p:spPr>
      </p:pic>
    </p:spTree>
    <p:extLst>
      <p:ext uri="{BB962C8B-B14F-4D97-AF65-F5344CB8AC3E}">
        <p14:creationId xmlns:p14="http://schemas.microsoft.com/office/powerpoint/2010/main" val="23962721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1" descr="required components are literacy, english language acquisition and civics edcuation. They must be provided in combination with IET, which includes adult education and literacy activities, workforce preparation activities and workforce training (specific sector)" title="imag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5" y="880269"/>
            <a:ext cx="9136945" cy="5139531"/>
          </a:xfrm>
          <a:effectLst>
            <a:outerShdw blurRad="292100" dist="139700" dir="2700000" algn="tl" rotWithShape="0">
              <a:srgbClr val="333333">
                <a:alpha val="64999"/>
              </a:srgbClr>
            </a:outerShdw>
          </a:effectLst>
        </p:spPr>
      </p:pic>
      <p:sp>
        <p:nvSpPr>
          <p:cNvPr id="3" name="Title 2"/>
          <p:cNvSpPr>
            <a:spLocks noGrp="1"/>
          </p:cNvSpPr>
          <p:nvPr>
            <p:ph type="title"/>
          </p:nvPr>
        </p:nvSpPr>
        <p:spPr>
          <a:xfrm>
            <a:off x="0" y="0"/>
            <a:ext cx="9144000" cy="685800"/>
          </a:xfrm>
        </p:spPr>
        <p:txBody>
          <a:bodyPr/>
          <a:lstStyle/>
          <a:p>
            <a:pPr algn="l"/>
            <a:r>
              <a:rPr lang="en-US" sz="3600" dirty="0" smtClean="0"/>
              <a:t>Program Model (IEL/Civics) 	</a:t>
            </a:r>
            <a:r>
              <a:rPr lang="en-US" sz="1200" dirty="0" smtClean="0"/>
              <a:t> Go to </a:t>
            </a:r>
            <a:r>
              <a:rPr lang="en-US" sz="1200" b="1" dirty="0" smtClean="0">
                <a:hlinkClick r:id="rId3" action="ppaction://hlinksldjump"/>
              </a:rPr>
              <a:t>Questions</a:t>
            </a:r>
            <a:r>
              <a:rPr lang="en-US" sz="1200" dirty="0" smtClean="0"/>
              <a:t> or </a:t>
            </a:r>
            <a:r>
              <a:rPr lang="en-US" sz="1200" b="1" dirty="0" smtClean="0">
                <a:hlinkClick r:id="rId4" action="ppaction://hlinksldjump"/>
              </a:rPr>
              <a:t>IEL/Civics Grant</a:t>
            </a:r>
            <a:endParaRPr lang="en-US" sz="1200" b="1" dirty="0"/>
          </a:p>
        </p:txBody>
      </p:sp>
      <p:sp>
        <p:nvSpPr>
          <p:cNvPr id="4" name="Footer Placeholder 3"/>
          <p:cNvSpPr>
            <a:spLocks noGrp="1"/>
          </p:cNvSpPr>
          <p:nvPr>
            <p:ph type="ftr" sz="quarter" idx="10"/>
          </p:nvPr>
        </p:nvSpPr>
        <p:spPr/>
        <p:txBody>
          <a:bodyPr/>
          <a:lstStyle/>
          <a:p>
            <a:pPr>
              <a:defRPr/>
            </a:pPr>
            <a:r>
              <a:rPr lang="en-US" dirty="0" smtClean="0"/>
              <a:t>education.state.mn.us</a:t>
            </a:r>
            <a:endParaRPr lang="en-US" dirty="0"/>
          </a:p>
        </p:txBody>
      </p:sp>
      <p:sp>
        <p:nvSpPr>
          <p:cNvPr id="5" name="Slide Number Placeholder 4"/>
          <p:cNvSpPr>
            <a:spLocks noGrp="1"/>
          </p:cNvSpPr>
          <p:nvPr>
            <p:ph type="sldNum" sz="quarter" idx="11"/>
          </p:nvPr>
        </p:nvSpPr>
        <p:spPr/>
        <p:txBody>
          <a:bodyPr/>
          <a:lstStyle/>
          <a:p>
            <a:pPr>
              <a:defRPr/>
            </a:pPr>
            <a:fld id="{7747FA44-02FD-4485-B373-A98F0B4349C3}" type="slidenum">
              <a:rPr lang="en-US" smtClean="0"/>
              <a:pPr>
                <a:defRPr/>
              </a:pPr>
              <a:t>80</a:t>
            </a:fld>
            <a:endParaRPr lang="en-US" dirty="0"/>
          </a:p>
        </p:txBody>
      </p:sp>
    </p:spTree>
    <p:extLst>
      <p:ext uri="{BB962C8B-B14F-4D97-AF65-F5344CB8AC3E}">
        <p14:creationId xmlns:p14="http://schemas.microsoft.com/office/powerpoint/2010/main" val="28648603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Hasskamp\AppData\Local\Microsoft\Windows\Temporary Internet Files\Content.IE5\7KQ3EKGF\MC90043625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
            <a:ext cx="7086600"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76200"/>
            <a:ext cx="9144000" cy="762000"/>
          </a:xfrm>
          <a:solidFill>
            <a:schemeClr val="accent6">
              <a:lumMod val="75000"/>
            </a:schemeClr>
          </a:solidFill>
        </p:spPr>
        <p:txBody>
          <a:bodyPr anchor="ctr">
            <a:noAutofit/>
          </a:bodyPr>
          <a:lstStyle/>
          <a:p>
            <a:pPr algn="r"/>
            <a:r>
              <a:rPr lang="en-US" sz="5400" cap="none" dirty="0" smtClean="0">
                <a:ln w="6350">
                  <a:solidFill>
                    <a:schemeClr val="bg1"/>
                  </a:solidFill>
                </a:ln>
                <a:solidFill>
                  <a:schemeClr val="bg1"/>
                </a:solidFill>
                <a:latin typeface="Arial" panose="020B0604020202020204" pitchFamily="34" charset="0"/>
                <a:cs typeface="Arial" panose="020B0604020202020204" pitchFamily="34" charset="0"/>
              </a:rPr>
              <a:t>WIOA Info On the Web</a:t>
            </a:r>
            <a:endParaRPr lang="en-US" sz="5400" cap="none" dirty="0">
              <a:ln w="6350">
                <a:solidFill>
                  <a:schemeClr val="bg1"/>
                </a:solidFill>
              </a:ln>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648200" y="838200"/>
            <a:ext cx="4495800" cy="6019800"/>
          </a:xfrm>
        </p:spPr>
        <p:txBody>
          <a:bodyPr>
            <a:normAutofit/>
          </a:bodyPr>
          <a:lstStyle/>
          <a:p>
            <a:pPr marL="274320" indent="0">
              <a:buNone/>
            </a:pPr>
            <a:r>
              <a:rPr lang="en-US" sz="3200" dirty="0" smtClean="0">
                <a:latin typeface="Arial" panose="020B0604020202020204" pitchFamily="34" charset="0"/>
                <a:cs typeface="Arial" panose="020B0604020202020204" pitchFamily="34" charset="0"/>
              </a:rPr>
              <a:t>MNABE Law, Policy and Guidance site (www.mnabe.org)</a:t>
            </a:r>
          </a:p>
          <a:p>
            <a:pPr marL="274320" indent="0">
              <a:buNone/>
            </a:pPr>
            <a:endParaRPr lang="en-US" sz="3200" dirty="0" smtClean="0">
              <a:latin typeface="Arial" panose="020B0604020202020204" pitchFamily="34" charset="0"/>
              <a:cs typeface="Arial" panose="020B0604020202020204" pitchFamily="34" charset="0"/>
            </a:endParaRPr>
          </a:p>
          <a:p>
            <a:pPr marL="274320" indent="0">
              <a:buNone/>
            </a:pPr>
            <a:r>
              <a:rPr lang="en-US" sz="3200" dirty="0" smtClean="0">
                <a:latin typeface="Arial" panose="020B0604020202020204" pitchFamily="34" charset="0"/>
                <a:cs typeface="Arial" panose="020B0604020202020204" pitchFamily="34" charset="0"/>
              </a:rPr>
              <a:t>U.S. Education Department AEFLA site (www2.ed.gov/aefla)</a:t>
            </a:r>
          </a:p>
        </p:txBody>
      </p:sp>
      <p:sp>
        <p:nvSpPr>
          <p:cNvPr id="5" name="Slide Number Placeholder 4"/>
          <p:cNvSpPr>
            <a:spLocks noGrp="1"/>
          </p:cNvSpPr>
          <p:nvPr>
            <p:ph type="sldNum" sz="quarter" idx="11"/>
          </p:nvPr>
        </p:nvSpPr>
        <p:spPr>
          <a:xfrm>
            <a:off x="8610600" y="6492875"/>
            <a:ext cx="533400" cy="365125"/>
          </a:xfrm>
        </p:spPr>
        <p:txBody>
          <a:bodyPr/>
          <a:lstStyle/>
          <a:p>
            <a:pPr>
              <a:defRPr/>
            </a:pPr>
            <a:fld id="{D24C62AC-34AC-44FA-925B-65FA1B2D13C3}" type="slidenum">
              <a:rPr lang="en-US" smtClean="0">
                <a:solidFill>
                  <a:schemeClr val="bg1"/>
                </a:solidFill>
              </a:rPr>
              <a:pPr>
                <a:defRPr/>
              </a:pPr>
              <a:t>81</a:t>
            </a:fld>
            <a:endParaRPr lang="en-US" dirty="0">
              <a:solidFill>
                <a:schemeClr val="bg1"/>
              </a:solidFill>
            </a:endParaRPr>
          </a:p>
        </p:txBody>
      </p:sp>
      <p:pic>
        <p:nvPicPr>
          <p:cNvPr id="5123" name="Picture 3" descr="C:\Users\BHasskamp\AppData\Local\Microsoft\Windows\Temporary Internet Files\Content.IE5\7KQ3EKGF\MP900313787[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704" b="100000" l="0" r="71000">
                        <a14:foregroundMark x1="1833" y1="93086" x2="1833" y2="93086"/>
                      </a14:backgroundRemoval>
                    </a14:imgEffect>
                  </a14:imgLayer>
                </a14:imgProps>
              </a:ext>
              <a:ext uri="{28A0092B-C50C-407E-A947-70E740481C1C}">
                <a14:useLocalDpi xmlns:a14="http://schemas.microsoft.com/office/drawing/2010/main" val="0"/>
              </a:ext>
            </a:extLst>
          </a:blip>
          <a:srcRect/>
          <a:stretch>
            <a:fillRect/>
          </a:stretch>
        </p:blipFill>
        <p:spPr bwMode="auto">
          <a:xfrm>
            <a:off x="0" y="192786"/>
            <a:ext cx="7696200" cy="669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89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Hasskamp\AppData\Local\Microsoft\Windows\Temporary Internet Files\Content.IE5\98YIOJPX\MP900382687[1].jpg">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44" t="22387" r="15556" b="28163"/>
          <a:stretch/>
        </p:blipFill>
        <p:spPr bwMode="auto">
          <a:xfrm>
            <a:off x="0" y="2041452"/>
            <a:ext cx="9136380" cy="48165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6582"/>
            <a:ext cx="9143999" cy="685800"/>
          </a:xfrm>
          <a:solidFill>
            <a:srgbClr val="FFFFFF"/>
          </a:solidFill>
        </p:spPr>
        <p:txBody>
          <a:bodyPr>
            <a:normAutofit fontScale="90000"/>
          </a:bodyPr>
          <a:lstStyle/>
          <a:p>
            <a:r>
              <a:rPr lang="en-US" b="1" dirty="0" smtClean="0"/>
              <a:t>Discussion:  WIOA</a:t>
            </a:r>
            <a:endParaRPr lang="en-US" b="1" dirty="0"/>
          </a:p>
        </p:txBody>
      </p:sp>
      <p:sp>
        <p:nvSpPr>
          <p:cNvPr id="3" name="Content Placeholder 2"/>
          <p:cNvSpPr>
            <a:spLocks noGrp="1"/>
          </p:cNvSpPr>
          <p:nvPr>
            <p:ph sz="quarter" idx="13"/>
          </p:nvPr>
        </p:nvSpPr>
        <p:spPr>
          <a:xfrm>
            <a:off x="0" y="609600"/>
            <a:ext cx="9136380" cy="2209800"/>
          </a:xfrm>
          <a:gradFill flip="none" rotWithShape="1">
            <a:gsLst>
              <a:gs pos="0">
                <a:srgbClr val="FFFFFF">
                  <a:alpha val="0"/>
                </a:srgbClr>
              </a:gs>
              <a:gs pos="100000">
                <a:srgbClr val="FFFFFF"/>
              </a:gs>
              <a:gs pos="12000">
                <a:srgbClr val="FFFFFF"/>
              </a:gs>
            </a:gsLst>
            <a:lin ang="16200000" scaled="1"/>
            <a:tileRect/>
          </a:gradFill>
        </p:spPr>
        <p:txBody>
          <a:bodyPr anchor="t">
            <a:normAutofit fontScale="92500" lnSpcReduction="10000"/>
          </a:bodyPr>
          <a:lstStyle/>
          <a:p>
            <a:pPr marL="274320" indent="0">
              <a:buNone/>
            </a:pPr>
            <a:endParaRPr lang="en-US" sz="4000" dirty="0" smtClean="0"/>
          </a:p>
          <a:p>
            <a:pPr marL="514350" indent="-514350">
              <a:buClr>
                <a:schemeClr val="tx1"/>
              </a:buClr>
              <a:buFont typeface="+mj-lt"/>
              <a:buAutoNum type="arabicPeriod"/>
            </a:pPr>
            <a:r>
              <a:rPr lang="en-US" sz="4000" dirty="0" smtClean="0"/>
              <a:t>What </a:t>
            </a:r>
            <a:r>
              <a:rPr lang="en-US" sz="4000" dirty="0"/>
              <a:t>questions do you have?</a:t>
            </a:r>
          </a:p>
          <a:p>
            <a:pPr marL="514350" indent="-514350">
              <a:buClr>
                <a:schemeClr val="tx1"/>
              </a:buClr>
              <a:buFont typeface="+mj-lt"/>
              <a:buAutoNum type="arabicPeriod"/>
            </a:pPr>
            <a:r>
              <a:rPr lang="en-US" sz="4000" dirty="0"/>
              <a:t>What issues stand out</a:t>
            </a:r>
            <a:r>
              <a:rPr lang="en-US" sz="4000" dirty="0" smtClean="0"/>
              <a:t>?</a:t>
            </a:r>
            <a:endParaRPr lang="en-US" sz="4000" dirty="0"/>
          </a:p>
        </p:txBody>
      </p:sp>
    </p:spTree>
    <p:extLst>
      <p:ext uri="{BB962C8B-B14F-4D97-AF65-F5344CB8AC3E}">
        <p14:creationId xmlns:p14="http://schemas.microsoft.com/office/powerpoint/2010/main" val="38338741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Hasskamp\AppData\Local\Microsoft\Windows\Temporary Internet Files\Content.IE5\98YIOJPX\MP900448685[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416" b="100000" l="177" r="93640">
                        <a14:foregroundMark x1="61661" y1="22968" x2="69965" y2="29564"/>
                        <a14:foregroundMark x1="69965" y1="29564" x2="66784" y2="23675"/>
                      </a14:backgroundRemoval>
                    </a14:imgEffect>
                  </a14:imgLayer>
                </a14:imgProps>
              </a:ext>
              <a:ext uri="{28A0092B-C50C-407E-A947-70E740481C1C}">
                <a14:useLocalDpi xmlns:a14="http://schemas.microsoft.com/office/drawing/2010/main" val="0"/>
              </a:ext>
            </a:extLst>
          </a:blip>
          <a:srcRect t="4393" r="10000"/>
          <a:stretch/>
        </p:blipFill>
        <p:spPr bwMode="auto">
          <a:xfrm>
            <a:off x="5181600" y="0"/>
            <a:ext cx="4292737" cy="68402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57" y="4191000"/>
            <a:ext cx="9145772" cy="2057400"/>
          </a:xfrm>
          <a:solidFill>
            <a:schemeClr val="tx1"/>
          </a:solidFill>
        </p:spPr>
        <p:txBody>
          <a:bodyPr>
            <a:noAutofit/>
          </a:bodyPr>
          <a:lstStyle/>
          <a:p>
            <a:pPr marL="651510" indent="-514350"/>
            <a:r>
              <a:rPr lang="en-US" sz="7200" dirty="0" smtClean="0">
                <a:solidFill>
                  <a:schemeClr val="bg1"/>
                </a:solidFill>
              </a:rPr>
              <a:t>Accountability</a:t>
            </a:r>
            <a:br>
              <a:rPr lang="en-US" sz="7200" dirty="0" smtClean="0">
                <a:solidFill>
                  <a:schemeClr val="bg1"/>
                </a:solidFill>
              </a:rPr>
            </a:br>
            <a:r>
              <a:rPr lang="en-US" sz="6600" dirty="0" smtClean="0">
                <a:solidFill>
                  <a:schemeClr val="bg1"/>
                </a:solidFill>
              </a:rPr>
              <a:t>Revamping </a:t>
            </a:r>
            <a:r>
              <a:rPr lang="en-US" sz="6600" dirty="0">
                <a:solidFill>
                  <a:schemeClr val="bg1"/>
                </a:solidFill>
              </a:rPr>
              <a:t>the NRS</a:t>
            </a:r>
          </a:p>
        </p:txBody>
      </p:sp>
      <p:sp>
        <p:nvSpPr>
          <p:cNvPr id="3" name="Text Placeholder 2"/>
          <p:cNvSpPr>
            <a:spLocks noGrp="1"/>
          </p:cNvSpPr>
          <p:nvPr>
            <p:ph type="body" idx="1"/>
          </p:nvPr>
        </p:nvSpPr>
        <p:spPr>
          <a:xfrm>
            <a:off x="2057400" y="6172199"/>
            <a:ext cx="7086600" cy="719847"/>
          </a:xfrm>
        </p:spPr>
        <p:txBody>
          <a:bodyPr/>
          <a:lstStyle/>
          <a:p>
            <a:endParaRPr lang="en-US" dirty="0"/>
          </a:p>
        </p:txBody>
      </p:sp>
      <p:sp>
        <p:nvSpPr>
          <p:cNvPr id="4" name="Slide Number Placeholder 3"/>
          <p:cNvSpPr>
            <a:spLocks noGrp="1"/>
          </p:cNvSpPr>
          <p:nvPr>
            <p:ph type="sldNum" sz="quarter" idx="12"/>
          </p:nvPr>
        </p:nvSpPr>
        <p:spPr/>
        <p:txBody>
          <a:bodyPr/>
          <a:lstStyle/>
          <a:p>
            <a:fld id="{4CFE8128-F6F6-4F3B-BDF0-9314E675A7F7}" type="slidenum">
              <a:rPr lang="en-US" smtClean="0"/>
              <a:t>83</a:t>
            </a:fld>
            <a:endParaRPr lang="en-US"/>
          </a:p>
        </p:txBody>
      </p:sp>
    </p:spTree>
    <p:extLst>
      <p:ext uri="{BB962C8B-B14F-4D97-AF65-F5344CB8AC3E}">
        <p14:creationId xmlns:p14="http://schemas.microsoft.com/office/powerpoint/2010/main" val="14211782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010400" cy="1143000"/>
          </a:xfrm>
        </p:spPr>
        <p:txBody>
          <a:bodyPr>
            <a:normAutofit/>
          </a:bodyPr>
          <a:lstStyle/>
          <a:p>
            <a:r>
              <a:rPr lang="en-US" sz="6000" dirty="0" smtClean="0"/>
              <a:t>Accountability</a:t>
            </a:r>
            <a:endParaRPr lang="en-US" sz="6000" dirty="0"/>
          </a:p>
        </p:txBody>
      </p:sp>
      <p:sp>
        <p:nvSpPr>
          <p:cNvPr id="3" name="Content Placeholder 2"/>
          <p:cNvSpPr>
            <a:spLocks noGrp="1"/>
          </p:cNvSpPr>
          <p:nvPr>
            <p:ph idx="1"/>
          </p:nvPr>
        </p:nvSpPr>
        <p:spPr>
          <a:xfrm>
            <a:off x="304800" y="1600200"/>
            <a:ext cx="6172200" cy="4709160"/>
          </a:xfrm>
        </p:spPr>
        <p:txBody>
          <a:bodyPr>
            <a:normAutofit/>
          </a:bodyPr>
          <a:lstStyle/>
          <a:p>
            <a:pPr marL="651510" indent="-514350">
              <a:buFont typeface="+mj-lt"/>
              <a:buAutoNum type="arabicPeriod"/>
            </a:pPr>
            <a:r>
              <a:rPr lang="en-US" sz="4000" dirty="0" smtClean="0"/>
              <a:t>Performance Measures</a:t>
            </a:r>
          </a:p>
          <a:p>
            <a:pPr marL="651510" indent="-514350">
              <a:buFont typeface="+mj-lt"/>
              <a:buAutoNum type="arabicPeriod"/>
            </a:pPr>
            <a:r>
              <a:rPr lang="en-US" sz="4000" dirty="0" smtClean="0"/>
              <a:t>NRS Tables</a:t>
            </a:r>
          </a:p>
          <a:p>
            <a:pPr marL="651510" indent="-514350">
              <a:buFont typeface="+mj-lt"/>
              <a:buAutoNum type="arabicPeriod"/>
            </a:pPr>
            <a:r>
              <a:rPr lang="en-US" sz="4000" dirty="0" smtClean="0"/>
              <a:t>Additional Changes</a:t>
            </a:r>
          </a:p>
        </p:txBody>
      </p:sp>
      <p:sp>
        <p:nvSpPr>
          <p:cNvPr id="4" name="Slide Number Placeholder 3"/>
          <p:cNvSpPr>
            <a:spLocks noGrp="1"/>
          </p:cNvSpPr>
          <p:nvPr>
            <p:ph type="sldNum" sz="quarter" idx="12"/>
          </p:nvPr>
        </p:nvSpPr>
        <p:spPr/>
        <p:txBody>
          <a:bodyPr/>
          <a:lstStyle/>
          <a:p>
            <a:fld id="{4CFE8128-F6F6-4F3B-BDF0-9314E675A7F7}" type="slidenum">
              <a:rPr lang="en-US" smtClean="0"/>
              <a:t>84</a:t>
            </a:fld>
            <a:endParaRPr lang="en-US"/>
          </a:p>
        </p:txBody>
      </p:sp>
      <p:pic>
        <p:nvPicPr>
          <p:cNvPr id="5" name="Picture 2" descr="C:\Users\BHasskamp\AppData\Local\Microsoft\Windows\Temporary Internet Files\Content.IE5\98YIOJPX\MP900448685[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416" b="100000" l="177" r="93640">
                        <a14:foregroundMark x1="61661" y1="22968" x2="69965" y2="29564"/>
                        <a14:foregroundMark x1="69965" y1="29564" x2="66784" y2="23675"/>
                      </a14:backgroundRemoval>
                    </a14:imgEffect>
                  </a14:imgLayer>
                </a14:imgProps>
              </a:ext>
              <a:ext uri="{28A0092B-C50C-407E-A947-70E740481C1C}">
                <a14:useLocalDpi xmlns:a14="http://schemas.microsoft.com/office/drawing/2010/main" val="0"/>
              </a:ext>
            </a:extLst>
          </a:blip>
          <a:srcRect t="4393" r="10000"/>
          <a:stretch/>
        </p:blipFill>
        <p:spPr bwMode="auto">
          <a:xfrm>
            <a:off x="5181600" y="0"/>
            <a:ext cx="4292737" cy="684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8084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26" r="7778"/>
          <a:stretch/>
        </p:blipFill>
        <p:spPr>
          <a:xfrm>
            <a:off x="-19050" y="0"/>
            <a:ext cx="9163050" cy="6856302"/>
          </a:xfrm>
        </p:spPr>
      </p:pic>
      <p:sp>
        <p:nvSpPr>
          <p:cNvPr id="2" name="Title 1"/>
          <p:cNvSpPr>
            <a:spLocks noGrp="1"/>
          </p:cNvSpPr>
          <p:nvPr>
            <p:ph type="title"/>
          </p:nvPr>
        </p:nvSpPr>
        <p:spPr>
          <a:xfrm>
            <a:off x="4572000" y="1371600"/>
            <a:ext cx="4572000" cy="1143000"/>
          </a:xfrm>
          <a:solidFill>
            <a:schemeClr val="tx1"/>
          </a:solidFill>
        </p:spPr>
        <p:txBody>
          <a:bodyPr/>
          <a:lstStyle/>
          <a:p>
            <a:pPr algn="l"/>
            <a:r>
              <a:rPr lang="en-US" dirty="0" smtClean="0">
                <a:solidFill>
                  <a:schemeClr val="bg1"/>
                </a:solidFill>
              </a:rPr>
              <a:t>Key Changes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4CFE8128-F6F6-4F3B-BDF0-9314E675A7F7}" type="slidenum">
              <a:rPr lang="en-US" smtClean="0"/>
              <a:t>85</a:t>
            </a:fld>
            <a:endParaRPr lang="en-US"/>
          </a:p>
        </p:txBody>
      </p:sp>
    </p:spTree>
    <p:extLst>
      <p:ext uri="{BB962C8B-B14F-4D97-AF65-F5344CB8AC3E}">
        <p14:creationId xmlns:p14="http://schemas.microsoft.com/office/powerpoint/2010/main" val="16018258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lstStyle/>
          <a:p>
            <a:r>
              <a:rPr lang="en-US" dirty="0" smtClean="0"/>
              <a:t>Program Entry and Exit</a:t>
            </a:r>
            <a:endParaRPr lang="en-US" dirty="0"/>
          </a:p>
        </p:txBody>
      </p:sp>
      <p:sp>
        <p:nvSpPr>
          <p:cNvPr id="4" name="Slide Number Placeholder 3"/>
          <p:cNvSpPr>
            <a:spLocks noGrp="1"/>
          </p:cNvSpPr>
          <p:nvPr>
            <p:ph type="sldNum" sz="quarter" idx="12"/>
          </p:nvPr>
        </p:nvSpPr>
        <p:spPr/>
        <p:txBody>
          <a:bodyPr/>
          <a:lstStyle/>
          <a:p>
            <a:pPr>
              <a:defRPr/>
            </a:pPr>
            <a:fld id="{5A90BB0D-69F2-4B7E-8D7F-C378C45B9FF1}" type="slidenum">
              <a:rPr lang="en-US" smtClean="0"/>
              <a:pPr>
                <a:defRPr/>
              </a:pPr>
              <a:t>86</a:t>
            </a:fld>
            <a:endParaRPr lang="en-US" dirty="0"/>
          </a:p>
        </p:txBody>
      </p:sp>
      <p:cxnSp>
        <p:nvCxnSpPr>
          <p:cNvPr id="5" name="Straight Connector 4"/>
          <p:cNvCxnSpPr/>
          <p:nvPr/>
        </p:nvCxnSpPr>
        <p:spPr>
          <a:xfrm>
            <a:off x="438463" y="1169233"/>
            <a:ext cx="8285813" cy="1499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473123383"/>
              </p:ext>
            </p:extLst>
          </p:nvPr>
        </p:nvGraphicFramePr>
        <p:xfrm>
          <a:off x="1" y="1184223"/>
          <a:ext cx="9144000" cy="5292777"/>
        </p:xfrm>
        <a:graphic>
          <a:graphicData uri="http://schemas.openxmlformats.org/drawingml/2006/table">
            <a:tbl>
              <a:tblPr bandRow="1">
                <a:tableStyleId>{5C22544A-7EE6-4342-B048-85BDC9FD1C3A}</a:tableStyleId>
              </a:tblPr>
              <a:tblGrid>
                <a:gridCol w="9144000"/>
              </a:tblGrid>
              <a:tr h="1065009">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000" b="1" u="sng" dirty="0" smtClean="0"/>
                        <a:t>Program Entry- </a:t>
                      </a:r>
                      <a:r>
                        <a:rPr lang="en-US" sz="2000" b="0" u="none" baseline="0" dirty="0" smtClean="0"/>
                        <a:t> </a:t>
                      </a:r>
                      <a:r>
                        <a:rPr lang="en-US" sz="2000" dirty="0" smtClean="0"/>
                        <a:t>is the date that a reportable individual enrolls in an adult education and family literacy program.</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2000" dirty="0" smtClean="0"/>
                    </a:p>
                  </a:txBody>
                  <a:tcPr marL="68580" marR="68580"/>
                </a:tc>
              </a:tr>
              <a:tr h="42277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u="sng" dirty="0" smtClean="0"/>
                        <a:t>Program Exit -</a:t>
                      </a:r>
                      <a:r>
                        <a:rPr lang="en-US" sz="2000" b="1" u="none" baseline="0" dirty="0" smtClean="0"/>
                        <a:t> </a:t>
                      </a:r>
                      <a:r>
                        <a:rPr kumimoji="0" lang="en-US" sz="1800" kern="1200" dirty="0" smtClean="0">
                          <a:solidFill>
                            <a:schemeClr val="dk1"/>
                          </a:solidFill>
                          <a:effectLst/>
                          <a:latin typeface="+mn-lt"/>
                          <a:ea typeface="+mn-ea"/>
                          <a:cs typeface="+mn-cs"/>
                        </a:rPr>
                        <a:t>As defined for the purpose of performance calculations, exit is the point after which a participant who has received services through any program meets the following criteria:</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800" kern="1200" dirty="0" smtClean="0">
                        <a:solidFill>
                          <a:schemeClr val="dk1"/>
                        </a:solidFill>
                        <a:effectLst/>
                        <a:latin typeface="+mn-lt"/>
                        <a:ea typeface="+mn-ea"/>
                        <a:cs typeface="+mn-cs"/>
                      </a:endParaRPr>
                    </a:p>
                    <a:p>
                      <a:pPr marL="0" indent="0">
                        <a:buNone/>
                      </a:pPr>
                      <a:r>
                        <a:rPr kumimoji="0" lang="en-US" sz="1800" kern="1200" dirty="0" smtClean="0">
                          <a:solidFill>
                            <a:schemeClr val="dk1"/>
                          </a:solidFill>
                          <a:effectLst/>
                          <a:latin typeface="+mn-lt"/>
                          <a:ea typeface="+mn-ea"/>
                          <a:cs typeface="+mn-cs"/>
                        </a:rPr>
                        <a:t>For the adult, dislocated worker, and youth programs authorized under WIOA title I, the AEFLA program authorized under WIOA title II, and the Employment Service program authorized under the Wagner-</a:t>
                      </a:r>
                      <a:r>
                        <a:rPr kumimoji="0" lang="en-US" sz="1800" kern="1200" dirty="0" err="1" smtClean="0">
                          <a:solidFill>
                            <a:schemeClr val="dk1"/>
                          </a:solidFill>
                          <a:effectLst/>
                          <a:latin typeface="+mn-lt"/>
                          <a:ea typeface="+mn-ea"/>
                          <a:cs typeface="+mn-cs"/>
                        </a:rPr>
                        <a:t>Peyser</a:t>
                      </a:r>
                      <a:r>
                        <a:rPr kumimoji="0" lang="en-US" sz="1800" kern="1200" dirty="0" smtClean="0">
                          <a:solidFill>
                            <a:schemeClr val="dk1"/>
                          </a:solidFill>
                          <a:effectLst/>
                          <a:latin typeface="+mn-lt"/>
                          <a:ea typeface="+mn-ea"/>
                          <a:cs typeface="+mn-cs"/>
                        </a:rPr>
                        <a:t> Act, as amended by WIOA title III, exit date is the last date of service. </a:t>
                      </a:r>
                    </a:p>
                    <a:p>
                      <a:pPr marL="0" indent="0">
                        <a:buNone/>
                      </a:pPr>
                      <a:r>
                        <a:rPr kumimoji="0" lang="en-US" sz="1800" kern="1200" dirty="0" smtClean="0">
                          <a:solidFill>
                            <a:schemeClr val="dk1"/>
                          </a:solidFill>
                          <a:effectLst/>
                          <a:latin typeface="+mn-lt"/>
                          <a:ea typeface="+mn-ea"/>
                          <a:cs typeface="+mn-cs"/>
                        </a:rPr>
                        <a:t>  </a:t>
                      </a:r>
                    </a:p>
                    <a:p>
                      <a:r>
                        <a:rPr kumimoji="0" lang="en-US" sz="1800" kern="1200" dirty="0" smtClean="0">
                          <a:solidFill>
                            <a:srgbClr val="FF0000"/>
                          </a:solidFill>
                          <a:effectLst/>
                          <a:latin typeface="+mn-lt"/>
                          <a:ea typeface="+mn-ea"/>
                          <a:cs typeface="+mn-cs"/>
                        </a:rPr>
                        <a:t>**</a:t>
                      </a:r>
                      <a:r>
                        <a:rPr kumimoji="0" lang="en-US" sz="1800" kern="1200" dirty="0" smtClean="0">
                          <a:solidFill>
                            <a:schemeClr val="dk1"/>
                          </a:solidFill>
                          <a:effectLst/>
                          <a:latin typeface="+mn-lt"/>
                          <a:ea typeface="+mn-ea"/>
                          <a:cs typeface="+mn-cs"/>
                        </a:rPr>
                        <a:t>The last day of service cannot be determined until at least 90 days have elapsed since the participant last received services; services do not include self-service, information-only services, activities, or follow-up services.  This also requires that there are no plans to provide the participant with future services.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txBody>
                  <a:tcPr marL="68580" marR="68580"/>
                </a:tc>
              </a:tr>
            </a:tbl>
          </a:graphicData>
        </a:graphic>
      </p:graphicFrame>
    </p:spTree>
    <p:extLst>
      <p:ext uri="{BB962C8B-B14F-4D97-AF65-F5344CB8AC3E}">
        <p14:creationId xmlns:p14="http://schemas.microsoft.com/office/powerpoint/2010/main" val="11326120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6568" y="0"/>
            <a:ext cx="8229600" cy="1740733"/>
          </a:xfrm>
        </p:spPr>
        <p:txBody>
          <a:bodyPr>
            <a:normAutofit/>
          </a:bodyPr>
          <a:lstStyle/>
          <a:p>
            <a:pPr lvl="0"/>
            <a:r>
              <a:rPr lang="en-US" dirty="0" smtClean="0">
                <a:effectLst/>
              </a:rPr>
              <a:t>Employment Performance Indicators</a:t>
            </a:r>
            <a:r>
              <a:rPr lang="en-US" dirty="0">
                <a:effectLst/>
              </a:rPr>
              <a:t/>
            </a:r>
            <a:br>
              <a:rPr lang="en-US" dirty="0">
                <a:effectLst/>
              </a:rPr>
            </a:br>
            <a:endParaRPr lang="en-US" dirty="0"/>
          </a:p>
        </p:txBody>
      </p:sp>
      <p:sp>
        <p:nvSpPr>
          <p:cNvPr id="2" name="Content Placeholder 1"/>
          <p:cNvSpPr>
            <a:spLocks noGrp="1"/>
          </p:cNvSpPr>
          <p:nvPr>
            <p:ph idx="1"/>
          </p:nvPr>
        </p:nvSpPr>
        <p:spPr/>
        <p:txBody>
          <a:bodyPr/>
          <a:lstStyle/>
          <a:p>
            <a:pPr lvl="0"/>
            <a:endParaRPr lang="en-US" sz="1600" dirty="0" smtClean="0"/>
          </a:p>
          <a:p>
            <a:pPr lvl="0"/>
            <a:endParaRPr lang="en-US" sz="1600" dirty="0"/>
          </a:p>
          <a:p>
            <a:pPr lvl="0"/>
            <a:endParaRPr lang="en-US" sz="1600" dirty="0" smtClean="0"/>
          </a:p>
          <a:p>
            <a:pPr lvl="0"/>
            <a:endParaRPr lang="en-US" sz="1600" dirty="0"/>
          </a:p>
          <a:p>
            <a:pPr lvl="0"/>
            <a:endParaRPr lang="en-US" sz="1600" dirty="0" smtClean="0"/>
          </a:p>
          <a:p>
            <a:pPr lvl="0"/>
            <a:endParaRPr lang="en-US" sz="1600" dirty="0"/>
          </a:p>
          <a:p>
            <a:pPr lvl="0"/>
            <a:endParaRPr lang="en-US" sz="1600" dirty="0" smtClean="0"/>
          </a:p>
          <a:p>
            <a:pPr lvl="0"/>
            <a:endParaRPr lang="en-US" sz="1600" dirty="0"/>
          </a:p>
          <a:p>
            <a:pPr lvl="0"/>
            <a:endParaRPr lang="en-US" sz="1600" dirty="0" smtClean="0"/>
          </a:p>
          <a:p>
            <a:pPr lvl="0"/>
            <a:endParaRPr lang="en-US" sz="1600" dirty="0"/>
          </a:p>
          <a:p>
            <a:pPr lvl="0"/>
            <a:endParaRPr lang="en-US" sz="1600" dirty="0" smtClean="0"/>
          </a:p>
          <a:p>
            <a:pPr marL="109537" indent="0">
              <a:buNone/>
            </a:pPr>
            <a:endParaRPr lang="en-US" sz="1600" dirty="0" smtClean="0"/>
          </a:p>
          <a:p>
            <a:pPr lvl="0"/>
            <a:endParaRPr lang="en-US" sz="1600" dirty="0"/>
          </a:p>
          <a:p>
            <a:endParaRPr lang="en-US" sz="1600" dirty="0"/>
          </a:p>
        </p:txBody>
      </p:sp>
      <p:sp>
        <p:nvSpPr>
          <p:cNvPr id="4" name="Slide Number Placeholder 3"/>
          <p:cNvSpPr>
            <a:spLocks noGrp="1"/>
          </p:cNvSpPr>
          <p:nvPr>
            <p:ph type="sldNum" sz="quarter" idx="12"/>
          </p:nvPr>
        </p:nvSpPr>
        <p:spPr/>
        <p:txBody>
          <a:bodyPr/>
          <a:lstStyle/>
          <a:p>
            <a:pPr>
              <a:defRPr/>
            </a:pPr>
            <a:fld id="{5A90BB0D-69F2-4B7E-8D7F-C378C45B9FF1}" type="slidenum">
              <a:rPr lang="en-US" smtClean="0"/>
              <a:pPr>
                <a:defRPr/>
              </a:pPr>
              <a:t>87</a:t>
            </a:fld>
            <a:endParaRPr lang="en-US" dirty="0"/>
          </a:p>
        </p:txBody>
      </p:sp>
      <p:cxnSp>
        <p:nvCxnSpPr>
          <p:cNvPr id="5" name="Straight Connector 4"/>
          <p:cNvCxnSpPr/>
          <p:nvPr/>
        </p:nvCxnSpPr>
        <p:spPr>
          <a:xfrm>
            <a:off x="438463" y="1169233"/>
            <a:ext cx="8285813" cy="1499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196180804"/>
              </p:ext>
            </p:extLst>
          </p:nvPr>
        </p:nvGraphicFramePr>
        <p:xfrm>
          <a:off x="0" y="1494108"/>
          <a:ext cx="9144000" cy="4541520"/>
        </p:xfrm>
        <a:graphic>
          <a:graphicData uri="http://schemas.openxmlformats.org/drawingml/2006/table">
            <a:tbl>
              <a:tblPr bandRow="1">
                <a:tableStyleId>{5C22544A-7EE6-4342-B048-85BDC9FD1C3A}</a:tableStyleId>
              </a:tblPr>
              <a:tblGrid>
                <a:gridCol w="9144000"/>
              </a:tblGrid>
              <a:tr h="1053150">
                <a:tc>
                  <a:txBody>
                    <a:bodyPr/>
                    <a:lstStyle/>
                    <a:p>
                      <a:pPr lvl="0"/>
                      <a:r>
                        <a:rPr lang="en-US" sz="2800" b="1" i="1" dirty="0" smtClean="0"/>
                        <a:t>Employment, the second quarter after exit</a:t>
                      </a:r>
                      <a:r>
                        <a:rPr lang="en-US" sz="2800" b="1" dirty="0" smtClean="0"/>
                        <a:t>:  </a:t>
                      </a:r>
                      <a:r>
                        <a:rPr lang="en-US" sz="2800" dirty="0" smtClean="0"/>
                        <a:t>The percentage of participants</a:t>
                      </a:r>
                      <a:r>
                        <a:rPr lang="en-US" sz="2800" b="1" dirty="0" smtClean="0"/>
                        <a:t> </a:t>
                      </a:r>
                      <a:r>
                        <a:rPr lang="en-US" sz="2800" dirty="0" smtClean="0"/>
                        <a:t>who are in unsubsidized employment during the second quarter after exit.</a:t>
                      </a:r>
                    </a:p>
                  </a:txBody>
                  <a:tcPr marL="68580" marR="68580"/>
                </a:tc>
              </a:tr>
              <a:tr h="10327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dirty="0" smtClean="0"/>
                        <a:t>Employment, fourth quarter after exit</a:t>
                      </a:r>
                      <a:r>
                        <a:rPr lang="en-US" sz="2800" b="1" dirty="0" smtClean="0"/>
                        <a:t>:</a:t>
                      </a:r>
                      <a:r>
                        <a:rPr lang="en-US" sz="2800" dirty="0" smtClean="0"/>
                        <a:t> The percentage of participants</a:t>
                      </a:r>
                      <a:r>
                        <a:rPr lang="en-US" sz="2800" b="1" dirty="0" smtClean="0"/>
                        <a:t> </a:t>
                      </a:r>
                      <a:r>
                        <a:rPr lang="en-US" sz="2800" dirty="0" smtClean="0"/>
                        <a:t>who are in unsubsidized employment during the fourth quarter after exit.</a:t>
                      </a:r>
                    </a:p>
                    <a:p>
                      <a:endParaRPr lang="en-US" sz="2800" dirty="0"/>
                    </a:p>
                  </a:txBody>
                  <a:tcPr marL="68580" marR="68580"/>
                </a:tc>
              </a:tr>
              <a:tr h="10327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dirty="0" smtClean="0"/>
                        <a:t>Median Earnings, second quarter after exit</a:t>
                      </a:r>
                      <a:r>
                        <a:rPr lang="en-US" sz="2800" b="1" dirty="0" smtClean="0"/>
                        <a:t>:</a:t>
                      </a:r>
                      <a:r>
                        <a:rPr lang="en-US" sz="2800" dirty="0" smtClean="0"/>
                        <a:t>  </a:t>
                      </a:r>
                      <a:r>
                        <a:rPr kumimoji="0" lang="en-US" sz="2800" kern="1200" dirty="0" smtClean="0">
                          <a:solidFill>
                            <a:schemeClr val="dk1"/>
                          </a:solidFill>
                          <a:effectLst/>
                          <a:latin typeface="+mn-lt"/>
                          <a:ea typeface="+mn-ea"/>
                          <a:cs typeface="+mn-cs"/>
                        </a:rPr>
                        <a:t>Median earnings of participants who are in unsubsidized employment during the second quarter after exit from the program.</a:t>
                      </a:r>
                      <a:endParaRPr lang="en-US" sz="2800" dirty="0"/>
                    </a:p>
                  </a:txBody>
                  <a:tcPr marL="68580" marR="68580"/>
                </a:tc>
              </a:tr>
            </a:tbl>
          </a:graphicData>
        </a:graphic>
      </p:graphicFrame>
    </p:spTree>
    <p:extLst>
      <p:ext uri="{BB962C8B-B14F-4D97-AF65-F5344CB8AC3E}">
        <p14:creationId xmlns:p14="http://schemas.microsoft.com/office/powerpoint/2010/main" val="39209736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a:bodyPr>
          <a:lstStyle/>
          <a:p>
            <a:r>
              <a:rPr lang="en-US" sz="4000" dirty="0" smtClean="0"/>
              <a:t>Credential Attainment Indicator (Rule)</a:t>
            </a:r>
            <a:endParaRPr lang="en-US" sz="4000" dirty="0"/>
          </a:p>
        </p:txBody>
      </p:sp>
      <p:sp>
        <p:nvSpPr>
          <p:cNvPr id="2" name="Content Placeholder 1"/>
          <p:cNvSpPr>
            <a:spLocks noGrp="1"/>
          </p:cNvSpPr>
          <p:nvPr>
            <p:ph idx="1"/>
          </p:nvPr>
        </p:nvSpPr>
        <p:spPr>
          <a:xfrm>
            <a:off x="466568" y="3505199"/>
            <a:ext cx="8229600" cy="2794131"/>
          </a:xfrm>
        </p:spPr>
        <p:txBody>
          <a:bodyPr>
            <a:normAutofit/>
          </a:bodyPr>
          <a:lstStyle/>
          <a:p>
            <a:pPr marL="0" lvl="0" indent="0" fontAlgn="auto">
              <a:spcBef>
                <a:spcPts val="0"/>
              </a:spcBef>
              <a:spcAft>
                <a:spcPts val="0"/>
              </a:spcAft>
              <a:buClrTx/>
              <a:buSzTx/>
              <a:buNone/>
              <a:defRPr/>
            </a:pPr>
            <a:r>
              <a:rPr lang="en-US" sz="2400" dirty="0" smtClean="0">
                <a:solidFill>
                  <a:schemeClr val="dk1"/>
                </a:solidFill>
              </a:rPr>
              <a:t>A </a:t>
            </a:r>
            <a:r>
              <a:rPr lang="en-US" sz="2400" dirty="0">
                <a:solidFill>
                  <a:schemeClr val="dk1"/>
                </a:solidFill>
              </a:rPr>
              <a:t>participant who has attained a secondary school diploma or its recognized equivalent is </a:t>
            </a:r>
            <a:r>
              <a:rPr lang="en-US" sz="2400" dirty="0" smtClean="0">
                <a:solidFill>
                  <a:schemeClr val="dk1"/>
                </a:solidFill>
              </a:rPr>
              <a:t>included </a:t>
            </a:r>
            <a:r>
              <a:rPr lang="en-US" sz="2400" dirty="0">
                <a:solidFill>
                  <a:schemeClr val="dk1"/>
                </a:solidFill>
              </a:rPr>
              <a:t>in the percentage of participants who have attained a secondary school diploma or </a:t>
            </a:r>
            <a:r>
              <a:rPr lang="en-US" sz="2400" dirty="0" smtClean="0">
                <a:solidFill>
                  <a:schemeClr val="dk1"/>
                </a:solidFill>
              </a:rPr>
              <a:t>recognized </a:t>
            </a:r>
            <a:r>
              <a:rPr lang="en-US" sz="2400" dirty="0">
                <a:solidFill>
                  <a:schemeClr val="dk1"/>
                </a:solidFill>
              </a:rPr>
              <a:t>equivalent only if the participant also is employed or is enrolled in an education </a:t>
            </a:r>
            <a:r>
              <a:rPr lang="en-US" sz="2400" dirty="0" smtClean="0">
                <a:solidFill>
                  <a:schemeClr val="dk1"/>
                </a:solidFill>
              </a:rPr>
              <a:t>or </a:t>
            </a:r>
            <a:r>
              <a:rPr lang="en-US" sz="2400" dirty="0">
                <a:solidFill>
                  <a:schemeClr val="dk1"/>
                </a:solidFill>
              </a:rPr>
              <a:t>training program leading to a recognized postsecondary credential within 1 year after </a:t>
            </a:r>
            <a:r>
              <a:rPr lang="en-US" sz="2400" dirty="0" smtClean="0">
                <a:solidFill>
                  <a:schemeClr val="dk1"/>
                </a:solidFill>
              </a:rPr>
              <a:t>exit from </a:t>
            </a:r>
            <a:r>
              <a:rPr lang="en-US" sz="2400" dirty="0">
                <a:solidFill>
                  <a:schemeClr val="dk1"/>
                </a:solidFill>
              </a:rPr>
              <a:t>the program;</a:t>
            </a:r>
          </a:p>
          <a:p>
            <a:pPr lvl="0"/>
            <a:endParaRPr lang="en-US" sz="2400" dirty="0"/>
          </a:p>
        </p:txBody>
      </p:sp>
      <p:sp>
        <p:nvSpPr>
          <p:cNvPr id="4" name="Slide Number Placeholder 3"/>
          <p:cNvSpPr>
            <a:spLocks noGrp="1"/>
          </p:cNvSpPr>
          <p:nvPr>
            <p:ph type="sldNum" sz="quarter" idx="12"/>
          </p:nvPr>
        </p:nvSpPr>
        <p:spPr/>
        <p:txBody>
          <a:bodyPr/>
          <a:lstStyle/>
          <a:p>
            <a:pPr>
              <a:defRPr/>
            </a:pPr>
            <a:fld id="{5A90BB0D-69F2-4B7E-8D7F-C378C45B9FF1}" type="slidenum">
              <a:rPr lang="en-US" smtClean="0"/>
              <a:pPr>
                <a:defRPr/>
              </a:pPr>
              <a:t>88</a:t>
            </a:fld>
            <a:endParaRPr lang="en-US" dirty="0"/>
          </a:p>
        </p:txBody>
      </p:sp>
      <p:cxnSp>
        <p:nvCxnSpPr>
          <p:cNvPr id="5" name="Straight Connector 4"/>
          <p:cNvCxnSpPr/>
          <p:nvPr/>
        </p:nvCxnSpPr>
        <p:spPr>
          <a:xfrm>
            <a:off x="438463" y="1169233"/>
            <a:ext cx="8285813" cy="1499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2504028869"/>
              </p:ext>
            </p:extLst>
          </p:nvPr>
        </p:nvGraphicFramePr>
        <p:xfrm>
          <a:off x="0" y="1372809"/>
          <a:ext cx="9144000" cy="1463040"/>
        </p:xfrm>
        <a:graphic>
          <a:graphicData uri="http://schemas.openxmlformats.org/drawingml/2006/table">
            <a:tbl>
              <a:tblPr bandRow="1">
                <a:tableStyleId>{5C22544A-7EE6-4342-B048-85BDC9FD1C3A}</a:tableStyleId>
              </a:tblPr>
              <a:tblGrid>
                <a:gridCol w="9144000"/>
              </a:tblGrid>
              <a:tr h="13986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solidFill>
                            <a:schemeClr val="dk1"/>
                          </a:solidFill>
                          <a:effectLst/>
                          <a:latin typeface="+mn-lt"/>
                          <a:ea typeface="+mn-ea"/>
                          <a:cs typeface="+mn-cs"/>
                        </a:rPr>
                        <a:t>The percentage of those participants enrolled in an education or training program (excluding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solidFill>
                            <a:schemeClr val="dk1"/>
                          </a:solidFill>
                          <a:effectLst/>
                          <a:latin typeface="+mn-lt"/>
                          <a:ea typeface="+mn-ea"/>
                          <a:cs typeface="+mn-cs"/>
                        </a:rPr>
                        <a:t>those in on-the-job training [OJT] and customized training) who attained a recognized    postsecondary credential or a secondary school diploma, or its recognized equivalent, during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solidFill>
                            <a:schemeClr val="dk1"/>
                          </a:solidFill>
                          <a:effectLst/>
                          <a:latin typeface="+mn-lt"/>
                          <a:ea typeface="+mn-ea"/>
                          <a:cs typeface="+mn-cs"/>
                        </a:rPr>
                        <a:t>participation in or within 1 year after exit from the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marL="68580" marR="68580"/>
                </a:tc>
              </a:tr>
            </a:tbl>
          </a:graphicData>
        </a:graphic>
      </p:graphicFrame>
    </p:spTree>
    <p:extLst>
      <p:ext uri="{BB962C8B-B14F-4D97-AF65-F5344CB8AC3E}">
        <p14:creationId xmlns:p14="http://schemas.microsoft.com/office/powerpoint/2010/main" val="34769813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222"/>
            <a:ext cx="9144000" cy="2244778"/>
          </a:xfrm>
        </p:spPr>
        <p:txBody>
          <a:bodyPr>
            <a:normAutofit/>
          </a:bodyPr>
          <a:lstStyle/>
          <a:p>
            <a:r>
              <a:rPr lang="en-US" dirty="0" smtClean="0"/>
              <a:t>Credential Attainment Indicator (Joint ICR)</a:t>
            </a:r>
            <a:br>
              <a:rPr lang="en-US" dirty="0" smtClean="0"/>
            </a:br>
            <a:r>
              <a:rPr lang="en-US" dirty="0" smtClean="0"/>
              <a:t/>
            </a:r>
            <a:br>
              <a:rPr lang="en-US" dirty="0" smtClean="0"/>
            </a:br>
            <a:r>
              <a:rPr lang="en-US" dirty="0" smtClean="0"/>
              <a:t>Who Counts?</a:t>
            </a:r>
            <a:endParaRPr lang="en-US" dirty="0"/>
          </a:p>
        </p:txBody>
      </p:sp>
      <p:sp>
        <p:nvSpPr>
          <p:cNvPr id="2" name="Content Placeholder 1"/>
          <p:cNvSpPr>
            <a:spLocks noGrp="1"/>
          </p:cNvSpPr>
          <p:nvPr>
            <p:ph idx="1"/>
          </p:nvPr>
        </p:nvSpPr>
        <p:spPr>
          <a:xfrm>
            <a:off x="914400" y="2438400"/>
            <a:ext cx="8229600" cy="3718560"/>
          </a:xfrm>
        </p:spPr>
        <p:txBody>
          <a:bodyPr>
            <a:normAutofit/>
          </a:bodyPr>
          <a:lstStyle/>
          <a:p>
            <a:pPr lvl="0"/>
            <a:r>
              <a:rPr lang="en-US" sz="2400" dirty="0" smtClean="0"/>
              <a:t>The Secondary Credential attainment measure is </a:t>
            </a:r>
            <a:r>
              <a:rPr lang="en-US" sz="2400" dirty="0"/>
              <a:t>limited to </a:t>
            </a:r>
            <a:r>
              <a:rPr lang="en-US" sz="2400" dirty="0" smtClean="0"/>
              <a:t>participants who </a:t>
            </a:r>
            <a:r>
              <a:rPr lang="en-US" sz="2400" dirty="0"/>
              <a:t>exit AND </a:t>
            </a:r>
            <a:r>
              <a:rPr lang="en-US" sz="2400" dirty="0" smtClean="0"/>
              <a:t>began </a:t>
            </a:r>
            <a:r>
              <a:rPr lang="en-US" sz="2400" dirty="0"/>
              <a:t>the program year at or above the 9</a:t>
            </a:r>
            <a:r>
              <a:rPr lang="en-US" sz="2400" baseline="30000" dirty="0"/>
              <a:t>th</a:t>
            </a:r>
            <a:r>
              <a:rPr lang="en-US" sz="2400" dirty="0"/>
              <a:t> grade </a:t>
            </a:r>
            <a:r>
              <a:rPr lang="en-US" sz="2400" dirty="0" smtClean="0"/>
              <a:t>level who did not previously possess a high school equivalency. </a:t>
            </a:r>
          </a:p>
          <a:p>
            <a:pPr lvl="0"/>
            <a:endParaRPr lang="en-US" sz="2400" dirty="0"/>
          </a:p>
          <a:p>
            <a:r>
              <a:rPr lang="en-US" sz="2400" dirty="0"/>
              <a:t>The Postsecondary Education attainment measure is limited to </a:t>
            </a:r>
            <a:r>
              <a:rPr lang="en-US" sz="2400" dirty="0" smtClean="0"/>
              <a:t>participants who </a:t>
            </a:r>
            <a:r>
              <a:rPr lang="en-US" sz="2400" dirty="0"/>
              <a:t>exited and were enrolled in either a postsecondary education or training program</a:t>
            </a:r>
            <a:r>
              <a:rPr lang="en-US" sz="2400" dirty="0" smtClean="0"/>
              <a:t>.</a:t>
            </a:r>
            <a:endParaRPr lang="en-US" sz="2400" dirty="0"/>
          </a:p>
        </p:txBody>
      </p:sp>
      <p:sp>
        <p:nvSpPr>
          <p:cNvPr id="4" name="Slide Number Placeholder 3"/>
          <p:cNvSpPr>
            <a:spLocks noGrp="1"/>
          </p:cNvSpPr>
          <p:nvPr>
            <p:ph type="sldNum" sz="quarter" idx="12"/>
          </p:nvPr>
        </p:nvSpPr>
        <p:spPr/>
        <p:txBody>
          <a:bodyPr/>
          <a:lstStyle/>
          <a:p>
            <a:pPr>
              <a:defRPr/>
            </a:pPr>
            <a:fld id="{5A90BB0D-69F2-4B7E-8D7F-C378C45B9FF1}" type="slidenum">
              <a:rPr lang="en-US" smtClean="0"/>
              <a:pPr>
                <a:defRPr/>
              </a:pPr>
              <a:t>89</a:t>
            </a:fld>
            <a:endParaRPr lang="en-US" dirty="0"/>
          </a:p>
        </p:txBody>
      </p:sp>
      <p:cxnSp>
        <p:nvCxnSpPr>
          <p:cNvPr id="5" name="Straight Connector 4"/>
          <p:cNvCxnSpPr/>
          <p:nvPr/>
        </p:nvCxnSpPr>
        <p:spPr>
          <a:xfrm>
            <a:off x="438463" y="1169233"/>
            <a:ext cx="8285813" cy="1499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0970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Institute: August 16-18</a:t>
            </a:r>
            <a:endParaRPr lang="en-US" dirty="0"/>
          </a:p>
        </p:txBody>
      </p:sp>
      <p:sp>
        <p:nvSpPr>
          <p:cNvPr id="3" name="Content Placeholder 2"/>
          <p:cNvSpPr>
            <a:spLocks noGrp="1"/>
          </p:cNvSpPr>
          <p:nvPr>
            <p:ph idx="1"/>
          </p:nvPr>
        </p:nvSpPr>
        <p:spPr/>
        <p:txBody>
          <a:bodyPr/>
          <a:lstStyle/>
          <a:p>
            <a:r>
              <a:rPr lang="en-US" dirty="0" smtClean="0"/>
              <a:t>Call for proposals due April 3</a:t>
            </a:r>
          </a:p>
          <a:p>
            <a:r>
              <a:rPr lang="en-US" dirty="0" smtClean="0"/>
              <a:t>Poster session proposals due May 31</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2286000"/>
            <a:ext cx="2114550" cy="962025"/>
          </a:xfrm>
          <a:prstGeom prst="rect">
            <a:avLst/>
          </a:prstGeom>
        </p:spPr>
      </p:pic>
    </p:spTree>
    <p:extLst>
      <p:ext uri="{BB962C8B-B14F-4D97-AF65-F5344CB8AC3E}">
        <p14:creationId xmlns:p14="http://schemas.microsoft.com/office/powerpoint/2010/main" val="23628368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rmAutofit/>
          </a:bodyPr>
          <a:lstStyle/>
          <a:p>
            <a:r>
              <a:rPr lang="en-US" dirty="0" smtClean="0"/>
              <a:t>Measurable Skill Gain Indicator</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48536260"/>
              </p:ext>
            </p:extLst>
          </p:nvPr>
        </p:nvGraphicFramePr>
        <p:xfrm>
          <a:off x="762000" y="1524000"/>
          <a:ext cx="8229600" cy="4419600"/>
        </p:xfrm>
        <a:graphic>
          <a:graphicData uri="http://schemas.openxmlformats.org/drawingml/2006/table">
            <a:tbl>
              <a:tblPr bandRow="1">
                <a:tableStyleId>{5C22544A-7EE6-4342-B048-85BDC9FD1C3A}</a:tableStyleId>
              </a:tblPr>
              <a:tblGrid>
                <a:gridCol w="8229600"/>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t>The percentage of participants who, during a program year, are in an education or training program that leads to a recognized postsecondary credential or employment and who are achieving measurable skill gains, defined as academic, technical, occupational, or other forms of progress, towards such a credential or employment. </a:t>
                      </a:r>
                    </a:p>
                    <a:p>
                      <a:endParaRPr lang="en-US" sz="2800" dirty="0"/>
                    </a:p>
                  </a:txBody>
                  <a:tcPr marL="68580" marR="68580"/>
                </a:tc>
              </a:tr>
            </a:tbl>
          </a:graphicData>
        </a:graphic>
      </p:graphicFrame>
      <p:sp>
        <p:nvSpPr>
          <p:cNvPr id="4" name="Slide Number Placeholder 3"/>
          <p:cNvSpPr>
            <a:spLocks noGrp="1"/>
          </p:cNvSpPr>
          <p:nvPr>
            <p:ph type="sldNum" sz="quarter" idx="12"/>
          </p:nvPr>
        </p:nvSpPr>
        <p:spPr/>
        <p:txBody>
          <a:bodyPr/>
          <a:lstStyle/>
          <a:p>
            <a:pPr>
              <a:defRPr/>
            </a:pPr>
            <a:fld id="{5A90BB0D-69F2-4B7E-8D7F-C378C45B9FF1}" type="slidenum">
              <a:rPr lang="en-US" smtClean="0"/>
              <a:pPr>
                <a:defRPr/>
              </a:pPr>
              <a:t>90</a:t>
            </a:fld>
            <a:endParaRPr lang="en-US" dirty="0"/>
          </a:p>
        </p:txBody>
      </p:sp>
      <p:cxnSp>
        <p:nvCxnSpPr>
          <p:cNvPr id="6" name="Straight Connector 5"/>
          <p:cNvCxnSpPr/>
          <p:nvPr/>
        </p:nvCxnSpPr>
        <p:spPr>
          <a:xfrm>
            <a:off x="438463" y="1169233"/>
            <a:ext cx="8285813" cy="1499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470008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9144000" cy="1417638"/>
          </a:xfrm>
        </p:spPr>
        <p:txBody>
          <a:bodyPr>
            <a:normAutofit/>
          </a:bodyPr>
          <a:lstStyle/>
          <a:p>
            <a:r>
              <a:rPr lang="en-US" dirty="0" smtClean="0"/>
              <a:t>5 Types of Measurable Skill Gain</a:t>
            </a:r>
            <a:endParaRPr lang="en-US" dirty="0"/>
          </a:p>
        </p:txBody>
      </p:sp>
      <p:sp>
        <p:nvSpPr>
          <p:cNvPr id="4" name="Slide Number Placeholder 3"/>
          <p:cNvSpPr>
            <a:spLocks noGrp="1"/>
          </p:cNvSpPr>
          <p:nvPr>
            <p:ph type="sldNum" sz="quarter" idx="12"/>
          </p:nvPr>
        </p:nvSpPr>
        <p:spPr/>
        <p:txBody>
          <a:bodyPr/>
          <a:lstStyle/>
          <a:p>
            <a:pPr>
              <a:defRPr/>
            </a:pPr>
            <a:fld id="{5A90BB0D-69F2-4B7E-8D7F-C378C45B9FF1}" type="slidenum">
              <a:rPr lang="en-US" smtClean="0"/>
              <a:pPr>
                <a:defRPr/>
              </a:pPr>
              <a:t>91</a:t>
            </a:fld>
            <a:endParaRPr lang="en-US" dirty="0"/>
          </a:p>
        </p:txBody>
      </p:sp>
      <p:cxnSp>
        <p:nvCxnSpPr>
          <p:cNvPr id="5" name="Straight Connector 4"/>
          <p:cNvCxnSpPr/>
          <p:nvPr/>
        </p:nvCxnSpPr>
        <p:spPr>
          <a:xfrm>
            <a:off x="438463" y="1169233"/>
            <a:ext cx="8285813" cy="1499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7" name="Diagram 6"/>
          <p:cNvGraphicFramePr/>
          <p:nvPr>
            <p:extLst>
              <p:ext uri="{D42A27DB-BD31-4B8C-83A1-F6EECF244321}">
                <p14:modId xmlns:p14="http://schemas.microsoft.com/office/powerpoint/2010/main" val="955805208"/>
              </p:ext>
            </p:extLst>
          </p:nvPr>
        </p:nvGraphicFramePr>
        <p:xfrm>
          <a:off x="116670" y="1268962"/>
          <a:ext cx="8929396" cy="5360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34991" y="5335572"/>
            <a:ext cx="1569563" cy="433634"/>
          </a:xfrm>
          <a:prstGeom prst="roundRect">
            <a:avLst>
              <a:gd name="adj" fmla="val 10000"/>
            </a:avLst>
          </a:prstGeom>
          <a:gradFill rotWithShape="0">
            <a:gsLst>
              <a:gs pos="0">
                <a:schemeClr val="accent1">
                  <a:lumMod val="75000"/>
                </a:schemeClr>
              </a:gs>
              <a:gs pos="50000">
                <a:schemeClr val="accent1">
                  <a:lumMod val="75000"/>
                </a:schemeClr>
              </a:gs>
              <a:gs pos="70000">
                <a:schemeClr val="bg2">
                  <a:lumMod val="50000"/>
                </a:schemeClr>
              </a:gs>
              <a:gs pos="100000">
                <a:schemeClr val="bg2">
                  <a:lumMod val="50000"/>
                </a:schemeClr>
              </a:gs>
            </a:gsLst>
          </a:grad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txBody>
          <a:bodyPr/>
          <a:lstStyle/>
          <a:p>
            <a:r>
              <a:rPr lang="en-US" dirty="0" smtClean="0"/>
              <a:t>Used in Title II</a:t>
            </a:r>
            <a:endParaRPr lang="en-US" dirty="0"/>
          </a:p>
        </p:txBody>
      </p:sp>
    </p:spTree>
    <p:extLst>
      <p:ext uri="{BB962C8B-B14F-4D97-AF65-F5344CB8AC3E}">
        <p14:creationId xmlns:p14="http://schemas.microsoft.com/office/powerpoint/2010/main" val="6091378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Periods of Participation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797772"/>
              </p:ext>
            </p:extLst>
          </p:nvPr>
        </p:nvGraphicFramePr>
        <p:xfrm>
          <a:off x="492550" y="1828800"/>
          <a:ext cx="8422850" cy="2129328"/>
        </p:xfrm>
        <a:graphic>
          <a:graphicData uri="http://schemas.openxmlformats.org/drawingml/2006/table">
            <a:tbl>
              <a:tblPr bandRow="1">
                <a:tableStyleId>{5C22544A-7EE6-4342-B048-85BDC9FD1C3A}</a:tableStyleId>
              </a:tblPr>
              <a:tblGrid>
                <a:gridCol w="8422850"/>
              </a:tblGrid>
              <a:tr h="2129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solidFill>
                            <a:schemeClr val="dk1"/>
                          </a:solidFill>
                          <a:effectLst/>
                          <a:latin typeface="+mn-lt"/>
                          <a:ea typeface="+mn-ea"/>
                          <a:cs typeface="+mn-cs"/>
                        </a:rPr>
                        <a:t>For the purposes of reporting measurable skill gain, each program entry per participant during the reporting period is considered a period of participation.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solidFill>
                            <a:schemeClr val="dk1"/>
                          </a:solidFill>
                          <a:effectLst/>
                          <a:latin typeface="+mn-lt"/>
                          <a:ea typeface="+mn-ea"/>
                          <a:cs typeface="+mn-cs"/>
                        </a:rPr>
                        <a:t>For the purposes of reporting on Employment 2</a:t>
                      </a:r>
                      <a:r>
                        <a:rPr kumimoji="0" lang="en-US" sz="1800" kern="1200" baseline="30000" dirty="0" smtClean="0">
                          <a:solidFill>
                            <a:schemeClr val="dk1"/>
                          </a:solidFill>
                          <a:effectLst/>
                          <a:latin typeface="+mn-lt"/>
                          <a:ea typeface="+mn-ea"/>
                          <a:cs typeface="+mn-cs"/>
                        </a:rPr>
                        <a:t>nd</a:t>
                      </a:r>
                      <a:r>
                        <a:rPr kumimoji="0" lang="en-US" sz="1800" kern="1200" dirty="0" smtClean="0">
                          <a:solidFill>
                            <a:schemeClr val="dk1"/>
                          </a:solidFill>
                          <a:effectLst/>
                          <a:latin typeface="+mn-lt"/>
                          <a:ea typeface="+mn-ea"/>
                          <a:cs typeface="+mn-cs"/>
                        </a:rPr>
                        <a:t> Quarter, Employment 4</a:t>
                      </a:r>
                      <a:r>
                        <a:rPr kumimoji="0" lang="en-US" sz="1800" kern="1200" baseline="30000" dirty="0" smtClean="0">
                          <a:solidFill>
                            <a:schemeClr val="dk1"/>
                          </a:solidFill>
                          <a:effectLst/>
                          <a:latin typeface="+mn-lt"/>
                          <a:ea typeface="+mn-ea"/>
                          <a:cs typeface="+mn-cs"/>
                        </a:rPr>
                        <a:t>th</a:t>
                      </a:r>
                      <a:r>
                        <a:rPr kumimoji="0" lang="en-US" sz="1800" kern="1200" dirty="0" smtClean="0">
                          <a:solidFill>
                            <a:schemeClr val="dk1"/>
                          </a:solidFill>
                          <a:effectLst/>
                          <a:latin typeface="+mn-lt"/>
                          <a:ea typeface="+mn-ea"/>
                          <a:cs typeface="+mn-cs"/>
                        </a:rPr>
                        <a:t> Quarter, Median Earnings, and the Credential indicators, each program entry and exit per participant during the reporting period is considered a period of participation.</a:t>
                      </a:r>
                    </a:p>
                    <a:p>
                      <a:endParaRPr lang="en-US" dirty="0"/>
                    </a:p>
                  </a:txBody>
                  <a:tcPr marL="68580" marR="68580"/>
                </a:tc>
              </a:tr>
            </a:tbl>
          </a:graphicData>
        </a:graphic>
      </p:graphicFrame>
      <p:sp>
        <p:nvSpPr>
          <p:cNvPr id="4" name="Slide Number Placeholder 3"/>
          <p:cNvSpPr>
            <a:spLocks noGrp="1"/>
          </p:cNvSpPr>
          <p:nvPr>
            <p:ph type="sldNum" sz="quarter" idx="12"/>
          </p:nvPr>
        </p:nvSpPr>
        <p:spPr/>
        <p:txBody>
          <a:bodyPr/>
          <a:lstStyle/>
          <a:p>
            <a:pPr>
              <a:defRPr/>
            </a:pPr>
            <a:fld id="{5A90BB0D-69F2-4B7E-8D7F-C378C45B9FF1}" type="slidenum">
              <a:rPr lang="en-US" smtClean="0"/>
              <a:pPr>
                <a:defRPr/>
              </a:pPr>
              <a:t>92</a:t>
            </a:fld>
            <a:endParaRPr lang="en-US" dirty="0"/>
          </a:p>
        </p:txBody>
      </p:sp>
      <p:cxnSp>
        <p:nvCxnSpPr>
          <p:cNvPr id="5" name="Straight Connector 4"/>
          <p:cNvCxnSpPr/>
          <p:nvPr/>
        </p:nvCxnSpPr>
        <p:spPr>
          <a:xfrm>
            <a:off x="691559" y="241665"/>
            <a:ext cx="8285813" cy="14990"/>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93774" y="4344231"/>
            <a:ext cx="8285813" cy="707886"/>
          </a:xfrm>
          <a:prstGeom prst="rect">
            <a:avLst/>
          </a:prstGeom>
        </p:spPr>
        <p:txBody>
          <a:bodyPr wrap="square">
            <a:spAutoFit/>
          </a:bodyPr>
          <a:lstStyle/>
          <a:p>
            <a:r>
              <a:rPr lang="en-US" sz="2000" dirty="0" smtClean="0">
                <a:solidFill>
                  <a:srgbClr val="C00000"/>
                </a:solidFill>
              </a:rPr>
              <a:t>A </a:t>
            </a:r>
            <a:r>
              <a:rPr lang="en-US" sz="2000" dirty="0">
                <a:solidFill>
                  <a:srgbClr val="C00000"/>
                </a:solidFill>
              </a:rPr>
              <a:t>new period of participation is counted each time a participant exits and reenters again, even if it occurs during the same program year.</a:t>
            </a:r>
          </a:p>
        </p:txBody>
      </p:sp>
    </p:spTree>
    <p:extLst>
      <p:ext uri="{BB962C8B-B14F-4D97-AF65-F5344CB8AC3E}">
        <p14:creationId xmlns:p14="http://schemas.microsoft.com/office/powerpoint/2010/main" val="117848307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223"/>
            <a:ext cx="9144000" cy="1143000"/>
          </a:xfrm>
        </p:spPr>
        <p:txBody>
          <a:bodyPr>
            <a:normAutofit/>
          </a:bodyPr>
          <a:lstStyle/>
          <a:p>
            <a:r>
              <a:rPr lang="en-US" dirty="0" smtClean="0"/>
              <a:t>Periods of Participation (POP)</a:t>
            </a:r>
            <a:endParaRPr lang="en-US" dirty="0"/>
          </a:p>
        </p:txBody>
      </p:sp>
      <p:sp>
        <p:nvSpPr>
          <p:cNvPr id="4" name="Slide Number Placeholder 3"/>
          <p:cNvSpPr>
            <a:spLocks noGrp="1"/>
          </p:cNvSpPr>
          <p:nvPr>
            <p:ph type="sldNum" sz="quarter" idx="12"/>
          </p:nvPr>
        </p:nvSpPr>
        <p:spPr/>
        <p:txBody>
          <a:bodyPr/>
          <a:lstStyle/>
          <a:p>
            <a:pPr>
              <a:defRPr/>
            </a:pPr>
            <a:fld id="{5A90BB0D-69F2-4B7E-8D7F-C378C45B9FF1}" type="slidenum">
              <a:rPr lang="en-US" smtClean="0"/>
              <a:pPr>
                <a:defRPr/>
              </a:pPr>
              <a:t>93</a:t>
            </a:fld>
            <a:endParaRPr lang="en-US" dirty="0"/>
          </a:p>
        </p:txBody>
      </p:sp>
      <p:cxnSp>
        <p:nvCxnSpPr>
          <p:cNvPr id="5" name="Straight Connector 4"/>
          <p:cNvCxnSpPr/>
          <p:nvPr/>
        </p:nvCxnSpPr>
        <p:spPr>
          <a:xfrm>
            <a:off x="438463" y="1169233"/>
            <a:ext cx="8285813" cy="14990"/>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0" y="1970202"/>
            <a:ext cx="9144000" cy="39969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5597836"/>
            <a:ext cx="779459" cy="369332"/>
          </a:xfrm>
          <a:prstGeom prst="rect">
            <a:avLst/>
          </a:prstGeom>
          <a:noFill/>
        </p:spPr>
        <p:txBody>
          <a:bodyPr wrap="square" rtlCol="0">
            <a:spAutoFit/>
          </a:bodyPr>
          <a:lstStyle/>
          <a:p>
            <a:r>
              <a:rPr lang="en-US" dirty="0" smtClean="0"/>
              <a:t>Jul 1</a:t>
            </a:r>
            <a:r>
              <a:rPr lang="en-US" baseline="30000" dirty="0" smtClean="0"/>
              <a:t>st</a:t>
            </a:r>
            <a:r>
              <a:rPr lang="en-US" dirty="0" smtClean="0"/>
              <a:t> </a:t>
            </a:r>
            <a:endParaRPr lang="en-US" dirty="0"/>
          </a:p>
        </p:txBody>
      </p:sp>
      <p:sp>
        <p:nvSpPr>
          <p:cNvPr id="8" name="TextBox 7"/>
          <p:cNvSpPr txBox="1"/>
          <p:nvPr/>
        </p:nvSpPr>
        <p:spPr>
          <a:xfrm>
            <a:off x="8056382" y="5565570"/>
            <a:ext cx="1087618" cy="369332"/>
          </a:xfrm>
          <a:prstGeom prst="rect">
            <a:avLst/>
          </a:prstGeom>
          <a:noFill/>
        </p:spPr>
        <p:txBody>
          <a:bodyPr wrap="square" rtlCol="0">
            <a:spAutoFit/>
          </a:bodyPr>
          <a:lstStyle/>
          <a:p>
            <a:r>
              <a:rPr lang="en-US" dirty="0" smtClean="0"/>
              <a:t>Jun 30</a:t>
            </a:r>
            <a:r>
              <a:rPr lang="en-US" baseline="30000" dirty="0" smtClean="0"/>
              <a:t>th</a:t>
            </a:r>
            <a:r>
              <a:rPr lang="en-US" dirty="0" smtClean="0"/>
              <a:t> </a:t>
            </a:r>
            <a:endParaRPr lang="en-US" dirty="0"/>
          </a:p>
        </p:txBody>
      </p:sp>
      <p:sp>
        <p:nvSpPr>
          <p:cNvPr id="9" name="Oval 8"/>
          <p:cNvSpPr/>
          <p:nvPr/>
        </p:nvSpPr>
        <p:spPr>
          <a:xfrm>
            <a:off x="6702458" y="5994878"/>
            <a:ext cx="304015" cy="386499"/>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Oval 9"/>
          <p:cNvSpPr/>
          <p:nvPr/>
        </p:nvSpPr>
        <p:spPr>
          <a:xfrm>
            <a:off x="6700101" y="6444223"/>
            <a:ext cx="304015" cy="38649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TextBox 11"/>
          <p:cNvSpPr txBox="1"/>
          <p:nvPr/>
        </p:nvSpPr>
        <p:spPr>
          <a:xfrm>
            <a:off x="7162014" y="6012045"/>
            <a:ext cx="1788736" cy="523220"/>
          </a:xfrm>
          <a:prstGeom prst="rect">
            <a:avLst/>
          </a:prstGeom>
          <a:noFill/>
        </p:spPr>
        <p:txBody>
          <a:bodyPr wrap="square" rtlCol="0">
            <a:spAutoFit/>
          </a:bodyPr>
          <a:lstStyle/>
          <a:p>
            <a:r>
              <a:rPr lang="en-US" sz="1400" dirty="0" smtClean="0"/>
              <a:t>Program Entry/ Reentry</a:t>
            </a:r>
            <a:endParaRPr lang="en-US" sz="1400" dirty="0"/>
          </a:p>
        </p:txBody>
      </p:sp>
      <p:sp>
        <p:nvSpPr>
          <p:cNvPr id="13" name="TextBox 12"/>
          <p:cNvSpPr txBox="1"/>
          <p:nvPr/>
        </p:nvSpPr>
        <p:spPr>
          <a:xfrm>
            <a:off x="7162014" y="6472222"/>
            <a:ext cx="1788736" cy="307777"/>
          </a:xfrm>
          <a:prstGeom prst="rect">
            <a:avLst/>
          </a:prstGeom>
          <a:noFill/>
        </p:spPr>
        <p:txBody>
          <a:bodyPr wrap="square" rtlCol="0">
            <a:spAutoFit/>
          </a:bodyPr>
          <a:lstStyle/>
          <a:p>
            <a:r>
              <a:rPr lang="en-US" sz="1400" dirty="0" smtClean="0"/>
              <a:t>Program Exit</a:t>
            </a:r>
            <a:endParaRPr lang="en-US" sz="1400" dirty="0"/>
          </a:p>
        </p:txBody>
      </p:sp>
      <p:sp>
        <p:nvSpPr>
          <p:cNvPr id="14" name="Oval 13"/>
          <p:cNvSpPr/>
          <p:nvPr/>
        </p:nvSpPr>
        <p:spPr>
          <a:xfrm>
            <a:off x="807151" y="2914454"/>
            <a:ext cx="304015" cy="386499"/>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 name="Oval 14"/>
          <p:cNvSpPr/>
          <p:nvPr/>
        </p:nvSpPr>
        <p:spPr>
          <a:xfrm>
            <a:off x="2126903" y="2914455"/>
            <a:ext cx="304015" cy="38649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 name="Oval 15"/>
          <p:cNvSpPr/>
          <p:nvPr/>
        </p:nvSpPr>
        <p:spPr>
          <a:xfrm>
            <a:off x="3474877" y="2914455"/>
            <a:ext cx="304015" cy="386499"/>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18" name="Straight Arrow Connector 17"/>
          <p:cNvCxnSpPr>
            <a:stCxn id="14" idx="6"/>
            <a:endCxn id="15" idx="2"/>
          </p:cNvCxnSpPr>
          <p:nvPr/>
        </p:nvCxnSpPr>
        <p:spPr>
          <a:xfrm>
            <a:off x="1111166" y="3107704"/>
            <a:ext cx="1015737"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0" name="Oval 19"/>
          <p:cNvSpPr/>
          <p:nvPr/>
        </p:nvSpPr>
        <p:spPr>
          <a:xfrm>
            <a:off x="4740541" y="2914455"/>
            <a:ext cx="304015" cy="38649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21" name="Straight Arrow Connector 20"/>
          <p:cNvCxnSpPr>
            <a:stCxn id="16" idx="6"/>
            <a:endCxn id="20" idx="2"/>
          </p:cNvCxnSpPr>
          <p:nvPr/>
        </p:nvCxnSpPr>
        <p:spPr>
          <a:xfrm>
            <a:off x="3778892" y="3107704"/>
            <a:ext cx="961649"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 name="Oval 23"/>
          <p:cNvSpPr/>
          <p:nvPr/>
        </p:nvSpPr>
        <p:spPr>
          <a:xfrm>
            <a:off x="6858000" y="2914453"/>
            <a:ext cx="304015" cy="386499"/>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25" name="Straight Arrow Connector 24"/>
          <p:cNvCxnSpPr/>
          <p:nvPr/>
        </p:nvCxnSpPr>
        <p:spPr>
          <a:xfrm flipV="1">
            <a:off x="7162015" y="3107706"/>
            <a:ext cx="1619054"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1274366" y="2719516"/>
            <a:ext cx="1004544" cy="369332"/>
          </a:xfrm>
          <a:prstGeom prst="rect">
            <a:avLst/>
          </a:prstGeom>
          <a:noFill/>
        </p:spPr>
        <p:txBody>
          <a:bodyPr wrap="square" rtlCol="0">
            <a:spAutoFit/>
          </a:bodyPr>
          <a:lstStyle/>
          <a:p>
            <a:r>
              <a:rPr lang="en-US" dirty="0" err="1" smtClean="0"/>
              <a:t>PoP</a:t>
            </a:r>
            <a:r>
              <a:rPr lang="en-US" dirty="0" smtClean="0"/>
              <a:t> 1</a:t>
            </a:r>
            <a:endParaRPr lang="en-US" dirty="0"/>
          </a:p>
        </p:txBody>
      </p:sp>
      <p:sp>
        <p:nvSpPr>
          <p:cNvPr id="28" name="TextBox 27"/>
          <p:cNvSpPr txBox="1"/>
          <p:nvPr/>
        </p:nvSpPr>
        <p:spPr>
          <a:xfrm>
            <a:off x="3915048" y="2719516"/>
            <a:ext cx="977500" cy="369332"/>
          </a:xfrm>
          <a:prstGeom prst="rect">
            <a:avLst/>
          </a:prstGeom>
          <a:noFill/>
        </p:spPr>
        <p:txBody>
          <a:bodyPr wrap="square" rtlCol="0">
            <a:spAutoFit/>
          </a:bodyPr>
          <a:lstStyle/>
          <a:p>
            <a:r>
              <a:rPr lang="en-US" dirty="0" err="1" smtClean="0"/>
              <a:t>PoP</a:t>
            </a:r>
            <a:r>
              <a:rPr lang="en-US" dirty="0" smtClean="0"/>
              <a:t> 2</a:t>
            </a:r>
            <a:endParaRPr lang="en-US" dirty="0"/>
          </a:p>
        </p:txBody>
      </p:sp>
      <p:sp>
        <p:nvSpPr>
          <p:cNvPr id="30" name="TextBox 29"/>
          <p:cNvSpPr txBox="1"/>
          <p:nvPr/>
        </p:nvSpPr>
        <p:spPr>
          <a:xfrm>
            <a:off x="7466030" y="2719516"/>
            <a:ext cx="811294" cy="369332"/>
          </a:xfrm>
          <a:prstGeom prst="rect">
            <a:avLst/>
          </a:prstGeom>
          <a:noFill/>
        </p:spPr>
        <p:txBody>
          <a:bodyPr wrap="square" rtlCol="0">
            <a:spAutoFit/>
          </a:bodyPr>
          <a:lstStyle/>
          <a:p>
            <a:r>
              <a:rPr lang="en-US" dirty="0" err="1" smtClean="0"/>
              <a:t>PoP</a:t>
            </a:r>
            <a:r>
              <a:rPr lang="en-US" dirty="0" smtClean="0"/>
              <a:t> 3</a:t>
            </a:r>
            <a:endParaRPr lang="en-US" dirty="0"/>
          </a:p>
        </p:txBody>
      </p:sp>
      <p:sp>
        <p:nvSpPr>
          <p:cNvPr id="31" name="TextBox 30"/>
          <p:cNvSpPr txBox="1"/>
          <p:nvPr/>
        </p:nvSpPr>
        <p:spPr>
          <a:xfrm>
            <a:off x="544997" y="3484659"/>
            <a:ext cx="1983165"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MSG is evaluated.</a:t>
            </a:r>
          </a:p>
          <a:p>
            <a:pPr marL="285750" indent="-285750">
              <a:buFont typeface="Arial" panose="020B0604020202020204" pitchFamily="34" charset="0"/>
              <a:buChar char="•"/>
            </a:pPr>
            <a:r>
              <a:rPr lang="en-US" sz="1600" dirty="0" smtClean="0"/>
              <a:t>Follow-up must occur for exit-based measures. </a:t>
            </a:r>
            <a:endParaRPr lang="en-US" sz="1600" dirty="0"/>
          </a:p>
        </p:txBody>
      </p:sp>
      <p:sp>
        <p:nvSpPr>
          <p:cNvPr id="32" name="TextBox 31"/>
          <p:cNvSpPr txBox="1"/>
          <p:nvPr/>
        </p:nvSpPr>
        <p:spPr>
          <a:xfrm>
            <a:off x="3254032" y="3484659"/>
            <a:ext cx="2156168"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MSG is evaluated </a:t>
            </a:r>
            <a:r>
              <a:rPr lang="en-US" sz="1600" b="1" u="sng" dirty="0" smtClean="0"/>
              <a:t>again</a:t>
            </a:r>
            <a:r>
              <a:rPr lang="en-US" sz="1600" dirty="0" smtClean="0"/>
              <a:t>.</a:t>
            </a:r>
          </a:p>
          <a:p>
            <a:pPr marL="285750" indent="-285750">
              <a:buFont typeface="Arial" panose="020B0604020202020204" pitchFamily="34" charset="0"/>
              <a:buChar char="•"/>
            </a:pPr>
            <a:r>
              <a:rPr lang="en-US" sz="1600" dirty="0" smtClean="0"/>
              <a:t>Follow-up </a:t>
            </a:r>
            <a:r>
              <a:rPr lang="en-US" sz="1600" dirty="0"/>
              <a:t>must </a:t>
            </a:r>
            <a:r>
              <a:rPr lang="en-US" sz="1600" dirty="0" smtClean="0"/>
              <a:t>occur</a:t>
            </a:r>
            <a:r>
              <a:rPr lang="en-US" sz="1600" dirty="0"/>
              <a:t> </a:t>
            </a:r>
            <a:r>
              <a:rPr lang="en-US" sz="1600" b="1" u="sng" dirty="0" smtClean="0"/>
              <a:t>again</a:t>
            </a:r>
            <a:r>
              <a:rPr lang="en-US" sz="1600" dirty="0"/>
              <a:t> </a:t>
            </a:r>
            <a:r>
              <a:rPr lang="en-US" sz="1600" dirty="0" smtClean="0"/>
              <a:t>for exit-based measures. </a:t>
            </a:r>
            <a:endParaRPr lang="en-US" sz="1600" dirty="0"/>
          </a:p>
          <a:p>
            <a:pPr marL="285750" indent="-285750">
              <a:buFont typeface="Arial" panose="020B0604020202020204" pitchFamily="34" charset="0"/>
              <a:buChar char="•"/>
            </a:pPr>
            <a:endParaRPr lang="en-US" sz="1600" dirty="0"/>
          </a:p>
        </p:txBody>
      </p:sp>
      <p:sp>
        <p:nvSpPr>
          <p:cNvPr id="33" name="TextBox 32"/>
          <p:cNvSpPr txBox="1"/>
          <p:nvPr/>
        </p:nvSpPr>
        <p:spPr>
          <a:xfrm>
            <a:off x="6773159" y="3535733"/>
            <a:ext cx="2370841"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MSG is evaluated </a:t>
            </a:r>
            <a:r>
              <a:rPr lang="en-US" sz="1600" b="1" u="sng" dirty="0" smtClean="0"/>
              <a:t>again</a:t>
            </a:r>
            <a:r>
              <a:rPr lang="en-US" sz="1600" dirty="0" smtClean="0"/>
              <a:t>.</a:t>
            </a:r>
          </a:p>
          <a:p>
            <a:pPr marL="285750" indent="-285750">
              <a:buFont typeface="Arial" panose="020B0604020202020204" pitchFamily="34" charset="0"/>
              <a:buChar char="•"/>
            </a:pPr>
            <a:r>
              <a:rPr lang="en-US" sz="1600" dirty="0" smtClean="0"/>
              <a:t>Exit based measures are </a:t>
            </a:r>
            <a:r>
              <a:rPr lang="en-US" sz="1600" b="1" u="sng" dirty="0" smtClean="0"/>
              <a:t>NOT </a:t>
            </a:r>
            <a:r>
              <a:rPr lang="en-US" sz="1600" dirty="0" smtClean="0"/>
              <a:t>evaluated because there is not an exit. </a:t>
            </a:r>
            <a:endParaRPr lang="en-US" sz="1600" dirty="0"/>
          </a:p>
        </p:txBody>
      </p:sp>
    </p:spTree>
    <p:extLst>
      <p:ext uri="{BB962C8B-B14F-4D97-AF65-F5344CB8AC3E}">
        <p14:creationId xmlns:p14="http://schemas.microsoft.com/office/powerpoint/2010/main" val="35760230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2133" y="457201"/>
            <a:ext cx="7704667" cy="712032"/>
          </a:xfrm>
        </p:spPr>
        <p:txBody>
          <a:bodyPr/>
          <a:lstStyle/>
          <a:p>
            <a:r>
              <a:rPr lang="en-US" dirty="0" smtClean="0"/>
              <a:t>Participant Exclusion</a:t>
            </a:r>
            <a:endParaRPr lang="en-US" dirty="0"/>
          </a:p>
        </p:txBody>
      </p:sp>
      <p:sp>
        <p:nvSpPr>
          <p:cNvPr id="2" name="Content Placeholder 1"/>
          <p:cNvSpPr>
            <a:spLocks noGrp="1"/>
          </p:cNvSpPr>
          <p:nvPr>
            <p:ph idx="1"/>
          </p:nvPr>
        </p:nvSpPr>
        <p:spPr>
          <a:xfrm>
            <a:off x="762000" y="1184223"/>
            <a:ext cx="8229600" cy="5125137"/>
          </a:xfrm>
        </p:spPr>
        <p:txBody>
          <a:bodyPr>
            <a:normAutofit/>
          </a:bodyPr>
          <a:lstStyle/>
          <a:p>
            <a:r>
              <a:rPr lang="en-US" dirty="0"/>
              <a:t>For purposes of determining program performance levels under indicators set forth in paragraphs (a)(1)(</a:t>
            </a:r>
            <a:r>
              <a:rPr lang="en-US" dirty="0" err="1"/>
              <a:t>i</a:t>
            </a:r>
            <a:r>
              <a:rPr lang="en-US" dirty="0"/>
              <a:t>) through (iv) and (vi) of § </a:t>
            </a:r>
            <a:r>
              <a:rPr lang="en-US" dirty="0" smtClean="0"/>
              <a:t>677.155, </a:t>
            </a:r>
            <a:r>
              <a:rPr lang="en-US" dirty="0"/>
              <a:t>a “participant” does not include a participant who received services under sec. 225 of WIOA and exits such program while still in a correctional institution as defined in sec. 225(e)(1) of </a:t>
            </a:r>
            <a:r>
              <a:rPr lang="en-US" dirty="0" smtClean="0"/>
              <a:t>WIOA</a:t>
            </a:r>
          </a:p>
          <a:p>
            <a:endParaRPr lang="en-US" dirty="0"/>
          </a:p>
          <a:p>
            <a:pPr marL="109537" indent="0">
              <a:buNone/>
            </a:pPr>
            <a:r>
              <a:rPr lang="en-US" sz="2800" dirty="0" smtClean="0">
                <a:solidFill>
                  <a:srgbClr val="C00000"/>
                </a:solidFill>
              </a:rPr>
              <a:t>Sec</a:t>
            </a:r>
            <a:r>
              <a:rPr lang="en-US" sz="2800" dirty="0">
                <a:solidFill>
                  <a:srgbClr val="C00000"/>
                </a:solidFill>
              </a:rPr>
              <a:t>. 225 participants (Corrections) who remain </a:t>
            </a:r>
            <a:r>
              <a:rPr lang="en-US" sz="2800" dirty="0" smtClean="0">
                <a:solidFill>
                  <a:srgbClr val="C00000"/>
                </a:solidFill>
              </a:rPr>
              <a:t>incarcerated are only counted for the Measurable Skill Gain Indicator.  </a:t>
            </a:r>
            <a:endParaRPr lang="en-US" sz="2800" dirty="0">
              <a:solidFill>
                <a:srgbClr val="C00000"/>
              </a:solidFill>
            </a:endParaRPr>
          </a:p>
          <a:p>
            <a:endParaRPr lang="en-US" dirty="0"/>
          </a:p>
        </p:txBody>
      </p:sp>
      <p:sp>
        <p:nvSpPr>
          <p:cNvPr id="4" name="Slide Number Placeholder 3"/>
          <p:cNvSpPr>
            <a:spLocks noGrp="1"/>
          </p:cNvSpPr>
          <p:nvPr>
            <p:ph type="sldNum" sz="quarter" idx="12"/>
          </p:nvPr>
        </p:nvSpPr>
        <p:spPr/>
        <p:txBody>
          <a:bodyPr/>
          <a:lstStyle/>
          <a:p>
            <a:pPr>
              <a:defRPr/>
            </a:pPr>
            <a:fld id="{5A90BB0D-69F2-4B7E-8D7F-C378C45B9FF1}" type="slidenum">
              <a:rPr lang="en-US" smtClean="0"/>
              <a:pPr>
                <a:defRPr/>
              </a:pPr>
              <a:t>94</a:t>
            </a:fld>
            <a:endParaRPr lang="en-US" dirty="0"/>
          </a:p>
        </p:txBody>
      </p:sp>
      <p:cxnSp>
        <p:nvCxnSpPr>
          <p:cNvPr id="5" name="Straight Connector 4"/>
          <p:cNvCxnSpPr/>
          <p:nvPr/>
        </p:nvCxnSpPr>
        <p:spPr>
          <a:xfrm>
            <a:off x="438463" y="1169233"/>
            <a:ext cx="8285813" cy="1499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50859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accent3"/>
          </a:solidFill>
        </p:spPr>
        <p:txBody>
          <a:bodyPr>
            <a:noAutofit/>
          </a:bodyPr>
          <a:lstStyle/>
          <a:p>
            <a:r>
              <a:rPr lang="en-US" sz="4000" cap="none" dirty="0" smtClean="0">
                <a:ln w="6350">
                  <a:noFill/>
                </a:ln>
                <a:solidFill>
                  <a:schemeClr val="bg1"/>
                </a:solidFill>
                <a:latin typeface="Arial" panose="020B0604020202020204" pitchFamily="34" charset="0"/>
                <a:cs typeface="Arial" panose="020B0604020202020204" pitchFamily="34" charset="0"/>
              </a:rPr>
              <a:t>New State WIOA Performance Tables</a:t>
            </a:r>
            <a:endParaRPr lang="en-US" sz="4000" cap="none" dirty="0">
              <a:ln w="6350">
                <a:noFill/>
              </a:ln>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D24C62AC-34AC-44FA-925B-65FA1B2D13C3}" type="slidenum">
              <a:rPr lang="en-US" smtClean="0">
                <a:solidFill>
                  <a:schemeClr val="bg1"/>
                </a:solidFill>
              </a:rPr>
              <a:pPr>
                <a:defRPr/>
              </a:pPr>
              <a:t>95</a:t>
            </a:fld>
            <a:endParaRPr lang="en-US" dirty="0">
              <a:solidFill>
                <a:schemeClr val="bg1"/>
              </a:solidFill>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l="5449" t="25214" r="25320" b="10255"/>
          <a:stretch>
            <a:fillRect/>
          </a:stretch>
        </p:blipFill>
        <p:spPr bwMode="auto">
          <a:xfrm>
            <a:off x="0" y="685800"/>
            <a:ext cx="9144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100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4" t="22384" r="47863" b="11337"/>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050" y="2514600"/>
            <a:ext cx="9163050" cy="914400"/>
          </a:xfrm>
          <a:solidFill>
            <a:schemeClr val="accent3"/>
          </a:solidFill>
        </p:spPr>
        <p:txBody>
          <a:bodyPr>
            <a:noAutofit/>
          </a:bodyPr>
          <a:lstStyle/>
          <a:p>
            <a:r>
              <a:rPr lang="en-US" sz="4400" dirty="0" smtClean="0">
                <a:ln w="6350">
                  <a:noFill/>
                </a:ln>
                <a:solidFill>
                  <a:schemeClr val="bg1"/>
                </a:solidFill>
              </a:rPr>
              <a:t>Local NRS Table Changes</a:t>
            </a:r>
            <a:endParaRPr lang="en-US" sz="4400" dirty="0">
              <a:ln w="6350">
                <a:noFill/>
              </a:ln>
              <a:solidFill>
                <a:schemeClr val="bg1"/>
              </a:solidFill>
            </a:endParaRPr>
          </a:p>
        </p:txBody>
      </p:sp>
      <p:sp>
        <p:nvSpPr>
          <p:cNvPr id="4" name="Slide Number Placeholder 3"/>
          <p:cNvSpPr>
            <a:spLocks noGrp="1"/>
          </p:cNvSpPr>
          <p:nvPr>
            <p:ph type="sldNum" sz="quarter" idx="12"/>
          </p:nvPr>
        </p:nvSpPr>
        <p:spPr/>
        <p:txBody>
          <a:bodyPr/>
          <a:lstStyle/>
          <a:p>
            <a:fld id="{4CFE8128-F6F6-4F3B-BDF0-9314E675A7F7}" type="slidenum">
              <a:rPr lang="en-US" smtClean="0"/>
              <a:t>96</a:t>
            </a:fld>
            <a:endParaRPr lang="en-US"/>
          </a:p>
        </p:txBody>
      </p:sp>
    </p:spTree>
    <p:extLst>
      <p:ext uri="{BB962C8B-B14F-4D97-AF65-F5344CB8AC3E}">
        <p14:creationId xmlns:p14="http://schemas.microsoft.com/office/powerpoint/2010/main" val="38170911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Hasskamp\AppData\Local\Microsoft\Windows\Temporary Internet Files\Content.IE5\98YIOJPX\MP900382687[1].jpg">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44" t="22387" r="15556" b="28163"/>
          <a:stretch/>
        </p:blipFill>
        <p:spPr bwMode="auto">
          <a:xfrm>
            <a:off x="0" y="2041452"/>
            <a:ext cx="9136380" cy="48165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6582"/>
            <a:ext cx="9143999" cy="685800"/>
          </a:xfrm>
          <a:solidFill>
            <a:srgbClr val="FFFFFF"/>
          </a:solidFill>
        </p:spPr>
        <p:txBody>
          <a:bodyPr>
            <a:normAutofit fontScale="90000"/>
          </a:bodyPr>
          <a:lstStyle/>
          <a:p>
            <a:r>
              <a:rPr lang="en-US" b="1" dirty="0" smtClean="0"/>
              <a:t>Discussion:  Accountability</a:t>
            </a:r>
            <a:endParaRPr lang="en-US" b="1" dirty="0"/>
          </a:p>
        </p:txBody>
      </p:sp>
      <p:sp>
        <p:nvSpPr>
          <p:cNvPr id="3" name="Content Placeholder 2"/>
          <p:cNvSpPr>
            <a:spLocks noGrp="1"/>
          </p:cNvSpPr>
          <p:nvPr>
            <p:ph idx="1"/>
          </p:nvPr>
        </p:nvSpPr>
        <p:spPr>
          <a:xfrm>
            <a:off x="0" y="609600"/>
            <a:ext cx="9136380" cy="2209800"/>
          </a:xfrm>
          <a:gradFill flip="none" rotWithShape="1">
            <a:gsLst>
              <a:gs pos="0">
                <a:srgbClr val="FFFFFF">
                  <a:alpha val="0"/>
                </a:srgbClr>
              </a:gs>
              <a:gs pos="100000">
                <a:srgbClr val="FFFFFF"/>
              </a:gs>
              <a:gs pos="12000">
                <a:srgbClr val="FFFFFF"/>
              </a:gs>
            </a:gsLst>
            <a:lin ang="16200000" scaled="1"/>
            <a:tileRect/>
          </a:gradFill>
        </p:spPr>
        <p:txBody>
          <a:bodyPr anchor="t">
            <a:normAutofit lnSpcReduction="10000"/>
          </a:bodyPr>
          <a:lstStyle/>
          <a:p>
            <a:pPr marL="274320" indent="0">
              <a:buNone/>
            </a:pPr>
            <a:r>
              <a:rPr lang="en-US" sz="4000" dirty="0"/>
              <a:t>Based on the </a:t>
            </a:r>
            <a:r>
              <a:rPr lang="en-US" sz="4000" dirty="0" smtClean="0"/>
              <a:t>federal tables:</a:t>
            </a:r>
            <a:endParaRPr lang="en-US" sz="4000" dirty="0"/>
          </a:p>
          <a:p>
            <a:pPr marL="514350" indent="-514350">
              <a:buClr>
                <a:schemeClr val="tx1"/>
              </a:buClr>
              <a:buFont typeface="+mj-lt"/>
              <a:buAutoNum type="arabicPeriod"/>
            </a:pPr>
            <a:r>
              <a:rPr lang="en-US" sz="4000" dirty="0"/>
              <a:t>What questions do you have?</a:t>
            </a:r>
          </a:p>
          <a:p>
            <a:pPr marL="514350" indent="-514350">
              <a:buClr>
                <a:schemeClr val="tx1"/>
              </a:buClr>
              <a:buFont typeface="+mj-lt"/>
              <a:buAutoNum type="arabicPeriod"/>
            </a:pPr>
            <a:r>
              <a:rPr lang="en-US" sz="4000" dirty="0"/>
              <a:t>What issues stand out</a:t>
            </a:r>
            <a:r>
              <a:rPr lang="en-US" sz="4000" dirty="0" smtClean="0"/>
              <a:t>?</a:t>
            </a:r>
            <a:endParaRPr lang="en-US" sz="4000" dirty="0"/>
          </a:p>
        </p:txBody>
      </p:sp>
    </p:spTree>
    <p:extLst>
      <p:ext uri="{BB962C8B-B14F-4D97-AF65-F5344CB8AC3E}">
        <p14:creationId xmlns:p14="http://schemas.microsoft.com/office/powerpoint/2010/main" val="17223486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SA Flag" title="graph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6400"/>
            <a:ext cx="9144000" cy="4572000"/>
          </a:xfrm>
          <a:prstGeom prst="rect">
            <a:avLst/>
          </a:prstGeom>
        </p:spPr>
      </p:pic>
      <p:sp>
        <p:nvSpPr>
          <p:cNvPr id="2" name="Title 1"/>
          <p:cNvSpPr>
            <a:spLocks noGrp="1"/>
          </p:cNvSpPr>
          <p:nvPr>
            <p:ph type="title"/>
          </p:nvPr>
        </p:nvSpPr>
        <p:spPr>
          <a:xfrm>
            <a:off x="-5316" y="-14178"/>
            <a:ext cx="9149316" cy="1690577"/>
          </a:xfrm>
          <a:solidFill>
            <a:schemeClr val="tx1"/>
          </a:solidFill>
        </p:spPr>
        <p:txBody>
          <a:bodyPr>
            <a:noAutofit/>
          </a:bodyPr>
          <a:lstStyle/>
          <a:p>
            <a:r>
              <a:rPr lang="en-US" sz="4000" b="1" dirty="0" smtClean="0">
                <a:solidFill>
                  <a:srgbClr val="C00000"/>
                </a:solidFill>
                <a:latin typeface="Tw Cen MT" panose="020B0602020104020603" pitchFamily="34" charset="0"/>
              </a:rPr>
              <a:t>INTEGRATED </a:t>
            </a:r>
            <a:r>
              <a:rPr lang="en-US" sz="4000" b="1" dirty="0" smtClean="0">
                <a:solidFill>
                  <a:srgbClr val="C00000"/>
                </a:solidFill>
                <a:latin typeface="Tw Cen MT" panose="020B0602020104020603" pitchFamily="34" charset="0"/>
              </a:rPr>
              <a:t>ENGLISH LITERACY AND CIVICS </a:t>
            </a:r>
            <a:r>
              <a:rPr lang="en-US" sz="4000" b="1" dirty="0" smtClean="0">
                <a:solidFill>
                  <a:srgbClr val="C00000"/>
                </a:solidFill>
                <a:latin typeface="Tw Cen MT" panose="020B0602020104020603" pitchFamily="34" charset="0"/>
              </a:rPr>
              <a:t>EDUCATION (IEL/Civics) GRANTS</a:t>
            </a:r>
            <a:endParaRPr lang="en-US" sz="4000" b="1" dirty="0">
              <a:solidFill>
                <a:srgbClr val="C00000"/>
              </a:solidFill>
              <a:latin typeface="Tw Cen MT" panose="020B0602020104020603" pitchFamily="34" charset="0"/>
            </a:endParaRPr>
          </a:p>
        </p:txBody>
      </p:sp>
      <p:sp>
        <p:nvSpPr>
          <p:cNvPr id="5" name="Content Placeholder 4"/>
          <p:cNvSpPr>
            <a:spLocks noGrp="1"/>
          </p:cNvSpPr>
          <p:nvPr>
            <p:ph idx="1"/>
          </p:nvPr>
        </p:nvSpPr>
        <p:spPr>
          <a:xfrm>
            <a:off x="0" y="6248400"/>
            <a:ext cx="9144000" cy="609599"/>
          </a:xfrm>
          <a:solidFill>
            <a:srgbClr val="FFFFFF"/>
          </a:solidFill>
        </p:spPr>
        <p:txBody>
          <a:bodyPr>
            <a:normAutofit/>
          </a:bodyPr>
          <a:lstStyle/>
          <a:p>
            <a:pPr marL="0" indent="0">
              <a:buNone/>
            </a:pPr>
            <a:endParaRPr lang="en-US" sz="2000" b="1" dirty="0" smtClean="0">
              <a:solidFill>
                <a:schemeClr val="accent3">
                  <a:lumMod val="50000"/>
                </a:schemeClr>
              </a:solidFill>
            </a:endParaRPr>
          </a:p>
        </p:txBody>
      </p:sp>
      <p:sp>
        <p:nvSpPr>
          <p:cNvPr id="4" name="Slide Number Placeholder 3"/>
          <p:cNvSpPr>
            <a:spLocks noGrp="1"/>
          </p:cNvSpPr>
          <p:nvPr>
            <p:ph type="sldNum" sz="quarter" idx="4294967295"/>
          </p:nvPr>
        </p:nvSpPr>
        <p:spPr>
          <a:xfrm>
            <a:off x="7924800" y="6416675"/>
            <a:ext cx="762000" cy="365125"/>
          </a:xfrm>
          <a:prstGeom prst="rect">
            <a:avLst/>
          </a:prstGeom>
        </p:spPr>
        <p:txBody>
          <a:bodyPr>
            <a:normAutofit/>
          </a:bodyPr>
          <a:lstStyle/>
          <a:p>
            <a:fld id="{1AD93096-5B34-4342-9326-69289CEAE4C2}"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98</a:t>
            </a:fld>
            <a:endParaRPr lang="en-US" dirty="0">
              <a:solidFill>
                <a:srgbClr val="FFFFFF"/>
              </a:solidFill>
            </a:endParaRPr>
          </a:p>
        </p:txBody>
      </p:sp>
      <p:pic>
        <p:nvPicPr>
          <p:cNvPr id="12290" name="Picture 2" descr="Hammer and wrench" title="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76399"/>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077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SA Flag" title="graph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2" name="Title 1"/>
          <p:cNvSpPr>
            <a:spLocks noGrp="1"/>
          </p:cNvSpPr>
          <p:nvPr>
            <p:ph type="title"/>
          </p:nvPr>
        </p:nvSpPr>
        <p:spPr>
          <a:xfrm>
            <a:off x="-5316" y="-14177"/>
            <a:ext cx="9144000" cy="1143000"/>
          </a:xfrm>
          <a:solidFill>
            <a:schemeClr val="tx1"/>
          </a:solidFill>
        </p:spPr>
        <p:txBody>
          <a:bodyPr>
            <a:noAutofit/>
          </a:bodyPr>
          <a:lstStyle/>
          <a:p>
            <a:r>
              <a:rPr lang="en-US" sz="3600" b="1" dirty="0" smtClean="0">
                <a:solidFill>
                  <a:srgbClr val="C00000"/>
                </a:solidFill>
                <a:latin typeface="Tw Cen MT" panose="020B0602020104020603" pitchFamily="34" charset="0"/>
              </a:rPr>
              <a:t>IEL/Civics Tentative Grant Timeline</a:t>
            </a:r>
            <a:endParaRPr lang="en-US" sz="3600" b="1" dirty="0">
              <a:solidFill>
                <a:srgbClr val="C00000"/>
              </a:solidFill>
              <a:latin typeface="Tw Cen MT" panose="020B0602020104020603" pitchFamily="34" charset="0"/>
            </a:endParaRPr>
          </a:p>
        </p:txBody>
      </p:sp>
      <p:sp>
        <p:nvSpPr>
          <p:cNvPr id="5" name="Content Placeholder 4"/>
          <p:cNvSpPr>
            <a:spLocks noGrp="1"/>
          </p:cNvSpPr>
          <p:nvPr>
            <p:ph idx="1"/>
          </p:nvPr>
        </p:nvSpPr>
        <p:spPr>
          <a:xfrm>
            <a:off x="0" y="3352800"/>
            <a:ext cx="9144000" cy="3505200"/>
          </a:xfrm>
          <a:solidFill>
            <a:srgbClr val="FFFFFF"/>
          </a:solidFill>
        </p:spPr>
        <p:txBody>
          <a:bodyPr>
            <a:normAutofit/>
          </a:bodyPr>
          <a:lstStyle/>
          <a:p>
            <a:pPr marL="0" indent="0">
              <a:buNone/>
            </a:pPr>
            <a:r>
              <a:rPr lang="en-US" sz="2000" b="1" dirty="0" smtClean="0">
                <a:solidFill>
                  <a:schemeClr val="accent3">
                    <a:lumMod val="50000"/>
                  </a:schemeClr>
                </a:solidFill>
              </a:rPr>
              <a:t>Mid to Late March:  </a:t>
            </a:r>
            <a:r>
              <a:rPr lang="en-US" sz="2000" dirty="0" smtClean="0">
                <a:solidFill>
                  <a:schemeClr val="accent3">
                    <a:lumMod val="50000"/>
                  </a:schemeClr>
                </a:solidFill>
              </a:rPr>
              <a:t>Applications posted on MDE Grants Site (email announcement to all current and interested ABE and IEL/Civics programs)</a:t>
            </a:r>
          </a:p>
          <a:p>
            <a:pPr marL="0" indent="0">
              <a:buNone/>
            </a:pPr>
            <a:endParaRPr lang="en-US" sz="2000" b="1" dirty="0">
              <a:solidFill>
                <a:schemeClr val="accent3">
                  <a:lumMod val="50000"/>
                </a:schemeClr>
              </a:solidFill>
            </a:endParaRPr>
          </a:p>
          <a:p>
            <a:pPr marL="0" indent="0">
              <a:buNone/>
            </a:pPr>
            <a:r>
              <a:rPr lang="en-US" sz="2000" b="1" dirty="0" smtClean="0">
                <a:solidFill>
                  <a:schemeClr val="accent3">
                    <a:lumMod val="50000"/>
                  </a:schemeClr>
                </a:solidFill>
              </a:rPr>
              <a:t>April 20:  </a:t>
            </a:r>
            <a:r>
              <a:rPr lang="en-US" sz="2000" dirty="0" smtClean="0">
                <a:solidFill>
                  <a:schemeClr val="accent3">
                    <a:lumMod val="50000"/>
                  </a:schemeClr>
                </a:solidFill>
              </a:rPr>
              <a:t>Applications due</a:t>
            </a:r>
          </a:p>
          <a:p>
            <a:pPr marL="0" indent="0">
              <a:buNone/>
            </a:pPr>
            <a:endParaRPr lang="en-US" sz="2000" b="1" dirty="0">
              <a:solidFill>
                <a:schemeClr val="accent3">
                  <a:lumMod val="50000"/>
                </a:schemeClr>
              </a:solidFill>
            </a:endParaRPr>
          </a:p>
          <a:p>
            <a:pPr marL="0" indent="0">
              <a:buNone/>
            </a:pPr>
            <a:r>
              <a:rPr lang="en-US" sz="2000" b="1" dirty="0" smtClean="0">
                <a:solidFill>
                  <a:schemeClr val="accent3">
                    <a:lumMod val="50000"/>
                  </a:schemeClr>
                </a:solidFill>
              </a:rPr>
              <a:t>April 20-May:  </a:t>
            </a:r>
            <a:r>
              <a:rPr lang="en-US" sz="2000" dirty="0" smtClean="0">
                <a:solidFill>
                  <a:schemeClr val="accent3">
                    <a:lumMod val="50000"/>
                  </a:schemeClr>
                </a:solidFill>
              </a:rPr>
              <a:t>Applications reviewed by reviewers and local workforce development boards</a:t>
            </a:r>
          </a:p>
          <a:p>
            <a:pPr marL="0" indent="0">
              <a:buNone/>
            </a:pPr>
            <a:endParaRPr lang="en-US" sz="2000" b="1" dirty="0">
              <a:solidFill>
                <a:schemeClr val="accent3">
                  <a:lumMod val="50000"/>
                </a:schemeClr>
              </a:solidFill>
            </a:endParaRPr>
          </a:p>
          <a:p>
            <a:pPr marL="0" indent="0">
              <a:buNone/>
            </a:pPr>
            <a:r>
              <a:rPr lang="en-US" sz="2000" b="1" dirty="0" smtClean="0">
                <a:solidFill>
                  <a:schemeClr val="accent3">
                    <a:lumMod val="50000"/>
                  </a:schemeClr>
                </a:solidFill>
              </a:rPr>
              <a:t>May-June:  </a:t>
            </a:r>
            <a:r>
              <a:rPr lang="en-US" sz="2000" dirty="0" smtClean="0">
                <a:solidFill>
                  <a:schemeClr val="accent3">
                    <a:lumMod val="50000"/>
                  </a:schemeClr>
                </a:solidFill>
              </a:rPr>
              <a:t>Grantees announced</a:t>
            </a:r>
            <a:endParaRPr lang="en-US" sz="2000" dirty="0" smtClean="0">
              <a:solidFill>
                <a:schemeClr val="accent3">
                  <a:lumMod val="50000"/>
                </a:schemeClr>
              </a:solidFill>
            </a:endParaRPr>
          </a:p>
        </p:txBody>
      </p:sp>
      <p:sp>
        <p:nvSpPr>
          <p:cNvPr id="4" name="Slide Number Placeholder 3"/>
          <p:cNvSpPr>
            <a:spLocks noGrp="1"/>
          </p:cNvSpPr>
          <p:nvPr>
            <p:ph type="sldNum" sz="quarter" idx="4294967295"/>
          </p:nvPr>
        </p:nvSpPr>
        <p:spPr>
          <a:xfrm>
            <a:off x="7924800" y="6416675"/>
            <a:ext cx="762000" cy="365125"/>
          </a:xfrm>
          <a:prstGeom prst="rect">
            <a:avLst/>
          </a:prstGeom>
        </p:spPr>
        <p:txBody>
          <a:bodyPr>
            <a:normAutofit/>
          </a:bodyPr>
          <a:lstStyle/>
          <a:p>
            <a:fld id="{1AD93096-5B34-4342-9326-69289CEAE4C2}"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99</a:t>
            </a:fld>
            <a:endParaRPr lang="en-US" dirty="0">
              <a:solidFill>
                <a:srgbClr val="FFFFFF"/>
              </a:solidFill>
            </a:endParaRPr>
          </a:p>
        </p:txBody>
      </p:sp>
      <p:pic>
        <p:nvPicPr>
          <p:cNvPr id="12290" name="Picture 2" descr="Hammer and wrench" title="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966" y="777984"/>
            <a:ext cx="2681034" cy="268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710169"/>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9.jpeg"/></Relationships>
</file>

<file path=ppt/theme/_rels/theme8.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crimson dynamic">
  <a:themeElements>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Office Theme">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8FA751"/>
      </a:accent1>
      <a:accent2>
        <a:srgbClr val="629D7D"/>
      </a:accent2>
      <a:accent3>
        <a:srgbClr val="5A7AAB"/>
      </a:accent3>
      <a:accent4>
        <a:srgbClr val="AA618F"/>
      </a:accent4>
      <a:accent5>
        <a:srgbClr val="BA5445"/>
      </a:accent5>
      <a:accent6>
        <a:srgbClr val="C8A547"/>
      </a:accent6>
      <a:hlink>
        <a:srgbClr val="91BF1A"/>
      </a:hlink>
      <a:folHlink>
        <a:srgbClr val="ADBE82"/>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ppt/theme/theme4.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5.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6.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7.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8.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15598</TotalTime>
  <Words>5833</Words>
  <Application>Microsoft Office PowerPoint</Application>
  <PresentationFormat>On-screen Show (4:3)</PresentationFormat>
  <Paragraphs>946</Paragraphs>
  <Slides>122</Slides>
  <Notes>48</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122</vt:i4>
      </vt:variant>
    </vt:vector>
  </HeadingPairs>
  <TitlesOfParts>
    <vt:vector size="144" baseType="lpstr">
      <vt:lpstr>Arial</vt:lpstr>
      <vt:lpstr>Arial Black</vt:lpstr>
      <vt:lpstr>Calibri</vt:lpstr>
      <vt:lpstr>Calibri Light</vt:lpstr>
      <vt:lpstr>Cambria</vt:lpstr>
      <vt:lpstr>Corbel</vt:lpstr>
      <vt:lpstr>Georgia</vt:lpstr>
      <vt:lpstr>Impact</vt:lpstr>
      <vt:lpstr>Symbol</vt:lpstr>
      <vt:lpstr>Tahoma</vt:lpstr>
      <vt:lpstr>Times New Roman</vt:lpstr>
      <vt:lpstr>Trebuchet MS</vt:lpstr>
      <vt:lpstr>Tw Cen MT</vt:lpstr>
      <vt:lpstr>Wingdings</vt:lpstr>
      <vt:lpstr>crimson dynamic</vt:lpstr>
      <vt:lpstr>Slipstream</vt:lpstr>
      <vt:lpstr>Main Event</vt:lpstr>
      <vt:lpstr>Depth</vt:lpstr>
      <vt:lpstr>Parallax</vt:lpstr>
      <vt:lpstr>Metropolitan</vt:lpstr>
      <vt:lpstr>Berlin</vt:lpstr>
      <vt:lpstr>Celestial</vt:lpstr>
      <vt:lpstr>ABE State Regional Session</vt:lpstr>
      <vt:lpstr>State ABE Staff</vt:lpstr>
      <vt:lpstr>These Slides are online!</vt:lpstr>
      <vt:lpstr>Collecting Topics &amp; Questions</vt:lpstr>
      <vt:lpstr>Some Potential Key Topics</vt:lpstr>
      <vt:lpstr>Professional Development</vt:lpstr>
      <vt:lpstr>Upcoming PD Opportunities</vt:lpstr>
      <vt:lpstr>Math Institute</vt:lpstr>
      <vt:lpstr>Summer Institute: August 16-18</vt:lpstr>
      <vt:lpstr>Summer Institute:  Pre-conference workshops</vt:lpstr>
      <vt:lpstr>Mark your calendars!</vt:lpstr>
      <vt:lpstr>FY18 CCRS Implementation Cohort</vt:lpstr>
      <vt:lpstr>CCRS Cohort Objectives</vt:lpstr>
      <vt:lpstr>CCRS Cohort Activities</vt:lpstr>
      <vt:lpstr>Adult Career Pathway PD</vt:lpstr>
      <vt:lpstr>ATLAS Adult Career Pathways  Resource Library </vt:lpstr>
      <vt:lpstr>Discussion:  Professional Development</vt:lpstr>
      <vt:lpstr>Content Standards</vt:lpstr>
      <vt:lpstr>Content standards…</vt:lpstr>
      <vt:lpstr>MN ABE Content Standards</vt:lpstr>
      <vt:lpstr>MN ABE Content Standards</vt:lpstr>
      <vt:lpstr>Where did the standards come from?</vt:lpstr>
      <vt:lpstr>College &amp; Career Readiness Standards for Adult Education</vt:lpstr>
      <vt:lpstr>ELA Strands</vt:lpstr>
      <vt:lpstr>Organization:  ELA (ESL)</vt:lpstr>
      <vt:lpstr>Organization:  ELA (ABE)</vt:lpstr>
      <vt:lpstr>PowerPoint Presentation</vt:lpstr>
      <vt:lpstr>Key Shifts with CCRS: ELA &amp; Literacy</vt:lpstr>
      <vt:lpstr>Organization: Math</vt:lpstr>
      <vt:lpstr>Organization:  Math </vt:lpstr>
      <vt:lpstr>CCR: Math</vt:lpstr>
      <vt:lpstr>Key Shifts with CCRS: Mathematics</vt:lpstr>
      <vt:lpstr>CCRS &amp; the ABE System</vt:lpstr>
      <vt:lpstr>College &amp; Career Readiness Standards (CCRS) Goals for 2016-17</vt:lpstr>
      <vt:lpstr>CCRS Training Sequence</vt:lpstr>
      <vt:lpstr>CCRS PD for 2017-2018</vt:lpstr>
      <vt:lpstr>CCRS Foundations Online Course Available! http://online.theMLC.org</vt:lpstr>
      <vt:lpstr>CCRS Math Practices in Practice!</vt:lpstr>
      <vt:lpstr>Standards-aligned planning templates</vt:lpstr>
      <vt:lpstr>CCRS: Your Perspectives</vt:lpstr>
      <vt:lpstr>CCRS: Forging your path forward</vt:lpstr>
      <vt:lpstr>CCRS Resources</vt:lpstr>
      <vt:lpstr>ACES Transitions Integration Framework </vt:lpstr>
      <vt:lpstr>ACES PD for FY17</vt:lpstr>
      <vt:lpstr>ACES 101 Course  http://online.theMLC.org  </vt:lpstr>
      <vt:lpstr>ACES Tools for Instructional Leaders</vt:lpstr>
      <vt:lpstr>Northstar Digital Literacy Standards</vt:lpstr>
      <vt:lpstr>Distance Learning &amp; Digital Literacy</vt:lpstr>
      <vt:lpstr>Discussion:  Content Standards</vt:lpstr>
      <vt:lpstr>Preparing the  Federal Competitive ABE Application</vt:lpstr>
      <vt:lpstr>AKA The “Re-compete”</vt:lpstr>
      <vt:lpstr>Federal ABE Competitive Grant Timeline</vt:lpstr>
      <vt:lpstr>Application Narrative Questions</vt:lpstr>
      <vt:lpstr>Section 1:  Executive Summary  </vt:lpstr>
      <vt:lpstr>Section 2:  Need and Target Populations </vt:lpstr>
      <vt:lpstr>Section 3 (A):  Provider Educational Capacity</vt:lpstr>
      <vt:lpstr>Section 3 (B-D):  Provider Educational Capacity</vt:lpstr>
      <vt:lpstr>Section 4 (A-B):  Educational Quality</vt:lpstr>
      <vt:lpstr>Section 4 (C-D):  Educational Quality</vt:lpstr>
      <vt:lpstr>Section 4 (E):  Educational Quality</vt:lpstr>
      <vt:lpstr>Section 5 (A-B):  Collaboration and Contextualization</vt:lpstr>
      <vt:lpstr>Section 5 (C-D):  Collaboration and Contextualization</vt:lpstr>
      <vt:lpstr>Section 5 (E):  Collaboration and Contextualization</vt:lpstr>
      <vt:lpstr>Section 6 (A-B):  Program Resources</vt:lpstr>
      <vt:lpstr>Section 6 (C-E):  Program Resources</vt:lpstr>
      <vt:lpstr>Application Review</vt:lpstr>
      <vt:lpstr>Review 1A:  Workforce Review Process</vt:lpstr>
      <vt:lpstr>Review 1B:  Official Grant Review Process</vt:lpstr>
      <vt:lpstr>Review 2:  Review Process</vt:lpstr>
      <vt:lpstr>Discussion:  Federal Competitive Application</vt:lpstr>
      <vt:lpstr>WIOA Updates</vt:lpstr>
      <vt:lpstr>The Structure of WIOA</vt:lpstr>
      <vt:lpstr>Individuals with Barriers to Employment</vt:lpstr>
      <vt:lpstr>What are adult education and  literacy programs, activities and services?</vt:lpstr>
      <vt:lpstr>Adult education and literacy programs, activities and services may include any of the following:</vt:lpstr>
      <vt:lpstr>WORKFORCE PREPARATION ACTIVITIES</vt:lpstr>
      <vt:lpstr>INTEGRATED EDUCATION AND TRAINING</vt:lpstr>
      <vt:lpstr>Integrated Education and Training (IET) must be part of a Career Pathway</vt:lpstr>
      <vt:lpstr>INTEGRATED ENGLISH LITERACY AND CIVICS EDUCATION</vt:lpstr>
      <vt:lpstr>Program Model (IEL/Civics)   Go to Questions or IEL/Civics Grant</vt:lpstr>
      <vt:lpstr>WIOA Info On the Web</vt:lpstr>
      <vt:lpstr>Discussion:  WIOA</vt:lpstr>
      <vt:lpstr>Accountability Revamping the NRS</vt:lpstr>
      <vt:lpstr>Accountability</vt:lpstr>
      <vt:lpstr>Key Changes</vt:lpstr>
      <vt:lpstr>Program Entry and Exit</vt:lpstr>
      <vt:lpstr>Employment Performance Indicators </vt:lpstr>
      <vt:lpstr>Credential Attainment Indicator (Rule)</vt:lpstr>
      <vt:lpstr>Credential Attainment Indicator (Joint ICR)  Who Counts?</vt:lpstr>
      <vt:lpstr>Measurable Skill Gain Indicator</vt:lpstr>
      <vt:lpstr>5 Types of Measurable Skill Gain</vt:lpstr>
      <vt:lpstr>Periods of Participation </vt:lpstr>
      <vt:lpstr>Periods of Participation (POP)</vt:lpstr>
      <vt:lpstr>Participant Exclusion</vt:lpstr>
      <vt:lpstr>New State WIOA Performance Tables</vt:lpstr>
      <vt:lpstr>Local NRS Table Changes</vt:lpstr>
      <vt:lpstr>Discussion:  Accountability</vt:lpstr>
      <vt:lpstr>INTEGRATED ENGLISH LITERACY AND CIVICS EDUCATION (IEL/Civics) GRANTS</vt:lpstr>
      <vt:lpstr>IEL/Civics Tentative Grant Timeline</vt:lpstr>
      <vt:lpstr>IEL/Civics Programming</vt:lpstr>
      <vt:lpstr>Program Model (IEL/Civics)   Go to Questions or IEL/Civics Grant</vt:lpstr>
      <vt:lpstr>Discussion:  IEL/Civics</vt:lpstr>
      <vt:lpstr>Transitions</vt:lpstr>
      <vt:lpstr>Navigating and Advising Support Services Grant</vt:lpstr>
      <vt:lpstr>Adult Pathways to Postsecondary Webinars</vt:lpstr>
      <vt:lpstr>Better Together: Libraries, ABE, and Workforce Development</vt:lpstr>
      <vt:lpstr>Discussion:  Transitions</vt:lpstr>
      <vt:lpstr>GED® Updates</vt:lpstr>
      <vt:lpstr>What’s happening with GED?</vt:lpstr>
      <vt:lpstr>Accommodations</vt:lpstr>
      <vt:lpstr>GED Ready Vouchers</vt:lpstr>
      <vt:lpstr>What happened to Minnesota’s Free GED Code?</vt:lpstr>
      <vt:lpstr>To get GED news, sign up for GED In Session and Tuesdays for Teachers!</vt:lpstr>
      <vt:lpstr>Discussion:  GED</vt:lpstr>
      <vt:lpstr>The Standard Adult High School Diploma</vt:lpstr>
      <vt:lpstr>State Standard Adult High School Diploma Pilots In Operation (2016)</vt:lpstr>
      <vt:lpstr>2017 Programs</vt:lpstr>
      <vt:lpstr>What does that mean?</vt:lpstr>
      <vt:lpstr>Discussion:  Standard Adult Diploma</vt:lpstr>
      <vt:lpstr>Additional  Questions</vt:lpstr>
      <vt:lpstr>Don’t Forget www.mnabe.org</vt:lpstr>
      <vt:lpstr>Thank you for your hard work!</vt:lpstr>
    </vt:vector>
  </TitlesOfParts>
  <Company>U.S.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Hasskamp</dc:creator>
  <cp:lastModifiedBy>Hasskamp, Brad (MDE)</cp:lastModifiedBy>
  <cp:revision>169</cp:revision>
  <cp:lastPrinted>2016-10-24T20:07:28Z</cp:lastPrinted>
  <dcterms:created xsi:type="dcterms:W3CDTF">2014-11-04T20:43:54Z</dcterms:created>
  <dcterms:modified xsi:type="dcterms:W3CDTF">2017-03-09T23:02:45Z</dcterms:modified>
</cp:coreProperties>
</file>