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9" r:id="rId2"/>
    <p:sldMasterId id="2147483721" r:id="rId3"/>
    <p:sldMasterId id="2147483733" r:id="rId4"/>
  </p:sldMasterIdLst>
  <p:notesMasterIdLst>
    <p:notesMasterId r:id="rId46"/>
  </p:notesMasterIdLst>
  <p:handoutMasterIdLst>
    <p:handoutMasterId r:id="rId47"/>
  </p:handoutMasterIdLst>
  <p:sldIdLst>
    <p:sldId id="418" r:id="rId5"/>
    <p:sldId id="421" r:id="rId6"/>
    <p:sldId id="415"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2" r:id="rId35"/>
    <p:sldId id="393" r:id="rId36"/>
    <p:sldId id="394" r:id="rId37"/>
    <p:sldId id="395" r:id="rId38"/>
    <p:sldId id="396" r:id="rId39"/>
    <p:sldId id="397" r:id="rId40"/>
    <p:sldId id="398" r:id="rId41"/>
    <p:sldId id="399" r:id="rId42"/>
    <p:sldId id="400" r:id="rId43"/>
    <p:sldId id="401" r:id="rId44"/>
    <p:sldId id="419"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DFCF04"/>
    <a:srgbClr val="9E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94660"/>
  </p:normalViewPr>
  <p:slideViewPr>
    <p:cSldViewPr>
      <p:cViewPr>
        <p:scale>
          <a:sx n="50" d="100"/>
          <a:sy n="50" d="100"/>
        </p:scale>
        <p:origin x="-1656" y="-11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6AF03-D1DD-4FDB-8459-7FBB1C6970C7}"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E32813AE-2B37-41A8-97A7-630865026002}">
      <dgm:prSet custT="1"/>
      <dgm:spPr/>
      <dgm:t>
        <a:bodyPr/>
        <a:lstStyle/>
        <a:p>
          <a:pPr algn="ctr" rtl="0"/>
          <a:r>
            <a:rPr lang="en-US" sz="1400" dirty="0" smtClean="0">
              <a:solidFill>
                <a:schemeClr val="tx1"/>
              </a:solidFill>
            </a:rPr>
            <a:t>Focus on low-income adults and youth </a:t>
          </a:r>
          <a:endParaRPr lang="en-US" sz="1400" dirty="0">
            <a:solidFill>
              <a:schemeClr val="tx1"/>
            </a:solidFill>
          </a:endParaRPr>
        </a:p>
      </dgm:t>
    </dgm:pt>
    <dgm:pt modelId="{6DFA3B61-678D-44AE-8266-9B2129B73B8A}" type="parTrans" cxnId="{F4971F52-42A0-4067-8022-C52FC263D5F8}">
      <dgm:prSet/>
      <dgm:spPr/>
      <dgm:t>
        <a:bodyPr/>
        <a:lstStyle/>
        <a:p>
          <a:endParaRPr lang="en-US"/>
        </a:p>
      </dgm:t>
    </dgm:pt>
    <dgm:pt modelId="{2BA05859-5AD2-4900-8B89-A48C7F012D85}" type="sibTrans" cxnId="{F4971F52-42A0-4067-8022-C52FC263D5F8}">
      <dgm:prSet/>
      <dgm:spPr/>
      <dgm:t>
        <a:bodyPr/>
        <a:lstStyle/>
        <a:p>
          <a:endParaRPr lang="en-US"/>
        </a:p>
      </dgm:t>
    </dgm:pt>
    <dgm:pt modelId="{59A1F5E5-95E9-43C8-AD61-74F36BDDEFB6}">
      <dgm:prSet custT="1"/>
      <dgm:spPr/>
      <dgm:t>
        <a:bodyPr/>
        <a:lstStyle/>
        <a:p>
          <a:pPr algn="ctr" rtl="0"/>
          <a:r>
            <a:rPr lang="en-US" sz="1400" dirty="0" smtClean="0">
              <a:solidFill>
                <a:schemeClr val="tx1"/>
              </a:solidFill>
            </a:rPr>
            <a:t>Expands proven education &amp; training</a:t>
          </a:r>
          <a:endParaRPr lang="en-US" sz="1400" dirty="0">
            <a:solidFill>
              <a:schemeClr val="tx1"/>
            </a:solidFill>
          </a:endParaRPr>
        </a:p>
      </dgm:t>
    </dgm:pt>
    <dgm:pt modelId="{97DF4264-F2E2-4F7F-A303-1D1CCB16AD0A}" type="parTrans" cxnId="{C5C2F758-55C2-45E7-A996-32F3E99368D0}">
      <dgm:prSet/>
      <dgm:spPr/>
      <dgm:t>
        <a:bodyPr/>
        <a:lstStyle/>
        <a:p>
          <a:endParaRPr lang="en-US"/>
        </a:p>
      </dgm:t>
    </dgm:pt>
    <dgm:pt modelId="{86A050F5-A2BC-4DC5-947B-95DD6AF784C5}" type="sibTrans" cxnId="{C5C2F758-55C2-45E7-A996-32F3E99368D0}">
      <dgm:prSet/>
      <dgm:spPr/>
      <dgm:t>
        <a:bodyPr/>
        <a:lstStyle/>
        <a:p>
          <a:endParaRPr lang="en-US"/>
        </a:p>
      </dgm:t>
    </dgm:pt>
    <dgm:pt modelId="{A168FBBF-1642-48FD-9E90-30FFC17CE722}">
      <dgm:prSet custT="1"/>
      <dgm:spPr/>
      <dgm:t>
        <a:bodyPr/>
        <a:lstStyle/>
        <a:p>
          <a:pPr algn="ctr" rtl="0"/>
          <a:r>
            <a:rPr lang="en-US" sz="1400" dirty="0" smtClean="0">
              <a:solidFill>
                <a:schemeClr val="tx1"/>
              </a:solidFill>
            </a:rPr>
            <a:t>Earn &amp; learn </a:t>
          </a:r>
          <a:endParaRPr lang="en-US" sz="1400" dirty="0">
            <a:solidFill>
              <a:schemeClr val="tx1"/>
            </a:solidFill>
          </a:endParaRPr>
        </a:p>
      </dgm:t>
    </dgm:pt>
    <dgm:pt modelId="{364A769C-6804-4E12-9DE8-E99E302BB52E}" type="parTrans" cxnId="{878C651D-E12D-46EB-A0EC-6B2B0B15FCFB}">
      <dgm:prSet/>
      <dgm:spPr/>
      <dgm:t>
        <a:bodyPr/>
        <a:lstStyle/>
        <a:p>
          <a:endParaRPr lang="en-US"/>
        </a:p>
      </dgm:t>
    </dgm:pt>
    <dgm:pt modelId="{B2517884-74CA-4158-93BB-AC88ACE809E4}" type="sibTrans" cxnId="{878C651D-E12D-46EB-A0EC-6B2B0B15FCFB}">
      <dgm:prSet/>
      <dgm:spPr/>
      <dgm:t>
        <a:bodyPr/>
        <a:lstStyle/>
        <a:p>
          <a:endParaRPr lang="en-US"/>
        </a:p>
      </dgm:t>
    </dgm:pt>
    <dgm:pt modelId="{D5012B9A-D177-497B-845E-D39BEFBE0205}">
      <dgm:prSet custT="1"/>
      <dgm:spPr/>
      <dgm:t>
        <a:bodyPr/>
        <a:lstStyle/>
        <a:p>
          <a:pPr algn="ctr" rtl="0"/>
          <a:r>
            <a:rPr lang="en-US" sz="1400" dirty="0" smtClean="0">
              <a:solidFill>
                <a:schemeClr val="tx1"/>
              </a:solidFill>
            </a:rPr>
            <a:t>Aligns planning and accountability</a:t>
          </a:r>
          <a:endParaRPr lang="en-US" sz="1400" dirty="0">
            <a:solidFill>
              <a:schemeClr val="tx1"/>
            </a:solidFill>
          </a:endParaRPr>
        </a:p>
      </dgm:t>
    </dgm:pt>
    <dgm:pt modelId="{25BC8C77-01D7-41C2-908E-4DD1465C8A40}" type="parTrans" cxnId="{278E08E2-6432-465D-84D0-797C41867C13}">
      <dgm:prSet/>
      <dgm:spPr/>
      <dgm:t>
        <a:bodyPr/>
        <a:lstStyle/>
        <a:p>
          <a:endParaRPr lang="en-US"/>
        </a:p>
      </dgm:t>
    </dgm:pt>
    <dgm:pt modelId="{DB9929E7-1077-4026-A2B4-01CC86BCC9DB}" type="sibTrans" cxnId="{278E08E2-6432-465D-84D0-797C41867C13}">
      <dgm:prSet/>
      <dgm:spPr/>
      <dgm:t>
        <a:bodyPr/>
        <a:lstStyle/>
        <a:p>
          <a:endParaRPr lang="en-US"/>
        </a:p>
      </dgm:t>
    </dgm:pt>
    <dgm:pt modelId="{5908251B-BE45-42A0-BEB8-09EF45260C48}">
      <dgm:prSet/>
      <dgm:spPr/>
      <dgm:t>
        <a:bodyPr/>
        <a:lstStyle/>
        <a:p>
          <a:pPr rtl="0"/>
          <a:endParaRPr lang="en-US" dirty="0"/>
        </a:p>
      </dgm:t>
    </dgm:pt>
    <dgm:pt modelId="{394BF105-D686-443B-A7E9-45E91DAD2267}" type="parTrans" cxnId="{1C09073A-B0C8-4658-9292-DD8B931AC1A2}">
      <dgm:prSet/>
      <dgm:spPr/>
      <dgm:t>
        <a:bodyPr/>
        <a:lstStyle/>
        <a:p>
          <a:endParaRPr lang="en-US"/>
        </a:p>
      </dgm:t>
    </dgm:pt>
    <dgm:pt modelId="{CF224EBB-1CD6-40E1-9E49-C4ABA4D7A1AA}" type="sibTrans" cxnId="{1C09073A-B0C8-4658-9292-DD8B931AC1A2}">
      <dgm:prSet/>
      <dgm:spPr/>
      <dgm:t>
        <a:bodyPr/>
        <a:lstStyle/>
        <a:p>
          <a:endParaRPr lang="en-US"/>
        </a:p>
      </dgm:t>
    </dgm:pt>
    <dgm:pt modelId="{E4519DB5-42C9-47F0-9EE3-4422D471A0D1}">
      <dgm:prSet/>
      <dgm:spPr/>
      <dgm:t>
        <a:bodyPr/>
        <a:lstStyle/>
        <a:p>
          <a:pPr rtl="0"/>
          <a:endParaRPr lang="en-US" dirty="0"/>
        </a:p>
      </dgm:t>
    </dgm:pt>
    <dgm:pt modelId="{F8E445A4-75F9-4002-B128-1028007FAE3D}" type="parTrans" cxnId="{2BF4FC6F-38B2-49CA-A994-BBB5B86D7B4A}">
      <dgm:prSet/>
      <dgm:spPr/>
      <dgm:t>
        <a:bodyPr/>
        <a:lstStyle/>
        <a:p>
          <a:endParaRPr lang="en-US"/>
        </a:p>
      </dgm:t>
    </dgm:pt>
    <dgm:pt modelId="{718D00F1-62AD-4DFA-BA3E-86C972AAC3DB}" type="sibTrans" cxnId="{2BF4FC6F-38B2-49CA-A994-BBB5B86D7B4A}">
      <dgm:prSet/>
      <dgm:spPr/>
      <dgm:t>
        <a:bodyPr/>
        <a:lstStyle/>
        <a:p>
          <a:endParaRPr lang="en-US"/>
        </a:p>
      </dgm:t>
    </dgm:pt>
    <dgm:pt modelId="{52796D1C-990D-43B1-AE4A-FC7E989CCF34}">
      <dgm:prSet/>
      <dgm:spPr/>
      <dgm:t>
        <a:bodyPr/>
        <a:lstStyle/>
        <a:p>
          <a:pPr rtl="0"/>
          <a:endParaRPr lang="en-US" dirty="0"/>
        </a:p>
      </dgm:t>
    </dgm:pt>
    <dgm:pt modelId="{9B7CE75A-6BE8-4C79-A511-F7A89982B779}" type="parTrans" cxnId="{D470F1F8-6E34-4EA0-9832-D070485894DB}">
      <dgm:prSet/>
      <dgm:spPr/>
      <dgm:t>
        <a:bodyPr/>
        <a:lstStyle/>
        <a:p>
          <a:endParaRPr lang="en-US"/>
        </a:p>
      </dgm:t>
    </dgm:pt>
    <dgm:pt modelId="{E0C16742-14EB-4E43-A58B-11704D0095B1}" type="sibTrans" cxnId="{D470F1F8-6E34-4EA0-9832-D070485894DB}">
      <dgm:prSet/>
      <dgm:spPr/>
      <dgm:t>
        <a:bodyPr/>
        <a:lstStyle/>
        <a:p>
          <a:endParaRPr lang="en-US"/>
        </a:p>
      </dgm:t>
    </dgm:pt>
    <dgm:pt modelId="{34BA8E55-D4A7-407E-BC27-D20A134C2978}" type="pres">
      <dgm:prSet presAssocID="{DF06AF03-D1DD-4FDB-8459-7FBB1C6970C7}" presName="matrix" presStyleCnt="0">
        <dgm:presLayoutVars>
          <dgm:chMax val="1"/>
          <dgm:dir/>
          <dgm:resizeHandles val="exact"/>
        </dgm:presLayoutVars>
      </dgm:prSet>
      <dgm:spPr/>
      <dgm:t>
        <a:bodyPr/>
        <a:lstStyle/>
        <a:p>
          <a:endParaRPr lang="en-US"/>
        </a:p>
      </dgm:t>
    </dgm:pt>
    <dgm:pt modelId="{E8FA6A3E-C404-4A7C-B019-6EBEDF4F6349}" type="pres">
      <dgm:prSet presAssocID="{DF06AF03-D1DD-4FDB-8459-7FBB1C6970C7}" presName="axisShape" presStyleLbl="bgShp" presStyleIdx="0" presStyleCnt="1"/>
      <dgm:spPr/>
    </dgm:pt>
    <dgm:pt modelId="{51B843D9-8971-4285-A577-390BB8B044CC}" type="pres">
      <dgm:prSet presAssocID="{DF06AF03-D1DD-4FDB-8459-7FBB1C6970C7}" presName="rect1" presStyleLbl="node1" presStyleIdx="0" presStyleCnt="4" custScaleX="118290" custScaleY="85337" custLinFactNeighborX="-14207">
        <dgm:presLayoutVars>
          <dgm:chMax val="0"/>
          <dgm:chPref val="0"/>
          <dgm:bulletEnabled val="1"/>
        </dgm:presLayoutVars>
      </dgm:prSet>
      <dgm:spPr/>
      <dgm:t>
        <a:bodyPr/>
        <a:lstStyle/>
        <a:p>
          <a:endParaRPr lang="en-US"/>
        </a:p>
      </dgm:t>
    </dgm:pt>
    <dgm:pt modelId="{874F3A7A-78F5-48C0-AF89-3C57D15C39E2}" type="pres">
      <dgm:prSet presAssocID="{DF06AF03-D1DD-4FDB-8459-7FBB1C6970C7}" presName="rect2" presStyleLbl="node1" presStyleIdx="1" presStyleCnt="4" custScaleX="120068" custScaleY="85144" custLinFactNeighborX="14207" custLinFactNeighborY="97">
        <dgm:presLayoutVars>
          <dgm:chMax val="0"/>
          <dgm:chPref val="0"/>
          <dgm:bulletEnabled val="1"/>
        </dgm:presLayoutVars>
      </dgm:prSet>
      <dgm:spPr/>
      <dgm:t>
        <a:bodyPr/>
        <a:lstStyle/>
        <a:p>
          <a:endParaRPr lang="en-US"/>
        </a:p>
      </dgm:t>
    </dgm:pt>
    <dgm:pt modelId="{1ED22D39-7EE2-45BB-94B1-77DDAD9B5FE1}" type="pres">
      <dgm:prSet presAssocID="{DF06AF03-D1DD-4FDB-8459-7FBB1C6970C7}" presName="rect3" presStyleLbl="node1" presStyleIdx="2" presStyleCnt="4" custScaleX="118290" custScaleY="87117" custLinFactNeighborX="-14207">
        <dgm:presLayoutVars>
          <dgm:chMax val="0"/>
          <dgm:chPref val="0"/>
          <dgm:bulletEnabled val="1"/>
        </dgm:presLayoutVars>
      </dgm:prSet>
      <dgm:spPr/>
      <dgm:t>
        <a:bodyPr/>
        <a:lstStyle/>
        <a:p>
          <a:endParaRPr lang="en-US"/>
        </a:p>
      </dgm:t>
    </dgm:pt>
    <dgm:pt modelId="{C9C2AF52-6E23-4404-97D0-2018DE30EE08}" type="pres">
      <dgm:prSet presAssocID="{DF06AF03-D1DD-4FDB-8459-7FBB1C6970C7}" presName="rect4" presStyleLbl="node1" presStyleIdx="3" presStyleCnt="4" custScaleX="120070" custScaleY="87117" custLinFactNeighborX="14206">
        <dgm:presLayoutVars>
          <dgm:chMax val="0"/>
          <dgm:chPref val="0"/>
          <dgm:bulletEnabled val="1"/>
        </dgm:presLayoutVars>
      </dgm:prSet>
      <dgm:spPr/>
      <dgm:t>
        <a:bodyPr/>
        <a:lstStyle/>
        <a:p>
          <a:endParaRPr lang="en-US"/>
        </a:p>
      </dgm:t>
    </dgm:pt>
  </dgm:ptLst>
  <dgm:cxnLst>
    <dgm:cxn modelId="{66BCE313-9AB6-4B8A-ADA7-00C871B314FF}" type="presOf" srcId="{E32813AE-2B37-41A8-97A7-630865026002}" destId="{51B843D9-8971-4285-A577-390BB8B044CC}" srcOrd="0" destOrd="0" presId="urn:microsoft.com/office/officeart/2005/8/layout/matrix2"/>
    <dgm:cxn modelId="{F49B7AEA-21AD-4A60-A01C-8419539AD157}" type="presOf" srcId="{59A1F5E5-95E9-43C8-AD61-74F36BDDEFB6}" destId="{874F3A7A-78F5-48C0-AF89-3C57D15C39E2}" srcOrd="0" destOrd="0" presId="urn:microsoft.com/office/officeart/2005/8/layout/matrix2"/>
    <dgm:cxn modelId="{878C651D-E12D-46EB-A0EC-6B2B0B15FCFB}" srcId="{DF06AF03-D1DD-4FDB-8459-7FBB1C6970C7}" destId="{A168FBBF-1642-48FD-9E90-30FFC17CE722}" srcOrd="2" destOrd="0" parTransId="{364A769C-6804-4E12-9DE8-E99E302BB52E}" sibTransId="{B2517884-74CA-4158-93BB-AC88ACE809E4}"/>
    <dgm:cxn modelId="{278E08E2-6432-465D-84D0-797C41867C13}" srcId="{DF06AF03-D1DD-4FDB-8459-7FBB1C6970C7}" destId="{D5012B9A-D177-497B-845E-D39BEFBE0205}" srcOrd="3" destOrd="0" parTransId="{25BC8C77-01D7-41C2-908E-4DD1465C8A40}" sibTransId="{DB9929E7-1077-4026-A2B4-01CC86BCC9DB}"/>
    <dgm:cxn modelId="{C5C2F758-55C2-45E7-A996-32F3E99368D0}" srcId="{DF06AF03-D1DD-4FDB-8459-7FBB1C6970C7}" destId="{59A1F5E5-95E9-43C8-AD61-74F36BDDEFB6}" srcOrd="1" destOrd="0" parTransId="{97DF4264-F2E2-4F7F-A303-1D1CCB16AD0A}" sibTransId="{86A050F5-A2BC-4DC5-947B-95DD6AF784C5}"/>
    <dgm:cxn modelId="{1C09073A-B0C8-4658-9292-DD8B931AC1A2}" srcId="{DF06AF03-D1DD-4FDB-8459-7FBB1C6970C7}" destId="{5908251B-BE45-42A0-BEB8-09EF45260C48}" srcOrd="4" destOrd="0" parTransId="{394BF105-D686-443B-A7E9-45E91DAD2267}" sibTransId="{CF224EBB-1CD6-40E1-9E49-C4ABA4D7A1AA}"/>
    <dgm:cxn modelId="{2BF4FC6F-38B2-49CA-A994-BBB5B86D7B4A}" srcId="{DF06AF03-D1DD-4FDB-8459-7FBB1C6970C7}" destId="{E4519DB5-42C9-47F0-9EE3-4422D471A0D1}" srcOrd="5" destOrd="0" parTransId="{F8E445A4-75F9-4002-B128-1028007FAE3D}" sibTransId="{718D00F1-62AD-4DFA-BA3E-86C972AAC3DB}"/>
    <dgm:cxn modelId="{A09161EF-2609-4A1A-99A2-2E68A470BC64}" type="presOf" srcId="{DF06AF03-D1DD-4FDB-8459-7FBB1C6970C7}" destId="{34BA8E55-D4A7-407E-BC27-D20A134C2978}" srcOrd="0" destOrd="0" presId="urn:microsoft.com/office/officeart/2005/8/layout/matrix2"/>
    <dgm:cxn modelId="{F4971F52-42A0-4067-8022-C52FC263D5F8}" srcId="{DF06AF03-D1DD-4FDB-8459-7FBB1C6970C7}" destId="{E32813AE-2B37-41A8-97A7-630865026002}" srcOrd="0" destOrd="0" parTransId="{6DFA3B61-678D-44AE-8266-9B2129B73B8A}" sibTransId="{2BA05859-5AD2-4900-8B89-A48C7F012D85}"/>
    <dgm:cxn modelId="{D470F1F8-6E34-4EA0-9832-D070485894DB}" srcId="{DF06AF03-D1DD-4FDB-8459-7FBB1C6970C7}" destId="{52796D1C-990D-43B1-AE4A-FC7E989CCF34}" srcOrd="6" destOrd="0" parTransId="{9B7CE75A-6BE8-4C79-A511-F7A89982B779}" sibTransId="{E0C16742-14EB-4E43-A58B-11704D0095B1}"/>
    <dgm:cxn modelId="{230A6AA3-E1D9-48A5-BFA8-57C22E830579}" type="presOf" srcId="{A168FBBF-1642-48FD-9E90-30FFC17CE722}" destId="{1ED22D39-7EE2-45BB-94B1-77DDAD9B5FE1}" srcOrd="0" destOrd="0" presId="urn:microsoft.com/office/officeart/2005/8/layout/matrix2"/>
    <dgm:cxn modelId="{53514235-D68B-4BB9-AE96-D76109DC451B}" type="presOf" srcId="{D5012B9A-D177-497B-845E-D39BEFBE0205}" destId="{C9C2AF52-6E23-4404-97D0-2018DE30EE08}" srcOrd="0" destOrd="0" presId="urn:microsoft.com/office/officeart/2005/8/layout/matrix2"/>
    <dgm:cxn modelId="{8BD34058-40B4-4EB0-82EA-4C68F237D08A}" type="presParOf" srcId="{34BA8E55-D4A7-407E-BC27-D20A134C2978}" destId="{E8FA6A3E-C404-4A7C-B019-6EBEDF4F6349}" srcOrd="0" destOrd="0" presId="urn:microsoft.com/office/officeart/2005/8/layout/matrix2"/>
    <dgm:cxn modelId="{927C2EEB-E863-4DF5-A56F-833CC8247F13}" type="presParOf" srcId="{34BA8E55-D4A7-407E-BC27-D20A134C2978}" destId="{51B843D9-8971-4285-A577-390BB8B044CC}" srcOrd="1" destOrd="0" presId="urn:microsoft.com/office/officeart/2005/8/layout/matrix2"/>
    <dgm:cxn modelId="{E8CF4A6B-073C-4B40-A659-65E2CC33E958}" type="presParOf" srcId="{34BA8E55-D4A7-407E-BC27-D20A134C2978}" destId="{874F3A7A-78F5-48C0-AF89-3C57D15C39E2}" srcOrd="2" destOrd="0" presId="urn:microsoft.com/office/officeart/2005/8/layout/matrix2"/>
    <dgm:cxn modelId="{1AF4AB92-1C96-42FA-9C28-6EFA9FE4ABEB}" type="presParOf" srcId="{34BA8E55-D4A7-407E-BC27-D20A134C2978}" destId="{1ED22D39-7EE2-45BB-94B1-77DDAD9B5FE1}" srcOrd="3" destOrd="0" presId="urn:microsoft.com/office/officeart/2005/8/layout/matrix2"/>
    <dgm:cxn modelId="{E575EB99-000E-4BA6-BD58-CEFFFB9B8FDB}" type="presParOf" srcId="{34BA8E55-D4A7-407E-BC27-D20A134C2978}" destId="{C9C2AF52-6E23-4404-97D0-2018DE30EE0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490BB9-D37F-455E-8BD0-78B77FBB121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706D74C-7A8A-40DC-98A8-57ADE4ADBCAC}">
      <dgm:prSet phldrT="[Text]"/>
      <dgm:spPr/>
      <dgm:t>
        <a:bodyPr/>
        <a:lstStyle/>
        <a:p>
          <a:r>
            <a:rPr lang="en-US" b="1" dirty="0" smtClean="0"/>
            <a:t>State Plan</a:t>
          </a:r>
          <a:endParaRPr lang="en-US" b="1" dirty="0"/>
        </a:p>
      </dgm:t>
    </dgm:pt>
    <dgm:pt modelId="{F5F5DE9C-4DA0-48E3-937E-BA13CCD85309}" type="parTrans" cxnId="{95448274-16A3-4CEE-8063-7BAB76C2D49E}">
      <dgm:prSet/>
      <dgm:spPr/>
      <dgm:t>
        <a:bodyPr/>
        <a:lstStyle/>
        <a:p>
          <a:endParaRPr lang="en-US"/>
        </a:p>
      </dgm:t>
    </dgm:pt>
    <dgm:pt modelId="{E52D99FA-851B-4575-84C1-3597E8697B21}" type="sibTrans" cxnId="{95448274-16A3-4CEE-8063-7BAB76C2D49E}">
      <dgm:prSet/>
      <dgm:spPr/>
      <dgm:t>
        <a:bodyPr/>
        <a:lstStyle/>
        <a:p>
          <a:endParaRPr lang="en-US"/>
        </a:p>
      </dgm:t>
    </dgm:pt>
    <dgm:pt modelId="{4763642C-1553-4750-830C-692FCC7DC646}">
      <dgm:prSet phldrT="[Text]"/>
      <dgm:spPr/>
      <dgm:t>
        <a:bodyPr/>
        <a:lstStyle/>
        <a:p>
          <a:r>
            <a:rPr lang="en-US" b="1" dirty="0" smtClean="0"/>
            <a:t>Regional Plan</a:t>
          </a:r>
          <a:endParaRPr lang="en-US" b="1" dirty="0"/>
        </a:p>
      </dgm:t>
    </dgm:pt>
    <dgm:pt modelId="{BE3D88F3-8F6C-4F62-8EC1-390C5A0FB33C}" type="parTrans" cxnId="{6C8716B6-D99C-42E5-87E8-8172AB90F352}">
      <dgm:prSet/>
      <dgm:spPr/>
      <dgm:t>
        <a:bodyPr/>
        <a:lstStyle/>
        <a:p>
          <a:endParaRPr lang="en-US"/>
        </a:p>
      </dgm:t>
    </dgm:pt>
    <dgm:pt modelId="{6B23DFC1-1700-4D53-A4FC-62072C53BC90}" type="sibTrans" cxnId="{6C8716B6-D99C-42E5-87E8-8172AB90F352}">
      <dgm:prSet/>
      <dgm:spPr/>
      <dgm:t>
        <a:bodyPr/>
        <a:lstStyle/>
        <a:p>
          <a:endParaRPr lang="en-US"/>
        </a:p>
      </dgm:t>
    </dgm:pt>
    <dgm:pt modelId="{DB96F097-70CB-4B86-A4FA-F21D6667B100}">
      <dgm:prSet phldrT="[Text]"/>
      <dgm:spPr/>
      <dgm:t>
        <a:bodyPr/>
        <a:lstStyle/>
        <a:p>
          <a:r>
            <a:rPr lang="en-US" dirty="0" smtClean="0"/>
            <a:t>Local Plan</a:t>
          </a:r>
          <a:endParaRPr lang="en-US" dirty="0"/>
        </a:p>
      </dgm:t>
    </dgm:pt>
    <dgm:pt modelId="{4D811632-1EE6-425B-8A64-89D5E9EAC94E}" type="parTrans" cxnId="{ECB5A8F1-FE6A-4C59-AA43-46BC4F1D2FC8}">
      <dgm:prSet/>
      <dgm:spPr/>
      <dgm:t>
        <a:bodyPr/>
        <a:lstStyle/>
        <a:p>
          <a:endParaRPr lang="en-US"/>
        </a:p>
      </dgm:t>
    </dgm:pt>
    <dgm:pt modelId="{B081DCEE-51A5-4DC4-85A9-F0E06F80179C}" type="sibTrans" cxnId="{ECB5A8F1-FE6A-4C59-AA43-46BC4F1D2FC8}">
      <dgm:prSet/>
      <dgm:spPr/>
      <dgm:t>
        <a:bodyPr/>
        <a:lstStyle/>
        <a:p>
          <a:endParaRPr lang="en-US"/>
        </a:p>
      </dgm:t>
    </dgm:pt>
    <dgm:pt modelId="{EF583F46-BAEE-4964-9678-C0A3D9FE33B4}">
      <dgm:prSet phldrT="[Text]" phldr="1"/>
      <dgm:spPr/>
      <dgm:t>
        <a:bodyPr/>
        <a:lstStyle/>
        <a:p>
          <a:endParaRPr lang="en-US"/>
        </a:p>
      </dgm:t>
    </dgm:pt>
    <dgm:pt modelId="{CD17588E-1F18-4B8A-BBFD-8F3708E4FBF8}" type="sibTrans" cxnId="{F3E95EA0-F924-40CC-BCB4-1DA36E28E71E}">
      <dgm:prSet/>
      <dgm:spPr/>
      <dgm:t>
        <a:bodyPr/>
        <a:lstStyle/>
        <a:p>
          <a:endParaRPr lang="en-US"/>
        </a:p>
      </dgm:t>
    </dgm:pt>
    <dgm:pt modelId="{0320A489-87CC-43B5-9608-FD89ADE6808B}" type="parTrans" cxnId="{F3E95EA0-F924-40CC-BCB4-1DA36E28E71E}">
      <dgm:prSet/>
      <dgm:spPr/>
      <dgm:t>
        <a:bodyPr/>
        <a:lstStyle/>
        <a:p>
          <a:endParaRPr lang="en-US"/>
        </a:p>
      </dgm:t>
    </dgm:pt>
    <dgm:pt modelId="{F395CC46-9773-499D-B5EA-EA35F09A2746}" type="pres">
      <dgm:prSet presAssocID="{89490BB9-D37F-455E-8BD0-78B77FBB1217}" presName="Name0" presStyleCnt="0">
        <dgm:presLayoutVars>
          <dgm:chMax val="1"/>
          <dgm:dir/>
          <dgm:animLvl val="ctr"/>
          <dgm:resizeHandles val="exact"/>
        </dgm:presLayoutVars>
      </dgm:prSet>
      <dgm:spPr/>
      <dgm:t>
        <a:bodyPr/>
        <a:lstStyle/>
        <a:p>
          <a:endParaRPr lang="en-US"/>
        </a:p>
      </dgm:t>
    </dgm:pt>
    <dgm:pt modelId="{357C71CA-D2E3-444C-94AD-162B33453EFD}" type="pres">
      <dgm:prSet presAssocID="{EF583F46-BAEE-4964-9678-C0A3D9FE33B4}" presName="centerShape" presStyleLbl="node0" presStyleIdx="0" presStyleCnt="1"/>
      <dgm:spPr/>
      <dgm:t>
        <a:bodyPr/>
        <a:lstStyle/>
        <a:p>
          <a:endParaRPr lang="en-US"/>
        </a:p>
      </dgm:t>
    </dgm:pt>
    <dgm:pt modelId="{A6EC2CF5-B08A-4882-BD1F-FD68B3E01AC7}" type="pres">
      <dgm:prSet presAssocID="{1706D74C-7A8A-40DC-98A8-57ADE4ADBCAC}" presName="node" presStyleLbl="node1" presStyleIdx="0" presStyleCnt="3">
        <dgm:presLayoutVars>
          <dgm:bulletEnabled val="1"/>
        </dgm:presLayoutVars>
      </dgm:prSet>
      <dgm:spPr/>
      <dgm:t>
        <a:bodyPr/>
        <a:lstStyle/>
        <a:p>
          <a:endParaRPr lang="en-US"/>
        </a:p>
      </dgm:t>
    </dgm:pt>
    <dgm:pt modelId="{375F63A7-911B-40D6-86CD-7F2F943C8F86}" type="pres">
      <dgm:prSet presAssocID="{1706D74C-7A8A-40DC-98A8-57ADE4ADBCAC}" presName="dummy" presStyleCnt="0"/>
      <dgm:spPr/>
    </dgm:pt>
    <dgm:pt modelId="{7E57305D-51F2-4AB2-8671-7E4F8110AF43}" type="pres">
      <dgm:prSet presAssocID="{E52D99FA-851B-4575-84C1-3597E8697B21}" presName="sibTrans" presStyleLbl="sibTrans2D1" presStyleIdx="0" presStyleCnt="3"/>
      <dgm:spPr/>
      <dgm:t>
        <a:bodyPr/>
        <a:lstStyle/>
        <a:p>
          <a:endParaRPr lang="en-US"/>
        </a:p>
      </dgm:t>
    </dgm:pt>
    <dgm:pt modelId="{D5148A8A-D6F0-454D-8E94-B2609EAC53E3}" type="pres">
      <dgm:prSet presAssocID="{4763642C-1553-4750-830C-692FCC7DC646}" presName="node" presStyleLbl="node1" presStyleIdx="1" presStyleCnt="3">
        <dgm:presLayoutVars>
          <dgm:bulletEnabled val="1"/>
        </dgm:presLayoutVars>
      </dgm:prSet>
      <dgm:spPr/>
      <dgm:t>
        <a:bodyPr/>
        <a:lstStyle/>
        <a:p>
          <a:endParaRPr lang="en-US"/>
        </a:p>
      </dgm:t>
    </dgm:pt>
    <dgm:pt modelId="{CAAB54F7-1018-4D8D-8DE9-E243E020724C}" type="pres">
      <dgm:prSet presAssocID="{4763642C-1553-4750-830C-692FCC7DC646}" presName="dummy" presStyleCnt="0"/>
      <dgm:spPr/>
    </dgm:pt>
    <dgm:pt modelId="{1F867091-B3E6-42BA-B9E5-95F7182BB76D}" type="pres">
      <dgm:prSet presAssocID="{6B23DFC1-1700-4D53-A4FC-62072C53BC90}" presName="sibTrans" presStyleLbl="sibTrans2D1" presStyleIdx="1" presStyleCnt="3"/>
      <dgm:spPr/>
      <dgm:t>
        <a:bodyPr/>
        <a:lstStyle/>
        <a:p>
          <a:endParaRPr lang="en-US"/>
        </a:p>
      </dgm:t>
    </dgm:pt>
    <dgm:pt modelId="{BA687056-69AC-48A1-B1DA-31E32C91D63B}" type="pres">
      <dgm:prSet presAssocID="{DB96F097-70CB-4B86-A4FA-F21D6667B100}" presName="node" presStyleLbl="node1" presStyleIdx="2" presStyleCnt="3">
        <dgm:presLayoutVars>
          <dgm:bulletEnabled val="1"/>
        </dgm:presLayoutVars>
      </dgm:prSet>
      <dgm:spPr/>
      <dgm:t>
        <a:bodyPr/>
        <a:lstStyle/>
        <a:p>
          <a:endParaRPr lang="en-US"/>
        </a:p>
      </dgm:t>
    </dgm:pt>
    <dgm:pt modelId="{6AB13D79-1375-48A6-A046-EF755CDF7B28}" type="pres">
      <dgm:prSet presAssocID="{DB96F097-70CB-4B86-A4FA-F21D6667B100}" presName="dummy" presStyleCnt="0"/>
      <dgm:spPr/>
    </dgm:pt>
    <dgm:pt modelId="{8AFF0228-8174-48E0-947A-38345062E6A6}" type="pres">
      <dgm:prSet presAssocID="{B081DCEE-51A5-4DC4-85A9-F0E06F80179C}" presName="sibTrans" presStyleLbl="sibTrans2D1" presStyleIdx="2" presStyleCnt="3"/>
      <dgm:spPr/>
      <dgm:t>
        <a:bodyPr/>
        <a:lstStyle/>
        <a:p>
          <a:endParaRPr lang="en-US"/>
        </a:p>
      </dgm:t>
    </dgm:pt>
  </dgm:ptLst>
  <dgm:cxnLst>
    <dgm:cxn modelId="{21377110-5BD9-4853-BB00-48E35D9C81ED}" type="presOf" srcId="{89490BB9-D37F-455E-8BD0-78B77FBB1217}" destId="{F395CC46-9773-499D-B5EA-EA35F09A2746}" srcOrd="0" destOrd="0" presId="urn:microsoft.com/office/officeart/2005/8/layout/radial6"/>
    <dgm:cxn modelId="{C6C78244-818F-4865-86B7-9041138D1B91}" type="presOf" srcId="{DB96F097-70CB-4B86-A4FA-F21D6667B100}" destId="{BA687056-69AC-48A1-B1DA-31E32C91D63B}" srcOrd="0" destOrd="0" presId="urn:microsoft.com/office/officeart/2005/8/layout/radial6"/>
    <dgm:cxn modelId="{91AD8308-EEC3-4FF9-BB10-CDFEE39D1320}" type="presOf" srcId="{6B23DFC1-1700-4D53-A4FC-62072C53BC90}" destId="{1F867091-B3E6-42BA-B9E5-95F7182BB76D}" srcOrd="0" destOrd="0" presId="urn:microsoft.com/office/officeart/2005/8/layout/radial6"/>
    <dgm:cxn modelId="{95448274-16A3-4CEE-8063-7BAB76C2D49E}" srcId="{EF583F46-BAEE-4964-9678-C0A3D9FE33B4}" destId="{1706D74C-7A8A-40DC-98A8-57ADE4ADBCAC}" srcOrd="0" destOrd="0" parTransId="{F5F5DE9C-4DA0-48E3-937E-BA13CCD85309}" sibTransId="{E52D99FA-851B-4575-84C1-3597E8697B21}"/>
    <dgm:cxn modelId="{B8952A4C-3938-4C5A-876E-25F37091610D}" type="presOf" srcId="{4763642C-1553-4750-830C-692FCC7DC646}" destId="{D5148A8A-D6F0-454D-8E94-B2609EAC53E3}" srcOrd="0" destOrd="0" presId="urn:microsoft.com/office/officeart/2005/8/layout/radial6"/>
    <dgm:cxn modelId="{460FF298-87F3-4FCC-8E65-F90219006977}" type="presOf" srcId="{B081DCEE-51A5-4DC4-85A9-F0E06F80179C}" destId="{8AFF0228-8174-48E0-947A-38345062E6A6}" srcOrd="0" destOrd="0" presId="urn:microsoft.com/office/officeart/2005/8/layout/radial6"/>
    <dgm:cxn modelId="{6C8716B6-D99C-42E5-87E8-8172AB90F352}" srcId="{EF583F46-BAEE-4964-9678-C0A3D9FE33B4}" destId="{4763642C-1553-4750-830C-692FCC7DC646}" srcOrd="1" destOrd="0" parTransId="{BE3D88F3-8F6C-4F62-8EC1-390C5A0FB33C}" sibTransId="{6B23DFC1-1700-4D53-A4FC-62072C53BC90}"/>
    <dgm:cxn modelId="{ECB5A8F1-FE6A-4C59-AA43-46BC4F1D2FC8}" srcId="{EF583F46-BAEE-4964-9678-C0A3D9FE33B4}" destId="{DB96F097-70CB-4B86-A4FA-F21D6667B100}" srcOrd="2" destOrd="0" parTransId="{4D811632-1EE6-425B-8A64-89D5E9EAC94E}" sibTransId="{B081DCEE-51A5-4DC4-85A9-F0E06F80179C}"/>
    <dgm:cxn modelId="{D98A36CE-0B07-4F7B-8E57-F23BD7B2B769}" type="presOf" srcId="{1706D74C-7A8A-40DC-98A8-57ADE4ADBCAC}" destId="{A6EC2CF5-B08A-4882-BD1F-FD68B3E01AC7}" srcOrd="0" destOrd="0" presId="urn:microsoft.com/office/officeart/2005/8/layout/radial6"/>
    <dgm:cxn modelId="{0FBDAE85-055F-45B4-BC19-58E1F950144D}" type="presOf" srcId="{EF583F46-BAEE-4964-9678-C0A3D9FE33B4}" destId="{357C71CA-D2E3-444C-94AD-162B33453EFD}" srcOrd="0" destOrd="0" presId="urn:microsoft.com/office/officeart/2005/8/layout/radial6"/>
    <dgm:cxn modelId="{F3E95EA0-F924-40CC-BCB4-1DA36E28E71E}" srcId="{89490BB9-D37F-455E-8BD0-78B77FBB1217}" destId="{EF583F46-BAEE-4964-9678-C0A3D9FE33B4}" srcOrd="0" destOrd="0" parTransId="{0320A489-87CC-43B5-9608-FD89ADE6808B}" sibTransId="{CD17588E-1F18-4B8A-BBFD-8F3708E4FBF8}"/>
    <dgm:cxn modelId="{FCD0377D-91E5-4280-816A-09FFF48C1F85}" type="presOf" srcId="{E52D99FA-851B-4575-84C1-3597E8697B21}" destId="{7E57305D-51F2-4AB2-8671-7E4F8110AF43}" srcOrd="0" destOrd="0" presId="urn:microsoft.com/office/officeart/2005/8/layout/radial6"/>
    <dgm:cxn modelId="{06040231-ECA7-4EDD-973E-8E7ABB4165C0}" type="presParOf" srcId="{F395CC46-9773-499D-B5EA-EA35F09A2746}" destId="{357C71CA-D2E3-444C-94AD-162B33453EFD}" srcOrd="0" destOrd="0" presId="urn:microsoft.com/office/officeart/2005/8/layout/radial6"/>
    <dgm:cxn modelId="{9A70B497-375A-4820-AFCC-11EF32DBF6AE}" type="presParOf" srcId="{F395CC46-9773-499D-B5EA-EA35F09A2746}" destId="{A6EC2CF5-B08A-4882-BD1F-FD68B3E01AC7}" srcOrd="1" destOrd="0" presId="urn:microsoft.com/office/officeart/2005/8/layout/radial6"/>
    <dgm:cxn modelId="{5691E5EE-275E-4C36-8D54-07F21A81329A}" type="presParOf" srcId="{F395CC46-9773-499D-B5EA-EA35F09A2746}" destId="{375F63A7-911B-40D6-86CD-7F2F943C8F86}" srcOrd="2" destOrd="0" presId="urn:microsoft.com/office/officeart/2005/8/layout/radial6"/>
    <dgm:cxn modelId="{457CB032-0F46-449D-AE34-9BD59087BBF6}" type="presParOf" srcId="{F395CC46-9773-499D-B5EA-EA35F09A2746}" destId="{7E57305D-51F2-4AB2-8671-7E4F8110AF43}" srcOrd="3" destOrd="0" presId="urn:microsoft.com/office/officeart/2005/8/layout/radial6"/>
    <dgm:cxn modelId="{B9E0E3B5-659E-4B3A-9DB0-E75FEF669D86}" type="presParOf" srcId="{F395CC46-9773-499D-B5EA-EA35F09A2746}" destId="{D5148A8A-D6F0-454D-8E94-B2609EAC53E3}" srcOrd="4" destOrd="0" presId="urn:microsoft.com/office/officeart/2005/8/layout/radial6"/>
    <dgm:cxn modelId="{772E19B7-210A-412A-BBA8-91F527EF9C6C}" type="presParOf" srcId="{F395CC46-9773-499D-B5EA-EA35F09A2746}" destId="{CAAB54F7-1018-4D8D-8DE9-E243E020724C}" srcOrd="5" destOrd="0" presId="urn:microsoft.com/office/officeart/2005/8/layout/radial6"/>
    <dgm:cxn modelId="{43E7752D-7F47-43AA-AFB9-EEBB3DDF55FB}" type="presParOf" srcId="{F395CC46-9773-499D-B5EA-EA35F09A2746}" destId="{1F867091-B3E6-42BA-B9E5-95F7182BB76D}" srcOrd="6" destOrd="0" presId="urn:microsoft.com/office/officeart/2005/8/layout/radial6"/>
    <dgm:cxn modelId="{97CD3064-68D5-4BEF-A741-7685F000E6C9}" type="presParOf" srcId="{F395CC46-9773-499D-B5EA-EA35F09A2746}" destId="{BA687056-69AC-48A1-B1DA-31E32C91D63B}" srcOrd="7" destOrd="0" presId="urn:microsoft.com/office/officeart/2005/8/layout/radial6"/>
    <dgm:cxn modelId="{04F9F650-BC0B-447F-BF01-0514C4383BF0}" type="presParOf" srcId="{F395CC46-9773-499D-B5EA-EA35F09A2746}" destId="{6AB13D79-1375-48A6-A046-EF755CDF7B28}" srcOrd="8" destOrd="0" presId="urn:microsoft.com/office/officeart/2005/8/layout/radial6"/>
    <dgm:cxn modelId="{F391F272-34B6-4C92-9361-73D5DE438D75}" type="presParOf" srcId="{F395CC46-9773-499D-B5EA-EA35F09A2746}" destId="{8AFF0228-8174-48E0-947A-38345062E6A6}"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A6A3E-C404-4A7C-B019-6EBEDF4F6349}">
      <dsp:nvSpPr>
        <dsp:cNvPr id="0" name=""/>
        <dsp:cNvSpPr/>
      </dsp:nvSpPr>
      <dsp:spPr>
        <a:xfrm>
          <a:off x="1633537" y="0"/>
          <a:ext cx="4022725" cy="4022725"/>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843D9-8971-4285-A577-390BB8B044CC}">
      <dsp:nvSpPr>
        <dsp:cNvPr id="0" name=""/>
        <dsp:cNvSpPr/>
      </dsp:nvSpPr>
      <dsp:spPr>
        <a:xfrm>
          <a:off x="1519259" y="379447"/>
          <a:ext cx="1903392" cy="13731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1"/>
              </a:solidFill>
            </a:rPr>
            <a:t>Focus on low-income adults and youth </a:t>
          </a:r>
          <a:endParaRPr lang="en-US" sz="1400" kern="1200" dirty="0">
            <a:solidFill>
              <a:schemeClr val="tx1"/>
            </a:solidFill>
          </a:endParaRPr>
        </a:p>
      </dsp:txBody>
      <dsp:txXfrm>
        <a:off x="1586291" y="446479"/>
        <a:ext cx="1769328" cy="1239085"/>
      </dsp:txXfrm>
    </dsp:sp>
    <dsp:sp modelId="{874F3A7A-78F5-48C0-AF89-3C57D15C39E2}">
      <dsp:nvSpPr>
        <dsp:cNvPr id="0" name=""/>
        <dsp:cNvSpPr/>
      </dsp:nvSpPr>
      <dsp:spPr>
        <a:xfrm>
          <a:off x="3852842" y="382561"/>
          <a:ext cx="1932002" cy="137004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1"/>
              </a:solidFill>
            </a:rPr>
            <a:t>Expands proven education &amp; training</a:t>
          </a:r>
          <a:endParaRPr lang="en-US" sz="1400" kern="1200" dirty="0">
            <a:solidFill>
              <a:schemeClr val="tx1"/>
            </a:solidFill>
          </a:endParaRPr>
        </a:p>
      </dsp:txBody>
      <dsp:txXfrm>
        <a:off x="3919722" y="449441"/>
        <a:ext cx="1798242" cy="1236283"/>
      </dsp:txXfrm>
    </dsp:sp>
    <dsp:sp modelId="{1ED22D39-7EE2-45BB-94B1-77DDAD9B5FE1}">
      <dsp:nvSpPr>
        <dsp:cNvPr id="0" name=""/>
        <dsp:cNvSpPr/>
      </dsp:nvSpPr>
      <dsp:spPr>
        <a:xfrm>
          <a:off x="1519259" y="2255807"/>
          <a:ext cx="1903392" cy="14017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1"/>
              </a:solidFill>
            </a:rPr>
            <a:t>Earn &amp; learn </a:t>
          </a:r>
          <a:endParaRPr lang="en-US" sz="1400" kern="1200" dirty="0">
            <a:solidFill>
              <a:schemeClr val="tx1"/>
            </a:solidFill>
          </a:endParaRPr>
        </a:p>
      </dsp:txBody>
      <dsp:txXfrm>
        <a:off x="1587689" y="2324237"/>
        <a:ext cx="1766532" cy="1264930"/>
      </dsp:txXfrm>
    </dsp:sp>
    <dsp:sp modelId="{C9C2AF52-6E23-4404-97D0-2018DE30EE08}">
      <dsp:nvSpPr>
        <dsp:cNvPr id="0" name=""/>
        <dsp:cNvSpPr/>
      </dsp:nvSpPr>
      <dsp:spPr>
        <a:xfrm>
          <a:off x="3852810" y="2255807"/>
          <a:ext cx="1932034" cy="14017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1"/>
              </a:solidFill>
            </a:rPr>
            <a:t>Aligns planning and accountability</a:t>
          </a:r>
          <a:endParaRPr lang="en-US" sz="1400" kern="1200" dirty="0">
            <a:solidFill>
              <a:schemeClr val="tx1"/>
            </a:solidFill>
          </a:endParaRPr>
        </a:p>
      </dsp:txBody>
      <dsp:txXfrm>
        <a:off x="3921240" y="2324237"/>
        <a:ext cx="1795174" cy="1264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F0228-8174-48E0-947A-38345062E6A6}">
      <dsp:nvSpPr>
        <dsp:cNvPr id="0" name=""/>
        <dsp:cNvSpPr/>
      </dsp:nvSpPr>
      <dsp:spPr>
        <a:xfrm>
          <a:off x="1419095" y="545256"/>
          <a:ext cx="3638809" cy="3638809"/>
        </a:xfrm>
        <a:prstGeom prst="blockArc">
          <a:avLst>
            <a:gd name="adj1" fmla="val 90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867091-B3E6-42BA-B9E5-95F7182BB76D}">
      <dsp:nvSpPr>
        <dsp:cNvPr id="0" name=""/>
        <dsp:cNvSpPr/>
      </dsp:nvSpPr>
      <dsp:spPr>
        <a:xfrm>
          <a:off x="1419095" y="545256"/>
          <a:ext cx="3638809" cy="3638809"/>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57305D-51F2-4AB2-8671-7E4F8110AF43}">
      <dsp:nvSpPr>
        <dsp:cNvPr id="0" name=""/>
        <dsp:cNvSpPr/>
      </dsp:nvSpPr>
      <dsp:spPr>
        <a:xfrm>
          <a:off x="1419095" y="545256"/>
          <a:ext cx="3638809" cy="3638809"/>
        </a:xfrm>
        <a:prstGeom prst="blockArc">
          <a:avLst>
            <a:gd name="adj1" fmla="val 16200000"/>
            <a:gd name="adj2" fmla="val 1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7C71CA-D2E3-444C-94AD-162B33453EFD}">
      <dsp:nvSpPr>
        <dsp:cNvPr id="0" name=""/>
        <dsp:cNvSpPr/>
      </dsp:nvSpPr>
      <dsp:spPr>
        <a:xfrm>
          <a:off x="2400411" y="1526572"/>
          <a:ext cx="1676176" cy="16761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kern="1200"/>
        </a:p>
      </dsp:txBody>
      <dsp:txXfrm>
        <a:off x="2645881" y="1772042"/>
        <a:ext cx="1185236" cy="1185236"/>
      </dsp:txXfrm>
    </dsp:sp>
    <dsp:sp modelId="{A6EC2CF5-B08A-4882-BD1F-FD68B3E01AC7}">
      <dsp:nvSpPr>
        <dsp:cNvPr id="0" name=""/>
        <dsp:cNvSpPr/>
      </dsp:nvSpPr>
      <dsp:spPr>
        <a:xfrm>
          <a:off x="2651838" y="834"/>
          <a:ext cx="1173323" cy="11733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State Plan</a:t>
          </a:r>
          <a:endParaRPr lang="en-US" sz="1700" b="1" kern="1200" dirty="0"/>
        </a:p>
      </dsp:txBody>
      <dsp:txXfrm>
        <a:off x="2823667" y="172663"/>
        <a:ext cx="829665" cy="829665"/>
      </dsp:txXfrm>
    </dsp:sp>
    <dsp:sp modelId="{D5148A8A-D6F0-454D-8E94-B2609EAC53E3}">
      <dsp:nvSpPr>
        <dsp:cNvPr id="0" name=""/>
        <dsp:cNvSpPr/>
      </dsp:nvSpPr>
      <dsp:spPr>
        <a:xfrm>
          <a:off x="4190908" y="2666581"/>
          <a:ext cx="1173323" cy="11733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Regional Plan</a:t>
          </a:r>
          <a:endParaRPr lang="en-US" sz="1700" b="1" kern="1200" dirty="0"/>
        </a:p>
      </dsp:txBody>
      <dsp:txXfrm>
        <a:off x="4362737" y="2838410"/>
        <a:ext cx="829665" cy="829665"/>
      </dsp:txXfrm>
    </dsp:sp>
    <dsp:sp modelId="{BA687056-69AC-48A1-B1DA-31E32C91D63B}">
      <dsp:nvSpPr>
        <dsp:cNvPr id="0" name=""/>
        <dsp:cNvSpPr/>
      </dsp:nvSpPr>
      <dsp:spPr>
        <a:xfrm>
          <a:off x="1112768" y="2666581"/>
          <a:ext cx="1173323" cy="11733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Local Plan</a:t>
          </a:r>
          <a:endParaRPr lang="en-US" sz="1700" kern="1200" dirty="0"/>
        </a:p>
      </dsp:txBody>
      <dsp:txXfrm>
        <a:off x="1284597" y="2838410"/>
        <a:ext cx="829665" cy="829665"/>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3A5FDD0-EB67-4B2A-BC9F-04A57FFE3157}" type="datetimeFigureOut">
              <a:rPr lang="en-US" smtClean="0"/>
              <a:t>10/20/2015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B6B1FFF-19EA-40AC-A634-9DF831CFDDE3}" type="slidenum">
              <a:rPr lang="en-US" smtClean="0"/>
              <a:t>‹#›</a:t>
            </a:fld>
            <a:endParaRPr lang="en-US"/>
          </a:p>
        </p:txBody>
      </p:sp>
    </p:spTree>
    <p:extLst>
      <p:ext uri="{BB962C8B-B14F-4D97-AF65-F5344CB8AC3E}">
        <p14:creationId xmlns:p14="http://schemas.microsoft.com/office/powerpoint/2010/main" val="4264525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38CBF3F-A490-44FE-A669-7CA2C0B91447}" type="datetimeFigureOut">
              <a:rPr lang="en-US" smtClean="0"/>
              <a:t>10/20/2015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59797E6-6510-4B57-85F1-4C453FC18488}" type="slidenum">
              <a:rPr lang="en-US" smtClean="0"/>
              <a:t>‹#›</a:t>
            </a:fld>
            <a:endParaRPr lang="en-US"/>
          </a:p>
        </p:txBody>
      </p:sp>
    </p:spTree>
    <p:extLst>
      <p:ext uri="{BB962C8B-B14F-4D97-AF65-F5344CB8AC3E}">
        <p14:creationId xmlns:p14="http://schemas.microsoft.com/office/powerpoint/2010/main" val="349941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ositivelyminnesota.com/JobSeekers/WorkForce_Centers/See_All_WorkForce_Center_Locations/index.aspx" TargetMode="External"/><Relationship Id="rId7" Type="http://schemas.openxmlformats.org/officeDocument/2006/relationships/hyperlink" Target="http://education.state.mn.us/mde/index.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dhs.state.mn.us/main/idcplg?IdcService=GET_DYNAMIC_CONVERSION&amp;RevisionSelectionMethod=LatestReleased&amp;dDocName=Home_Page" TargetMode="External"/><Relationship Id="rId5" Type="http://schemas.openxmlformats.org/officeDocument/2006/relationships/hyperlink" Target="http://www.positivelyminnesota.com/" TargetMode="External"/><Relationship Id="rId4" Type="http://schemas.openxmlformats.org/officeDocument/2006/relationships/hyperlink" Target="http://www.mnscu.edu/index.php"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vba.va.gov/bln/vre/index.htm"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deed.state.mn.us/rehab/rehab.htm" TargetMode="External"/><Relationship Id="rId4" Type="http://schemas.openxmlformats.org/officeDocument/2006/relationships/hyperlink" Target="http://www.mncertifiedvets.u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a:t>
            </a:r>
            <a:r>
              <a:rPr lang="en-US" baseline="0" dirty="0" smtClean="0"/>
              <a:t> WIOA titles but that works out to be 6 core programs.  Title II and Title IV are run by </a:t>
            </a:r>
            <a:r>
              <a:rPr lang="en-US" baseline="0" dirty="0" err="1" smtClean="0"/>
              <a:t>Dept</a:t>
            </a:r>
            <a:r>
              <a:rPr lang="en-US" baseline="0" dirty="0" smtClean="0"/>
              <a:t> of ED federally.  In MN, I, III, IV are at DEED.  II is at MDE.</a:t>
            </a:r>
          </a:p>
          <a:p>
            <a:endParaRPr lang="en-US" baseline="0" dirty="0" smtClean="0"/>
          </a:p>
          <a:p>
            <a:r>
              <a:rPr lang="en-US" baseline="0" dirty="0" smtClean="0"/>
              <a:t>Describe each.  Second Chance – US </a:t>
            </a:r>
            <a:r>
              <a:rPr lang="en-US" baseline="0" dirty="0" err="1" smtClean="0"/>
              <a:t>Dept</a:t>
            </a:r>
            <a:r>
              <a:rPr lang="en-US" baseline="0" dirty="0" smtClean="0"/>
              <a:t> of Justice – adult and youth returning to community after incarceration.</a:t>
            </a:r>
            <a:endParaRPr lang="en-US" dirty="0"/>
          </a:p>
        </p:txBody>
      </p:sp>
      <p:sp>
        <p:nvSpPr>
          <p:cNvPr id="4" name="Slide Number Placeholder 3"/>
          <p:cNvSpPr>
            <a:spLocks noGrp="1"/>
          </p:cNvSpPr>
          <p:nvPr>
            <p:ph type="sldNum" sz="quarter" idx="10"/>
          </p:nvPr>
        </p:nvSpPr>
        <p:spPr/>
        <p:txBody>
          <a:bodyPr/>
          <a:lstStyle/>
          <a:p>
            <a:fld id="{2353FF0A-4D54-4F56-A761-0F6F2425624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21103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Greater</a:t>
            </a:r>
            <a:r>
              <a:rPr lang="en-US" baseline="0" dirty="0" smtClean="0"/>
              <a:t> opportunity to serve working learners.</a:t>
            </a:r>
          </a:p>
          <a:p>
            <a:r>
              <a:rPr lang="en-US" baseline="0" dirty="0" smtClean="0"/>
              <a:t>OJT</a:t>
            </a:r>
          </a:p>
          <a:p>
            <a:r>
              <a:rPr lang="en-US" baseline="0" dirty="0" smtClean="0"/>
              <a:t>Title I up to 20% of funds</a:t>
            </a:r>
          </a:p>
          <a:p>
            <a:r>
              <a:rPr lang="en-US" baseline="0" dirty="0" smtClean="0"/>
              <a:t>Title I up to 10%</a:t>
            </a:r>
          </a:p>
          <a:p>
            <a:r>
              <a:rPr lang="en-US" baseline="0" dirty="0" smtClean="0"/>
              <a:t>Youth (out of school youth 18-24) so many potential ABE customers here</a:t>
            </a:r>
          </a:p>
          <a:p>
            <a:r>
              <a:rPr lang="en-US" baseline="0" dirty="0" smtClean="0"/>
              <a:t>Workplace ABE – in IET model</a:t>
            </a:r>
            <a:endParaRPr lang="en-US" dirty="0"/>
          </a:p>
        </p:txBody>
      </p:sp>
      <p:sp>
        <p:nvSpPr>
          <p:cNvPr id="4" name="Slide Number Placeholder 3"/>
          <p:cNvSpPr>
            <a:spLocks noGrp="1"/>
          </p:cNvSpPr>
          <p:nvPr>
            <p:ph type="sldNum" sz="quarter" idx="10"/>
          </p:nvPr>
        </p:nvSpPr>
        <p:spPr/>
        <p:txBody>
          <a:bodyPr/>
          <a:lstStyle/>
          <a:p>
            <a:fld id="{2353FF0A-4D54-4F56-A761-0F6F2425624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64943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BA3A07-D718-4E17-B176-1E54425508BF}"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BA3A07-D718-4E17-B176-1E54425508BF}"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hlinkClick r:id="rId3"/>
              </a:rPr>
              <a:t>The</a:t>
            </a:r>
            <a:r>
              <a:rPr lang="en-US" b="1" baseline="0" dirty="0" smtClean="0">
                <a:effectLst/>
                <a:hlinkClick r:id=""/>
              </a:rPr>
              <a:t> workforce development system, broadly, involves many entities, including</a:t>
            </a:r>
          </a:p>
          <a:p>
            <a:endParaRPr lang="en-US" b="1" baseline="0" dirty="0" smtClean="0">
              <a:effectLst/>
              <a:hlinkClick r:id=""/>
            </a:endParaRPr>
          </a:p>
          <a:p>
            <a:r>
              <a:rPr lang="en-US" b="1" baseline="0" dirty="0" smtClean="0">
                <a:effectLst/>
                <a:hlinkClick r:id=""/>
              </a:rPr>
              <a:t> </a:t>
            </a:r>
            <a:r>
              <a:rPr lang="en-US" b="1" dirty="0" smtClean="0">
                <a:effectLst/>
                <a:hlinkClick r:id="rId3"/>
              </a:rPr>
              <a:t>Workforce Centers</a:t>
            </a:r>
            <a:r>
              <a:rPr lang="en-US" b="1" dirty="0" smtClean="0">
                <a:effectLst/>
              </a:rPr>
              <a:t>: </a:t>
            </a:r>
            <a:r>
              <a:rPr lang="en-US" dirty="0" smtClean="0">
                <a:effectLst/>
              </a:rPr>
              <a:t>WorkForce Centers serve as a one-stop physical for job seekers and employers.  They provide a wide array of state and local programs and services, from basic job search and resume help to career training.  49 across the state.  </a:t>
            </a:r>
          </a:p>
          <a:p>
            <a:r>
              <a:rPr lang="en-US" dirty="0" smtClean="0">
                <a:effectLst/>
              </a:rPr>
              <a:t> </a:t>
            </a:r>
          </a:p>
          <a:p>
            <a:r>
              <a:rPr lang="en-US" dirty="0" smtClean="0">
                <a:effectLst/>
              </a:rPr>
              <a:t/>
            </a:r>
            <a:br>
              <a:rPr lang="en-US" dirty="0" smtClean="0">
                <a:effectLst/>
              </a:rPr>
            </a:br>
            <a:endParaRPr lang="en-US" dirty="0" smtClean="0">
              <a:effectLst/>
            </a:endParaRPr>
          </a:p>
          <a:p>
            <a:r>
              <a:rPr lang="en-US" b="1" dirty="0" smtClean="0">
                <a:effectLst/>
                <a:hlinkClick r:id="rId4"/>
              </a:rPr>
              <a:t>Minnesota State College and Universities System (MnSCU)</a:t>
            </a:r>
            <a:r>
              <a:rPr lang="en-US" b="1" dirty="0" smtClean="0">
                <a:effectLst/>
              </a:rPr>
              <a:t>: </a:t>
            </a:r>
            <a:r>
              <a:rPr lang="en-US" dirty="0" smtClean="0">
                <a:effectLst/>
              </a:rPr>
              <a:t>Oversees postsecondary education programs at campuses around the state.</a:t>
            </a:r>
          </a:p>
          <a:p>
            <a:r>
              <a:rPr lang="en-US" dirty="0" smtClean="0">
                <a:effectLst/>
              </a:rPr>
              <a:t/>
            </a:r>
            <a:br>
              <a:rPr lang="en-US" dirty="0" smtClean="0">
                <a:effectLst/>
              </a:rPr>
            </a:br>
            <a:endParaRPr lang="en-US" dirty="0" smtClean="0">
              <a:effectLst/>
            </a:endParaRPr>
          </a:p>
          <a:p>
            <a:r>
              <a:rPr lang="en-US" b="1" dirty="0" smtClean="0">
                <a:effectLst/>
                <a:hlinkClick r:id="rId5"/>
              </a:rPr>
              <a:t>Department of Employment and Economic Development (DEED)</a:t>
            </a:r>
            <a:r>
              <a:rPr lang="en-US" b="1" dirty="0" smtClean="0">
                <a:effectLst/>
              </a:rPr>
              <a:t>:</a:t>
            </a:r>
            <a:r>
              <a:rPr lang="en-US" dirty="0" smtClean="0">
                <a:effectLst/>
              </a:rPr>
              <a:t>Administers federal and state workforce programs, including vocational rehabilitation. Partners</a:t>
            </a:r>
            <a:r>
              <a:rPr lang="en-US" baseline="0" dirty="0" smtClean="0">
                <a:effectLst/>
              </a:rPr>
              <a:t> with local entities to deliver services in the</a:t>
            </a:r>
            <a:r>
              <a:rPr lang="en-US" dirty="0" smtClean="0">
                <a:effectLst/>
              </a:rPr>
              <a:t> 49 WorkForce Centers.</a:t>
            </a:r>
          </a:p>
          <a:p>
            <a:r>
              <a:rPr lang="en-US" dirty="0" smtClean="0">
                <a:effectLst/>
              </a:rPr>
              <a:t/>
            </a:r>
            <a:br>
              <a:rPr lang="en-US" dirty="0" smtClean="0">
                <a:effectLst/>
              </a:rPr>
            </a:br>
            <a:endParaRPr lang="en-US" dirty="0" smtClean="0">
              <a:effectLst/>
            </a:endParaRPr>
          </a:p>
          <a:p>
            <a:r>
              <a:rPr lang="en-US" b="1" dirty="0" smtClean="0">
                <a:effectLst/>
                <a:hlinkClick r:id="rId6"/>
              </a:rPr>
              <a:t>Department of Human Services (DHS)</a:t>
            </a:r>
            <a:r>
              <a:rPr lang="en-US" b="1" dirty="0" smtClean="0">
                <a:effectLst/>
              </a:rPr>
              <a:t>: </a:t>
            </a:r>
            <a:r>
              <a:rPr lang="en-US" dirty="0" smtClean="0">
                <a:effectLst/>
              </a:rPr>
              <a:t>Administers MFIP and Food Support and related training programs.  Coordinates services with other state agencies.</a:t>
            </a:r>
          </a:p>
          <a:p>
            <a:r>
              <a:rPr lang="en-US" dirty="0" smtClean="0">
                <a:effectLst/>
              </a:rPr>
              <a:t/>
            </a:r>
            <a:br>
              <a:rPr lang="en-US" dirty="0" smtClean="0">
                <a:effectLst/>
              </a:rPr>
            </a:br>
            <a:endParaRPr lang="en-US" dirty="0" smtClean="0">
              <a:effectLst/>
            </a:endParaRPr>
          </a:p>
          <a:p>
            <a:r>
              <a:rPr lang="en-US" b="1" dirty="0" smtClean="0">
                <a:effectLst/>
                <a:hlinkClick r:id="rId7"/>
              </a:rPr>
              <a:t>Department of Education (MDE)</a:t>
            </a:r>
            <a:r>
              <a:rPr lang="en-US" b="1" dirty="0" smtClean="0">
                <a:effectLst/>
              </a:rPr>
              <a:t>: </a:t>
            </a:r>
            <a:r>
              <a:rPr lang="en-US" dirty="0" smtClean="0">
                <a:effectLst/>
              </a:rPr>
              <a:t>Primarily oversees the K-12 portion of the workforce pipeline, including postsecondary readiness.  Also houses Adult Basic Education (ABE), which provides basic skills education and work &amp; postsecondary readiness training.</a:t>
            </a:r>
          </a:p>
          <a:p>
            <a:r>
              <a:rPr lang="en-US" dirty="0" smtClean="0">
                <a:effectLst/>
              </a:rPr>
              <a:t> </a:t>
            </a:r>
          </a:p>
          <a:p>
            <a:r>
              <a:rPr lang="en-US" b="1" dirty="0" smtClean="0">
                <a:effectLst/>
              </a:rPr>
              <a:t>Community-Based Organizations: </a:t>
            </a:r>
            <a:r>
              <a:rPr lang="en-US" dirty="0" smtClean="0">
                <a:effectLst/>
              </a:rPr>
              <a:t>Provide employment and social services directly or through WorkForce Centers.  Sometimes operate workforce centers.  Larger philanthropic organizations such as the provide strategic vision and support to the system.</a:t>
            </a:r>
          </a:p>
          <a:p>
            <a:endParaRPr lang="en-US" dirty="0" smtClean="0">
              <a:effectLst/>
            </a:endParaRPr>
          </a:p>
          <a:p>
            <a:r>
              <a:rPr lang="en-US" dirty="0" smtClean="0">
                <a:effectLst/>
              </a:rPr>
              <a:t>All</a:t>
            </a:r>
            <a:r>
              <a:rPr lang="en-US" baseline="0" dirty="0" smtClean="0">
                <a:effectLst/>
              </a:rPr>
              <a:t> of these entities have local or regional presences across the state.</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14DF15A-75F3-456A-8F9C-FD9E4589EC63}"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18847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sixteen workforce service areas in Minnesota, each of which oversees the WorkForce Centers located within their region.</a:t>
            </a:r>
          </a:p>
          <a:p>
            <a:r>
              <a:rPr lang="en-US" baseline="0" dirty="0" smtClean="0"/>
              <a:t>Under WIOA, each area had to re-apply for designation as a service area by the Governor; DEED has indicated that all 16 have been approved.  In order to automatically keep designation, performance measures and fiscal integrity has to be maintained.  </a:t>
            </a:r>
          </a:p>
          <a:p>
            <a:endParaRPr lang="en-US" dirty="0"/>
          </a:p>
        </p:txBody>
      </p:sp>
      <p:sp>
        <p:nvSpPr>
          <p:cNvPr id="4" name="Slide Number Placeholder 3"/>
          <p:cNvSpPr>
            <a:spLocks noGrp="1"/>
          </p:cNvSpPr>
          <p:nvPr>
            <p:ph type="sldNum" sz="quarter" idx="10"/>
          </p:nvPr>
        </p:nvSpPr>
        <p:spPr/>
        <p:txBody>
          <a:bodyPr/>
          <a:lstStyle/>
          <a:p>
            <a:fld id="{214DF15A-75F3-456A-8F9C-FD9E4589EC63}"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78526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In each Workforce Service Area, local elected officials appoint members to an oversight</a:t>
            </a:r>
            <a:r>
              <a:rPr lang="en-US" baseline="0" dirty="0" smtClean="0"/>
              <a:t> board</a:t>
            </a:r>
            <a:r>
              <a:rPr lang="en-US" dirty="0" smtClean="0"/>
              <a:t>.  Under WIA-</a:t>
            </a:r>
            <a:r>
              <a:rPr lang="en-US" baseline="0" dirty="0" smtClean="0"/>
              <a:t> Workforce Investment Board; under WIOA, Workforce Development Board.  In state statue, Workforce Council.  Hope to get these aligned at some point!</a:t>
            </a:r>
            <a:r>
              <a:rPr lang="en-US" dirty="0" smtClean="0"/>
              <a:t>  Regardless</a:t>
            </a:r>
            <a:r>
              <a:rPr lang="en-US" baseline="0" dirty="0" smtClean="0"/>
              <a:t> of what we call them, t</a:t>
            </a:r>
            <a:r>
              <a:rPr lang="en-US" dirty="0" smtClean="0"/>
              <a:t>hese boards must have at least 50% representation from private industry.  They also include representation from education, labor, nonprofit entities, and other community leaders.  Adult Basic Education</a:t>
            </a:r>
            <a:r>
              <a:rPr lang="en-US" baseline="0" dirty="0" smtClean="0"/>
              <a:t> has a seat on each of the 16 Boards across the state.</a:t>
            </a:r>
            <a:endParaRPr lang="en-US" dirty="0" smtClean="0"/>
          </a:p>
          <a:p>
            <a:pPr>
              <a:spcBef>
                <a:spcPct val="0"/>
              </a:spcBef>
            </a:pPr>
            <a:endParaRPr lang="en-US" dirty="0" smtClean="0"/>
          </a:p>
          <a:p>
            <a:pPr>
              <a:spcBef>
                <a:spcPct val="0"/>
              </a:spcBef>
            </a:pPr>
            <a:endParaRPr lang="en-US" dirty="0" smtClean="0"/>
          </a:p>
          <a:p>
            <a:pPr fontAlgn="auto">
              <a:spcAft>
                <a:spcPts val="0"/>
              </a:spcAft>
              <a:buFont typeface="Arial" pitchFamily="34" charset="0"/>
              <a:buNone/>
              <a:defRPr/>
            </a:pPr>
            <a:r>
              <a:rPr lang="en-US" sz="1200" b="1" i="1" dirty="0" smtClean="0"/>
              <a:t>Governance</a:t>
            </a:r>
            <a:endParaRPr lang="en-US" sz="1200" b="1" dirty="0" smtClean="0"/>
          </a:p>
          <a:p>
            <a:pPr fontAlgn="auto">
              <a:spcAft>
                <a:spcPts val="0"/>
              </a:spcAft>
              <a:defRPr/>
            </a:pPr>
            <a:r>
              <a:rPr lang="en-US" sz="1200" b="1" dirty="0" smtClean="0"/>
              <a:t>WIBs establish policies, interpretations, guideline and definitions relating to program operations under WIA Title I, consistent with federal law and state policies.  They also select the Title IB service provider for their area.</a:t>
            </a:r>
          </a:p>
          <a:p>
            <a:pPr fontAlgn="auto">
              <a:spcAft>
                <a:spcPts val="0"/>
              </a:spcAft>
              <a:buFont typeface="Arial" pitchFamily="34" charset="0"/>
              <a:buNone/>
              <a:defRPr/>
            </a:pPr>
            <a:r>
              <a:rPr lang="en-US" sz="1200" b="1" dirty="0" smtClean="0"/>
              <a:t> </a:t>
            </a:r>
          </a:p>
          <a:p>
            <a:pPr fontAlgn="auto">
              <a:spcAft>
                <a:spcPts val="0"/>
              </a:spcAft>
              <a:buFont typeface="Arial" pitchFamily="34" charset="0"/>
              <a:buNone/>
              <a:defRPr/>
            </a:pPr>
            <a:r>
              <a:rPr lang="en-US" sz="1200" b="1" i="1" dirty="0" smtClean="0"/>
              <a:t>Strategic Planning</a:t>
            </a:r>
            <a:endParaRPr lang="en-US" sz="1200" b="1" dirty="0" smtClean="0"/>
          </a:p>
          <a:p>
            <a:pPr fontAlgn="auto">
              <a:spcAft>
                <a:spcPts val="0"/>
              </a:spcAft>
              <a:defRPr/>
            </a:pPr>
            <a:r>
              <a:rPr lang="en-US" sz="1200" b="1" dirty="0" smtClean="0"/>
              <a:t>Far beyond program oversight, Workforce Boards act as convening agents to bring workforce system partners together to resolve workforce issues in their areas and as change agents to promote innovative and creative system solutions.</a:t>
            </a:r>
          </a:p>
          <a:p>
            <a:pPr fontAlgn="auto">
              <a:spcAft>
                <a:spcPts val="0"/>
              </a:spcAft>
              <a:buFont typeface="Arial" pitchFamily="34" charset="0"/>
              <a:buNone/>
              <a:defRPr/>
            </a:pPr>
            <a:endParaRPr lang="en-US" sz="1200" b="1" dirty="0" smtClean="0"/>
          </a:p>
          <a:p>
            <a:pPr fontAlgn="auto">
              <a:spcAft>
                <a:spcPts val="0"/>
              </a:spcAft>
              <a:buFont typeface="Arial" pitchFamily="34" charset="0"/>
              <a:buNone/>
              <a:defRPr/>
            </a:pPr>
            <a:r>
              <a:rPr lang="en-US" sz="1200" b="1" i="1" dirty="0" smtClean="0"/>
              <a:t>Employer Services</a:t>
            </a:r>
          </a:p>
          <a:p>
            <a:pPr fontAlgn="auto">
              <a:spcAft>
                <a:spcPts val="0"/>
              </a:spcAft>
              <a:defRPr/>
            </a:pPr>
            <a:r>
              <a:rPr lang="en-US" sz="1200" b="1" dirty="0" smtClean="0"/>
              <a:t>WIBs are charged with creating an employer services plan for their area.  This plan includes analysis of industries and businesses to be targeted in their area.  Likewise, the WIB shall provide guidance to all program partners on the careers and/or industries in demand in their region, in consultation with the regional labor market analyst and other entities providing relevant information.</a:t>
            </a:r>
            <a:endParaRPr lang="en-US" sz="1200" b="1" i="1" dirty="0" smtClean="0"/>
          </a:p>
          <a:p>
            <a:pPr fontAlgn="auto">
              <a:spcAft>
                <a:spcPts val="0"/>
              </a:spcAft>
              <a:buFont typeface="Arial" pitchFamily="34" charset="0"/>
              <a:buNone/>
              <a:defRPr/>
            </a:pPr>
            <a:endParaRPr lang="en-US" sz="1200" b="1" dirty="0" smtClean="0"/>
          </a:p>
          <a:p>
            <a:pPr fontAlgn="auto">
              <a:spcAft>
                <a:spcPts val="0"/>
              </a:spcAft>
              <a:buFont typeface="Arial" pitchFamily="34" charset="0"/>
              <a:buNone/>
              <a:defRPr/>
            </a:pPr>
            <a:r>
              <a:rPr lang="en-US" sz="1200" b="1" i="1" dirty="0" smtClean="0"/>
              <a:t>Site Selection</a:t>
            </a:r>
          </a:p>
          <a:p>
            <a:pPr fontAlgn="auto">
              <a:spcAft>
                <a:spcPts val="0"/>
              </a:spcAft>
              <a:defRPr/>
            </a:pPr>
            <a:r>
              <a:rPr lang="en-US" sz="1200" b="1" dirty="0" smtClean="0"/>
              <a:t>WIBs select the Workforce Center and other service delivery locations and the number of locations within their local service area, in consultation with partner programs.</a:t>
            </a:r>
          </a:p>
          <a:p>
            <a:pPr fontAlgn="auto">
              <a:spcAft>
                <a:spcPts val="0"/>
              </a:spcAft>
              <a:buFont typeface="Arial" pitchFamily="34" charset="0"/>
              <a:buNone/>
              <a:defRPr/>
            </a:pPr>
            <a:endParaRPr lang="en-US" sz="1200" b="1" dirty="0" smtClean="0"/>
          </a:p>
          <a:p>
            <a:pPr fontAlgn="auto">
              <a:spcAft>
                <a:spcPts val="0"/>
              </a:spcAft>
              <a:buFont typeface="Arial" pitchFamily="34" charset="0"/>
              <a:buNone/>
              <a:defRPr/>
            </a:pPr>
            <a:r>
              <a:rPr lang="en-US" sz="1200" b="1" i="1" dirty="0" smtClean="0"/>
              <a:t>Oversight and Monitoring</a:t>
            </a:r>
          </a:p>
          <a:p>
            <a:pPr fontAlgn="auto">
              <a:spcAft>
                <a:spcPts val="0"/>
              </a:spcAft>
              <a:defRPr/>
            </a:pPr>
            <a:r>
              <a:rPr lang="en-US" sz="1200" b="1" dirty="0" smtClean="0"/>
              <a:t>WIBs monitor workforce development activities, budgets and performance outcomes within the WSA.</a:t>
            </a:r>
          </a:p>
          <a:p>
            <a:pPr fontAlgn="auto">
              <a:spcAft>
                <a:spcPts val="0"/>
              </a:spcAft>
              <a:buFont typeface="Arial" pitchFamily="34" charset="0"/>
              <a:buNone/>
              <a:defRPr/>
            </a:pPr>
            <a:endParaRPr lang="en-US" sz="1200" b="1" dirty="0" smtClean="0"/>
          </a:p>
          <a:p>
            <a:pPr fontAlgn="auto">
              <a:spcAft>
                <a:spcPts val="0"/>
              </a:spcAft>
              <a:buFont typeface="Arial" pitchFamily="34" charset="0"/>
              <a:buNone/>
              <a:defRPr/>
            </a:pPr>
            <a:r>
              <a:rPr lang="en-US" sz="1200" b="1" i="1" dirty="0" smtClean="0"/>
              <a:t>Coordinate Service Delivery with Other WSAs</a:t>
            </a:r>
          </a:p>
          <a:p>
            <a:pPr fontAlgn="auto">
              <a:spcAft>
                <a:spcPts val="0"/>
              </a:spcAft>
              <a:defRPr/>
            </a:pPr>
            <a:r>
              <a:rPr lang="en-US" sz="1200" b="1" dirty="0" smtClean="0"/>
              <a:t>WIBs lead the charge in cooperating  with other WSAs and appropriate state agencies to design and deliver activities and services that exceed local jurisdictional boundaries and/or individual capacities of WSAs.</a:t>
            </a:r>
          </a:p>
          <a:p>
            <a:pPr fontAlgn="auto">
              <a:spcAft>
                <a:spcPts val="0"/>
              </a:spcAft>
              <a:buFont typeface="Arial" pitchFamily="34" charset="0"/>
              <a:buNone/>
              <a:defRPr/>
            </a:pPr>
            <a:endParaRPr lang="en-US" sz="1200" b="1" dirty="0" smtClean="0"/>
          </a:p>
          <a:p>
            <a:pPr fontAlgn="auto">
              <a:spcAft>
                <a:spcPts val="0"/>
              </a:spcAft>
              <a:buFont typeface="Arial" pitchFamily="34" charset="0"/>
              <a:buNone/>
              <a:defRPr/>
            </a:pPr>
            <a:r>
              <a:rPr lang="en-US" sz="1200" b="1" i="1" dirty="0" smtClean="0"/>
              <a:t>Coordinate With Economic Development</a:t>
            </a:r>
          </a:p>
          <a:p>
            <a:pPr fontAlgn="auto">
              <a:spcAft>
                <a:spcPts val="0"/>
              </a:spcAft>
              <a:defRPr/>
            </a:pPr>
            <a:r>
              <a:rPr lang="en-US" sz="1200" b="1" dirty="0" smtClean="0"/>
              <a:t>WIBs ensure that services are coordinated with economic development efforts in their regions.</a:t>
            </a:r>
          </a:p>
          <a:p>
            <a:pPr>
              <a:spcBef>
                <a:spcPct val="0"/>
              </a:spcBef>
            </a:pP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8C075B0-03A4-4E14-85CC-89DCD0747B5A}" type="slidenum">
              <a:rPr lang="en-US">
                <a:solidFill>
                  <a:prstClr val="black"/>
                </a:solidFill>
              </a:rPr>
              <a:pPr fontAlgn="base">
                <a:spcBef>
                  <a:spcPct val="0"/>
                </a:spcBef>
                <a:spcAft>
                  <a:spcPct val="0"/>
                </a:spcAft>
              </a:pPr>
              <a:t>24</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a:t>
            </a:r>
            <a:r>
              <a:rPr lang="en-US" baseline="0" dirty="0" smtClean="0"/>
              <a:t> “home base” for employment and training services are the Workforce Centers.  These are called “one Stops” because the federal authorizing law refers to them as such.  </a:t>
            </a:r>
            <a:r>
              <a:rPr lang="en-US" dirty="0" smtClean="0"/>
              <a:t>Services offered at Minnesota WorkForce Centers are available to everyone, including those who are transitioning from one job to another, school to work and welfare to work situations, or who are entering into formal work for the first time. The services listed below can be customized to meet specific needs.</a:t>
            </a:r>
          </a:p>
          <a:p>
            <a:r>
              <a:rPr lang="en-US" dirty="0" smtClean="0"/>
              <a:t>Funding for workforce</a:t>
            </a:r>
            <a:r>
              <a:rPr lang="en-US" baseline="0" dirty="0" smtClean="0"/>
              <a:t> programs is approximately 75% federal funds and 25% state funds.  Minnesota is one of few states who invest a relatively significant portion of state funding to employment and training programs.</a:t>
            </a:r>
            <a:endParaRPr lang="en-US" dirty="0"/>
          </a:p>
        </p:txBody>
      </p:sp>
      <p:sp>
        <p:nvSpPr>
          <p:cNvPr id="4" name="Slide Number Placeholder 3"/>
          <p:cNvSpPr>
            <a:spLocks noGrp="1"/>
          </p:cNvSpPr>
          <p:nvPr>
            <p:ph type="sldNum" sz="quarter" idx="10"/>
          </p:nvPr>
        </p:nvSpPr>
        <p:spPr/>
        <p:txBody>
          <a:bodyPr/>
          <a:lstStyle/>
          <a:p>
            <a:fld id="{9EBA3A07-D718-4E17-B176-1E54425508BF}"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workforce center has a resource room that is open to the public, which provide access to computers, phones, fax machines, and copiers.  Job seekers can also sign up for any of the classroom type programs available such as job search, resume writing, and interviewing skills.  If jobseekers qualify for specific programs such as dislocated worker, MFIP or federal adult services programs, individual counseling is available.</a:t>
            </a:r>
          </a:p>
          <a:p>
            <a:endParaRPr lang="en-US" baseline="0" dirty="0" smtClean="0"/>
          </a:p>
          <a:p>
            <a:r>
              <a:rPr lang="en-US" baseline="0" dirty="0" smtClean="0"/>
              <a:t>It is important to note that Unemployment Insurance is no longer a service offered through the workforce centers.  DEED has moved to an entirely on-line and phone-based system and do not have staff available to meet with people one-on-one.  That being said, many people who do have questions about UI turn to the workforce centers for help, and staff does their best to assist them as much as possible.  </a:t>
            </a:r>
            <a:endParaRPr lang="en-US" dirty="0"/>
          </a:p>
        </p:txBody>
      </p:sp>
      <p:sp>
        <p:nvSpPr>
          <p:cNvPr id="4" name="Slide Number Placeholder 3"/>
          <p:cNvSpPr>
            <a:spLocks noGrp="1"/>
          </p:cNvSpPr>
          <p:nvPr>
            <p:ph type="sldNum" sz="quarter" idx="10"/>
          </p:nvPr>
        </p:nvSpPr>
        <p:spPr/>
        <p:txBody>
          <a:bodyPr/>
          <a:lstStyle/>
          <a:p>
            <a:fld id="{9EBA3A07-D718-4E17-B176-1E54425508BF}"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Minnesota</a:t>
            </a:r>
            <a:r>
              <a:rPr lang="en-US" baseline="0" dirty="0" smtClean="0"/>
              <a:t> Works is the online job matching system supported by the Department of Employment and economic development.  Other services can be provided to employers by working with either workforce center staff or a business services representative in the workforce centers.  </a:t>
            </a:r>
          </a:p>
          <a:p>
            <a:r>
              <a:rPr lang="en-US" baseline="0" dirty="0" smtClean="0"/>
              <a:t>Plant closing and layoffs are a major part of workforce services.  If there is a lay off of more than 50 people, services for dislocated workers will be set up on site.  For layoffs fewer than 50 people, workers can go to any workforce center of their choice to learn what services are available to them.  </a:t>
            </a:r>
            <a:endParaRPr lang="en-US" dirty="0"/>
          </a:p>
        </p:txBody>
      </p:sp>
      <p:sp>
        <p:nvSpPr>
          <p:cNvPr id="4" name="Slide Number Placeholder 3"/>
          <p:cNvSpPr>
            <a:spLocks noGrp="1"/>
          </p:cNvSpPr>
          <p:nvPr>
            <p:ph type="sldNum" sz="quarter" idx="10"/>
          </p:nvPr>
        </p:nvSpPr>
        <p:spPr/>
        <p:txBody>
          <a:bodyPr/>
          <a:lstStyle/>
          <a:p>
            <a:fld id="{9EBA3A07-D718-4E17-B176-1E54425508BF}"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Job Service is a program run by the Minnesota Department of Employment and Economic Development. The mission of Job Service is to provide and support a labor exchange system which helps Minnesota businesses build and maintain a world class workforce and which helps workers and job seekers manage their participation in the workforce and enhance their self sufficiency.</a:t>
            </a:r>
          </a:p>
          <a:p>
            <a:endParaRPr lang="en-US" dirty="0" smtClean="0"/>
          </a:p>
          <a:p>
            <a:r>
              <a:rPr lang="en-US" dirty="0" smtClean="0"/>
              <a:t>SSB- Adult and Youth</a:t>
            </a:r>
            <a:r>
              <a:rPr lang="en-US" baseline="0" dirty="0" smtClean="0"/>
              <a:t> programs</a:t>
            </a:r>
          </a:p>
          <a:p>
            <a:r>
              <a:rPr lang="en-US" baseline="0" dirty="0" smtClean="0"/>
              <a:t>Veteran Services Individual</a:t>
            </a:r>
            <a:r>
              <a:rPr lang="en-US" dirty="0" smtClean="0"/>
              <a:t>, intensive employment assistance </a:t>
            </a:r>
          </a:p>
          <a:p>
            <a:r>
              <a:rPr lang="en-US" dirty="0" smtClean="0"/>
              <a:t>In-person orientation to Minnesota WorkForce Center services </a:t>
            </a:r>
          </a:p>
          <a:p>
            <a:r>
              <a:rPr lang="en-US" dirty="0" smtClean="0"/>
              <a:t>Job search information, resume assistance, cover letters, job search videos </a:t>
            </a:r>
          </a:p>
          <a:p>
            <a:r>
              <a:rPr lang="en-US" dirty="0" smtClean="0"/>
              <a:t>Eligibility determination for special programs and services to employ and train veterans. Veterans with disabilities from the military may apply for </a:t>
            </a:r>
            <a:r>
              <a:rPr lang="en-US" dirty="0" smtClean="0">
                <a:hlinkClick r:id="rId3"/>
              </a:rPr>
              <a:t>vocational rehabilitation services</a:t>
            </a:r>
            <a:r>
              <a:rPr lang="en-US" dirty="0" smtClean="0"/>
              <a:t>. </a:t>
            </a:r>
          </a:p>
          <a:p>
            <a:r>
              <a:rPr lang="en-US" dirty="0" smtClean="0"/>
              <a:t>Information and assistance on </a:t>
            </a:r>
            <a:r>
              <a:rPr lang="en-US" dirty="0" smtClean="0">
                <a:hlinkClick r:id="rId4"/>
              </a:rPr>
              <a:t>licensure, certification and apprenticeships</a:t>
            </a:r>
            <a:r>
              <a:rPr lang="en-US" dirty="0" smtClean="0"/>
              <a:t> </a:t>
            </a:r>
          </a:p>
          <a:p>
            <a:r>
              <a:rPr lang="en-US" dirty="0" smtClean="0"/>
              <a:t>Information on veterans employment benefits, rights and preferences </a:t>
            </a:r>
          </a:p>
          <a:p>
            <a:r>
              <a:rPr lang="en-US" dirty="0" smtClean="0"/>
              <a:t>Instruction and training on using the Internet for job searches </a:t>
            </a:r>
          </a:p>
          <a:p>
            <a:r>
              <a:rPr lang="en-US" dirty="0" smtClean="0"/>
              <a:t>Information on how to apply for Federal, State and County positions </a:t>
            </a:r>
          </a:p>
          <a:p>
            <a:r>
              <a:rPr lang="en-US" dirty="0" smtClean="0"/>
              <a:t>Direct referral to job openings </a:t>
            </a:r>
          </a:p>
          <a:p>
            <a:r>
              <a:rPr lang="en-US" dirty="0" smtClean="0"/>
              <a:t>Information and referral to appropriate agencies and services </a:t>
            </a:r>
          </a:p>
          <a:p>
            <a:r>
              <a:rPr lang="en-US" dirty="0" smtClean="0">
                <a:hlinkClick r:id="rId5" action="ppaction://hlinkfile"/>
              </a:rPr>
              <a:t>Rehabilitation Services</a:t>
            </a:r>
            <a:r>
              <a:rPr lang="en-US" dirty="0" smtClean="0"/>
              <a:t> helps people with disabilities to achieve their employment and independent living goals. </a:t>
            </a:r>
          </a:p>
          <a:p>
            <a:endParaRPr lang="en-US" dirty="0" smtClean="0"/>
          </a:p>
          <a:p>
            <a:r>
              <a:rPr lang="en-US" dirty="0" smtClean="0"/>
              <a:t>WIOA</a:t>
            </a:r>
            <a:r>
              <a:rPr lang="en-US" baseline="0" dirty="0" smtClean="0"/>
              <a:t> strengthens </a:t>
            </a:r>
            <a:r>
              <a:rPr lang="en-US" baseline="0" dirty="0" err="1" smtClean="0"/>
              <a:t>langaguage</a:t>
            </a:r>
            <a:r>
              <a:rPr lang="en-US" baseline="0" dirty="0" smtClean="0"/>
              <a:t> around mandatory partners and the role each of them should play in the local delivery system, including contributing to the costs of infrastructure and resource rooms.  It is unclear at this time what this actually means in practice; we are hoping for more clarification when the rules come out from the Department of Labor.</a:t>
            </a:r>
            <a:endParaRPr lang="en-US" dirty="0" smtClean="0"/>
          </a:p>
        </p:txBody>
      </p:sp>
      <p:sp>
        <p:nvSpPr>
          <p:cNvPr id="4" name="Slide Number Placeholder 3"/>
          <p:cNvSpPr>
            <a:spLocks noGrp="1"/>
          </p:cNvSpPr>
          <p:nvPr>
            <p:ph type="sldNum" sz="quarter" idx="10"/>
          </p:nvPr>
        </p:nvSpPr>
        <p:spPr/>
        <p:txBody>
          <a:bodyPr/>
          <a:lstStyle/>
          <a:p>
            <a:fld id="{9EBA3A07-D718-4E17-B176-1E54425508BF}"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Released a report last fall on WIOA called</a:t>
            </a:r>
            <a:r>
              <a:rPr lang="en-US" baseline="0" dirty="0" smtClean="0"/>
              <a:t> New Opportunities for Low-Income and Low-Skilled Adults and Youth.  It identifies strategies in WIOA that fall into these four buckets:</a:t>
            </a:r>
            <a:endParaRPr lang="en-US" dirty="0"/>
          </a:p>
        </p:txBody>
      </p:sp>
      <p:sp>
        <p:nvSpPr>
          <p:cNvPr id="4" name="Slide Number Placeholder 3"/>
          <p:cNvSpPr>
            <a:spLocks noGrp="1"/>
          </p:cNvSpPr>
          <p:nvPr>
            <p:ph type="sldNum" sz="quarter" idx="10"/>
          </p:nvPr>
        </p:nvSpPr>
        <p:spPr/>
        <p:txBody>
          <a:bodyPr/>
          <a:lstStyle/>
          <a:p>
            <a:fld id="{2353FF0A-4D54-4F56-A761-0F6F2425624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60598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local workforce service area partners are responsible for providing employment and training programs within the workforce centers.  In each area, local workforce service providers are selected by elected officials under joint power agreements.  In some cases these providers are county based, such as in Anoka, Washington, and Dakota-Scott.  In other areas, they are non-profits such as Central Minnesota Jobs and Training Services, Workforce Development, Inc.,  Rural Minnesota CEP, or the Northwest Minnesota Private Industry Council.</a:t>
            </a:r>
          </a:p>
          <a:p>
            <a:endParaRPr lang="en-US" baseline="0" dirty="0" smtClean="0"/>
          </a:p>
          <a:p>
            <a:r>
              <a:rPr lang="en-US" baseline="0" dirty="0" smtClean="0"/>
              <a:t>The local partners specifically deliver Adult, Dislocated Worker and Youth services, and most also provide Employment and Training services through MFIP, the Minnesota Family Investment program, or public assistance.  Individual Counties contract with the local providers to deliver these services.</a:t>
            </a:r>
            <a:endParaRPr lang="en-US" dirty="0"/>
          </a:p>
        </p:txBody>
      </p:sp>
      <p:sp>
        <p:nvSpPr>
          <p:cNvPr id="4" name="Slide Number Placeholder 3"/>
          <p:cNvSpPr>
            <a:spLocks noGrp="1"/>
          </p:cNvSpPr>
          <p:nvPr>
            <p:ph type="sldNum" sz="quarter" idx="10"/>
          </p:nvPr>
        </p:nvSpPr>
        <p:spPr/>
        <p:txBody>
          <a:bodyPr/>
          <a:lstStyle/>
          <a:p>
            <a:fld id="{9EBA3A07-D718-4E17-B176-1E54425508BF}"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1413" y="228600"/>
            <a:ext cx="46497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762000" y="3810001"/>
            <a:ext cx="560705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z="900"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1"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9D729983-B4F4-432B-80EC-4AACA4FD3200}" type="slidenum">
              <a:rPr lang="en-US" smtClean="0">
                <a:solidFill>
                  <a:prstClr val="black"/>
                </a:solidFill>
              </a:rPr>
              <a:pPr eaLnBrk="1" hangingPunct="1"/>
              <a:t>31</a:t>
            </a:fld>
            <a:endParaRPr lang="en-US" dirty="0" smtClean="0">
              <a:solidFill>
                <a:prstClr val="black"/>
              </a:solidFill>
            </a:endParaRPr>
          </a:p>
        </p:txBody>
      </p:sp>
    </p:spTree>
    <p:extLst>
      <p:ext uri="{BB962C8B-B14F-4D97-AF65-F5344CB8AC3E}">
        <p14:creationId xmlns:p14="http://schemas.microsoft.com/office/powerpoint/2010/main" val="3847234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E3AEF-4327-4515-9CE6-81D054FEC5D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334444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E3AEF-4327-4515-9CE6-81D054FEC5D0}"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742910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E3AEF-4327-4515-9CE6-81D054FEC5D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341758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E3AEF-4327-4515-9CE6-81D054FEC5D0}"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9511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E3AEF-4327-4515-9CE6-81D054FEC5D0}"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46695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E3AEF-4327-4515-9CE6-81D054FEC5D0}"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568406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E3AEF-4327-4515-9CE6-81D054FEC5D0}"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870254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E3AEF-4327-4515-9CE6-81D054FEC5D0}"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70608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WIOA targeting highest</a:t>
            </a:r>
            <a:r>
              <a:rPr lang="en-US" baseline="0" dirty="0" smtClean="0"/>
              <a:t> </a:t>
            </a:r>
            <a:r>
              <a:rPr lang="en-US" baseline="0" dirty="0" err="1" smtClean="0"/>
              <a:t>barriered</a:t>
            </a:r>
            <a:r>
              <a:rPr lang="en-US" baseline="0" dirty="0" smtClean="0"/>
              <a:t> populations.  </a:t>
            </a:r>
          </a:p>
          <a:p>
            <a:endParaRPr lang="en-US" baseline="0" dirty="0" smtClean="0"/>
          </a:p>
          <a:p>
            <a:r>
              <a:rPr lang="en-US" baseline="0" dirty="0" smtClean="0"/>
              <a:t>Work through the list.  MSG in Title II since 1998.  new to I and IV. Devil will be in the details – WIOA proposed regulations made it a bit clearer but final regulations won’t be out until 2016</a:t>
            </a:r>
            <a:endParaRPr lang="en-US" dirty="0"/>
          </a:p>
        </p:txBody>
      </p:sp>
      <p:sp>
        <p:nvSpPr>
          <p:cNvPr id="4" name="Slide Number Placeholder 3"/>
          <p:cNvSpPr>
            <a:spLocks noGrp="1"/>
          </p:cNvSpPr>
          <p:nvPr>
            <p:ph type="sldNum" sz="quarter" idx="10"/>
          </p:nvPr>
        </p:nvSpPr>
        <p:spPr/>
        <p:txBody>
          <a:bodyPr/>
          <a:lstStyle/>
          <a:p>
            <a:fld id="{2353FF0A-4D54-4F56-A761-0F6F2425624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4115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Expansion of education and training options.</a:t>
            </a:r>
          </a:p>
          <a:p>
            <a:endParaRPr lang="en-US" dirty="0" smtClean="0"/>
          </a:p>
          <a:p>
            <a:r>
              <a:rPr lang="en-US" dirty="0" smtClean="0"/>
              <a:t>Sequence of service dropped.</a:t>
            </a:r>
          </a:p>
          <a:p>
            <a:r>
              <a:rPr lang="en-US" dirty="0" smtClean="0"/>
              <a:t>Public</a:t>
            </a:r>
            <a:r>
              <a:rPr lang="en-US" baseline="0" dirty="0" smtClean="0"/>
              <a:t> reports – consumer reports</a:t>
            </a:r>
          </a:p>
          <a:p>
            <a:r>
              <a:rPr lang="en-US" baseline="0" dirty="0" smtClean="0"/>
              <a:t>CP mentioned 21 times in WIOA (encourage you to download the PDF and do some searches.  If we have internet, do this) and includes a really comprehensive definition of career pathways</a:t>
            </a:r>
            <a:endParaRPr lang="en-US" dirty="0"/>
          </a:p>
        </p:txBody>
      </p:sp>
      <p:sp>
        <p:nvSpPr>
          <p:cNvPr id="4" name="Slide Number Placeholder 3"/>
          <p:cNvSpPr>
            <a:spLocks noGrp="1"/>
          </p:cNvSpPr>
          <p:nvPr>
            <p:ph type="sldNum" sz="quarter" idx="10"/>
          </p:nvPr>
        </p:nvSpPr>
        <p:spPr/>
        <p:txBody>
          <a:bodyPr/>
          <a:lstStyle/>
          <a:p>
            <a:fld id="{2353FF0A-4D54-4F56-A761-0F6F2425624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9177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Back to WIOA – more on what’s ahead</a:t>
            </a:r>
          </a:p>
          <a:p>
            <a:pPr defTabSz="931774">
              <a:defRPr/>
            </a:pPr>
            <a:endParaRPr lang="en-US" dirty="0"/>
          </a:p>
          <a:p>
            <a:pPr defTabSz="931774">
              <a:defRPr/>
            </a:pPr>
            <a:r>
              <a:rPr lang="en-US" dirty="0"/>
              <a:t>State title II agencies need to address the “many adult education providers to one local workforce board area issue” including 1) how to identify a single person to represent the group on the local board and the role that person plays in representing regional adult education and literacy efforts and 2) require a blanket Memorandum of Understanding (MOU) so that the local workforce region has a common relationship with all the adult education providers that they all agree to.  </a:t>
            </a:r>
          </a:p>
          <a:p>
            <a:endParaRPr lang="en-US" dirty="0"/>
          </a:p>
        </p:txBody>
      </p:sp>
      <p:sp>
        <p:nvSpPr>
          <p:cNvPr id="4" name="Slide Number Placeholder 3"/>
          <p:cNvSpPr>
            <a:spLocks noGrp="1"/>
          </p:cNvSpPr>
          <p:nvPr>
            <p:ph type="sldNum" sz="quarter" idx="10"/>
          </p:nvPr>
        </p:nvSpPr>
        <p:spPr/>
        <p:txBody>
          <a:bodyPr/>
          <a:lstStyle/>
          <a:p>
            <a:fld id="{2353FF0A-4D54-4F56-A761-0F6F2425624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9282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WIOA introduce</a:t>
            </a:r>
            <a:r>
              <a:rPr lang="en-US" baseline="0" dirty="0" smtClean="0"/>
              <a:t> the need for Local workforce development boards to review their Title II partners plans.  Feds will provide guidance, MDE will provide guidance, but it will be up to you to locally move this ball.</a:t>
            </a:r>
            <a:endParaRPr lang="en-US" dirty="0"/>
          </a:p>
        </p:txBody>
      </p:sp>
      <p:sp>
        <p:nvSpPr>
          <p:cNvPr id="4" name="Slide Number Placeholder 3"/>
          <p:cNvSpPr>
            <a:spLocks noGrp="1"/>
          </p:cNvSpPr>
          <p:nvPr>
            <p:ph type="sldNum" sz="quarter" idx="10"/>
          </p:nvPr>
        </p:nvSpPr>
        <p:spPr/>
        <p:txBody>
          <a:bodyPr/>
          <a:lstStyle/>
          <a:p>
            <a:fld id="{2353FF0A-4D54-4F56-A761-0F6F2425624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670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it’s important to know what the local UNIFIED plan will be.</a:t>
            </a:r>
            <a:endParaRPr lang="en-US" dirty="0"/>
          </a:p>
        </p:txBody>
      </p:sp>
      <p:sp>
        <p:nvSpPr>
          <p:cNvPr id="4" name="Slide Number Placeholder 3"/>
          <p:cNvSpPr>
            <a:spLocks noGrp="1"/>
          </p:cNvSpPr>
          <p:nvPr>
            <p:ph type="sldNum" sz="quarter" idx="10"/>
          </p:nvPr>
        </p:nvSpPr>
        <p:spPr/>
        <p:txBody>
          <a:bodyPr/>
          <a:lstStyle/>
          <a:p>
            <a:fld id="{2353FF0A-4D54-4F56-A761-0F6F2425624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9846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local plan needs to include this…</a:t>
            </a:r>
            <a:endParaRPr lang="en-US" dirty="0"/>
          </a:p>
        </p:txBody>
      </p:sp>
      <p:sp>
        <p:nvSpPr>
          <p:cNvPr id="4" name="Slide Number Placeholder 3"/>
          <p:cNvSpPr>
            <a:spLocks noGrp="1"/>
          </p:cNvSpPr>
          <p:nvPr>
            <p:ph type="sldNum" sz="quarter" idx="10"/>
          </p:nvPr>
        </p:nvSpPr>
        <p:spPr/>
        <p:txBody>
          <a:bodyPr/>
          <a:lstStyle/>
          <a:p>
            <a:fld id="{2353FF0A-4D54-4F56-A761-0F6F2425624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8253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levers</a:t>
            </a:r>
            <a:r>
              <a:rPr lang="en-US" baseline="0" dirty="0" smtClean="0"/>
              <a:t> to help local plans focus on hardest to serve</a:t>
            </a:r>
            <a:endParaRPr lang="en-US" dirty="0"/>
          </a:p>
        </p:txBody>
      </p:sp>
      <p:sp>
        <p:nvSpPr>
          <p:cNvPr id="4" name="Slide Number Placeholder 3"/>
          <p:cNvSpPr>
            <a:spLocks noGrp="1"/>
          </p:cNvSpPr>
          <p:nvPr>
            <p:ph type="sldNum" sz="quarter" idx="10"/>
          </p:nvPr>
        </p:nvSpPr>
        <p:spPr/>
        <p:txBody>
          <a:bodyPr/>
          <a:lstStyle/>
          <a:p>
            <a:fld id="{2353FF0A-4D54-4F56-A761-0F6F2425624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762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0A9AE9-DD26-4237-AF15-2F75D28A2518}" type="datetimeFigureOut">
              <a:rPr lang="en-US" smtClean="0">
                <a:solidFill>
                  <a:prstClr val="white">
                    <a:tint val="75000"/>
                  </a:prstClr>
                </a:solidFill>
              </a:rPr>
              <a:pPr/>
              <a:t>10/20/2015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7346B14-E277-448C-98B6-D51D07AB16A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89631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A9AE9-DD26-4237-AF15-2F75D28A2518}" type="datetimeFigureOut">
              <a:rPr lang="en-US" smtClean="0">
                <a:solidFill>
                  <a:prstClr val="white">
                    <a:tint val="75000"/>
                  </a:prstClr>
                </a:solidFill>
              </a:rPr>
              <a:pPr/>
              <a:t>10/20/2015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7346B14-E277-448C-98B6-D51D07AB16A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312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A9AE9-DD26-4237-AF15-2F75D28A2518}" type="datetimeFigureOut">
              <a:rPr lang="en-US" smtClean="0">
                <a:solidFill>
                  <a:prstClr val="white">
                    <a:tint val="75000"/>
                  </a:prstClr>
                </a:solidFill>
              </a:rPr>
              <a:pPr/>
              <a:t>10/20/2015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7346B14-E277-448C-98B6-D51D07AB16A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0690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7F8C3-3E28-4D5F-8AE2-B767FE79BD0E}" type="datetimeFigureOut">
              <a:rPr lang="en-US" smtClean="0">
                <a:solidFill>
                  <a:srgbClr val="FF9000"/>
                </a:solidFill>
              </a:rPr>
              <a:pPr/>
              <a:t>10/20/2015</a:t>
            </a:fld>
            <a:endParaRPr lang="en-US">
              <a:solidFill>
                <a:srgbClr val="FF9000"/>
              </a:solidFill>
            </a:endParaRPr>
          </a:p>
        </p:txBody>
      </p:sp>
      <p:sp>
        <p:nvSpPr>
          <p:cNvPr id="5" name="Footer Placeholder 4"/>
          <p:cNvSpPr>
            <a:spLocks noGrp="1"/>
          </p:cNvSpPr>
          <p:nvPr>
            <p:ph type="ftr" sz="quarter" idx="11"/>
          </p:nvPr>
        </p:nvSpPr>
        <p:spPr/>
        <p:txBody>
          <a:bodyPr/>
          <a:lstStyle/>
          <a:p>
            <a:endParaRPr lang="en-US">
              <a:solidFill>
                <a:srgbClr val="FF9000"/>
              </a:solidFill>
            </a:endParaRPr>
          </a:p>
        </p:txBody>
      </p:sp>
      <p:sp>
        <p:nvSpPr>
          <p:cNvPr id="6" name="Slide Number Placeholder 5"/>
          <p:cNvSpPr>
            <a:spLocks noGrp="1"/>
          </p:cNvSpPr>
          <p:nvPr>
            <p:ph type="sldNum" sz="quarter" idx="12"/>
          </p:nvPr>
        </p:nvSpPr>
        <p:spPr/>
        <p:txBody>
          <a:bodyPr/>
          <a:lstStyle/>
          <a:p>
            <a:fld id="{16DD2510-5404-435D-91B3-0234895FD367}"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2761360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7F8C3-3E28-4D5F-8AE2-B767FE79BD0E}" type="datetimeFigureOut">
              <a:rPr lang="en-US" smtClean="0">
                <a:solidFill>
                  <a:srgbClr val="FF9000"/>
                </a:solidFill>
              </a:rPr>
              <a:pPr/>
              <a:t>10/20/2015</a:t>
            </a:fld>
            <a:endParaRPr lang="en-US">
              <a:solidFill>
                <a:srgbClr val="FF9000"/>
              </a:solidFill>
            </a:endParaRPr>
          </a:p>
        </p:txBody>
      </p:sp>
      <p:sp>
        <p:nvSpPr>
          <p:cNvPr id="5" name="Footer Placeholder 4"/>
          <p:cNvSpPr>
            <a:spLocks noGrp="1"/>
          </p:cNvSpPr>
          <p:nvPr>
            <p:ph type="ftr" sz="quarter" idx="11"/>
          </p:nvPr>
        </p:nvSpPr>
        <p:spPr/>
        <p:txBody>
          <a:bodyPr/>
          <a:lstStyle/>
          <a:p>
            <a:endParaRPr lang="en-US">
              <a:solidFill>
                <a:srgbClr val="FF9000"/>
              </a:solidFill>
            </a:endParaRPr>
          </a:p>
        </p:txBody>
      </p:sp>
      <p:sp>
        <p:nvSpPr>
          <p:cNvPr id="6" name="Slide Number Placeholder 5"/>
          <p:cNvSpPr>
            <a:spLocks noGrp="1"/>
          </p:cNvSpPr>
          <p:nvPr>
            <p:ph type="sldNum" sz="quarter" idx="12"/>
          </p:nvPr>
        </p:nvSpPr>
        <p:spPr/>
        <p:txBody>
          <a:bodyPr/>
          <a:lstStyle/>
          <a:p>
            <a:fld id="{16DD2510-5404-435D-91B3-0234895FD367}"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3395401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A7F8C3-3E28-4D5F-8AE2-B767FE79BD0E}" type="datetimeFigureOut">
              <a:rPr lang="en-US" smtClean="0">
                <a:solidFill>
                  <a:srgbClr val="FF9000"/>
                </a:solidFill>
              </a:rPr>
              <a:pPr/>
              <a:t>10/20/2015</a:t>
            </a:fld>
            <a:endParaRPr lang="en-US">
              <a:solidFill>
                <a:srgbClr val="FF9000"/>
              </a:solidFill>
            </a:endParaRPr>
          </a:p>
        </p:txBody>
      </p:sp>
      <p:sp>
        <p:nvSpPr>
          <p:cNvPr id="5" name="Footer Placeholder 4"/>
          <p:cNvSpPr>
            <a:spLocks noGrp="1"/>
          </p:cNvSpPr>
          <p:nvPr>
            <p:ph type="ftr" sz="quarter" idx="11"/>
          </p:nvPr>
        </p:nvSpPr>
        <p:spPr/>
        <p:txBody>
          <a:bodyPr/>
          <a:lstStyle/>
          <a:p>
            <a:endParaRPr lang="en-US">
              <a:solidFill>
                <a:srgbClr val="FF9000"/>
              </a:solidFill>
            </a:endParaRPr>
          </a:p>
        </p:txBody>
      </p:sp>
      <p:sp>
        <p:nvSpPr>
          <p:cNvPr id="6" name="Slide Number Placeholder 5"/>
          <p:cNvSpPr>
            <a:spLocks noGrp="1"/>
          </p:cNvSpPr>
          <p:nvPr>
            <p:ph type="sldNum" sz="quarter" idx="12"/>
          </p:nvPr>
        </p:nvSpPr>
        <p:spPr/>
        <p:txBody>
          <a:bodyPr/>
          <a:lstStyle/>
          <a:p>
            <a:fld id="{16DD2510-5404-435D-91B3-0234895FD367}"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435945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A7F8C3-3E28-4D5F-8AE2-B767FE79BD0E}" type="datetimeFigureOut">
              <a:rPr lang="en-US" smtClean="0">
                <a:solidFill>
                  <a:srgbClr val="FF9000"/>
                </a:solidFill>
              </a:rPr>
              <a:pPr/>
              <a:t>10/20/2015</a:t>
            </a:fld>
            <a:endParaRPr lang="en-US">
              <a:solidFill>
                <a:srgbClr val="FF9000"/>
              </a:solidFill>
            </a:endParaRPr>
          </a:p>
        </p:txBody>
      </p:sp>
      <p:sp>
        <p:nvSpPr>
          <p:cNvPr id="6" name="Footer Placeholder 5"/>
          <p:cNvSpPr>
            <a:spLocks noGrp="1"/>
          </p:cNvSpPr>
          <p:nvPr>
            <p:ph type="ftr" sz="quarter" idx="11"/>
          </p:nvPr>
        </p:nvSpPr>
        <p:spPr/>
        <p:txBody>
          <a:bodyPr/>
          <a:lstStyle/>
          <a:p>
            <a:endParaRPr lang="en-US">
              <a:solidFill>
                <a:srgbClr val="FF9000"/>
              </a:solidFill>
            </a:endParaRPr>
          </a:p>
        </p:txBody>
      </p:sp>
      <p:sp>
        <p:nvSpPr>
          <p:cNvPr id="7" name="Slide Number Placeholder 6"/>
          <p:cNvSpPr>
            <a:spLocks noGrp="1"/>
          </p:cNvSpPr>
          <p:nvPr>
            <p:ph type="sldNum" sz="quarter" idx="12"/>
          </p:nvPr>
        </p:nvSpPr>
        <p:spPr/>
        <p:txBody>
          <a:bodyPr/>
          <a:lstStyle/>
          <a:p>
            <a:fld id="{16DD2510-5404-435D-91B3-0234895FD367}"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3092092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A7F8C3-3E28-4D5F-8AE2-B767FE79BD0E}" type="datetimeFigureOut">
              <a:rPr lang="en-US" smtClean="0">
                <a:solidFill>
                  <a:srgbClr val="FF9000"/>
                </a:solidFill>
              </a:rPr>
              <a:pPr/>
              <a:t>10/20/2015</a:t>
            </a:fld>
            <a:endParaRPr lang="en-US">
              <a:solidFill>
                <a:srgbClr val="FF9000"/>
              </a:solidFill>
            </a:endParaRPr>
          </a:p>
        </p:txBody>
      </p:sp>
      <p:sp>
        <p:nvSpPr>
          <p:cNvPr id="8" name="Footer Placeholder 7"/>
          <p:cNvSpPr>
            <a:spLocks noGrp="1"/>
          </p:cNvSpPr>
          <p:nvPr>
            <p:ph type="ftr" sz="quarter" idx="11"/>
          </p:nvPr>
        </p:nvSpPr>
        <p:spPr/>
        <p:txBody>
          <a:bodyPr/>
          <a:lstStyle/>
          <a:p>
            <a:endParaRPr lang="en-US">
              <a:solidFill>
                <a:srgbClr val="FF9000"/>
              </a:solidFill>
            </a:endParaRPr>
          </a:p>
        </p:txBody>
      </p:sp>
      <p:sp>
        <p:nvSpPr>
          <p:cNvPr id="9" name="Slide Number Placeholder 8"/>
          <p:cNvSpPr>
            <a:spLocks noGrp="1"/>
          </p:cNvSpPr>
          <p:nvPr>
            <p:ph type="sldNum" sz="quarter" idx="12"/>
          </p:nvPr>
        </p:nvSpPr>
        <p:spPr/>
        <p:txBody>
          <a:bodyPr/>
          <a:lstStyle/>
          <a:p>
            <a:fld id="{16DD2510-5404-435D-91B3-0234895FD367}"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3578679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A7F8C3-3E28-4D5F-8AE2-B767FE79BD0E}" type="datetimeFigureOut">
              <a:rPr lang="en-US" smtClean="0">
                <a:solidFill>
                  <a:srgbClr val="FF9000"/>
                </a:solidFill>
              </a:rPr>
              <a:pPr/>
              <a:t>10/20/2015</a:t>
            </a:fld>
            <a:endParaRPr lang="en-US">
              <a:solidFill>
                <a:srgbClr val="FF9000"/>
              </a:solidFill>
            </a:endParaRPr>
          </a:p>
        </p:txBody>
      </p:sp>
      <p:sp>
        <p:nvSpPr>
          <p:cNvPr id="4" name="Footer Placeholder 3"/>
          <p:cNvSpPr>
            <a:spLocks noGrp="1"/>
          </p:cNvSpPr>
          <p:nvPr>
            <p:ph type="ftr" sz="quarter" idx="11"/>
          </p:nvPr>
        </p:nvSpPr>
        <p:spPr/>
        <p:txBody>
          <a:bodyPr/>
          <a:lstStyle/>
          <a:p>
            <a:endParaRPr lang="en-US">
              <a:solidFill>
                <a:srgbClr val="FF9000"/>
              </a:solidFill>
            </a:endParaRPr>
          </a:p>
        </p:txBody>
      </p:sp>
      <p:sp>
        <p:nvSpPr>
          <p:cNvPr id="5" name="Slide Number Placeholder 4"/>
          <p:cNvSpPr>
            <a:spLocks noGrp="1"/>
          </p:cNvSpPr>
          <p:nvPr>
            <p:ph type="sldNum" sz="quarter" idx="12"/>
          </p:nvPr>
        </p:nvSpPr>
        <p:spPr/>
        <p:txBody>
          <a:bodyPr/>
          <a:lstStyle/>
          <a:p>
            <a:fld id="{16DD2510-5404-435D-91B3-0234895FD367}"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1489579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7F8C3-3E28-4D5F-8AE2-B767FE79BD0E}" type="datetimeFigureOut">
              <a:rPr lang="en-US" smtClean="0">
                <a:solidFill>
                  <a:srgbClr val="FF9000"/>
                </a:solidFill>
              </a:rPr>
              <a:pPr/>
              <a:t>10/20/2015</a:t>
            </a:fld>
            <a:endParaRPr lang="en-US">
              <a:solidFill>
                <a:srgbClr val="FF9000"/>
              </a:solidFill>
            </a:endParaRPr>
          </a:p>
        </p:txBody>
      </p:sp>
      <p:sp>
        <p:nvSpPr>
          <p:cNvPr id="3" name="Footer Placeholder 2"/>
          <p:cNvSpPr>
            <a:spLocks noGrp="1"/>
          </p:cNvSpPr>
          <p:nvPr>
            <p:ph type="ftr" sz="quarter" idx="11"/>
          </p:nvPr>
        </p:nvSpPr>
        <p:spPr/>
        <p:txBody>
          <a:bodyPr/>
          <a:lstStyle/>
          <a:p>
            <a:endParaRPr lang="en-US">
              <a:solidFill>
                <a:srgbClr val="FF9000"/>
              </a:solidFill>
            </a:endParaRPr>
          </a:p>
        </p:txBody>
      </p:sp>
      <p:sp>
        <p:nvSpPr>
          <p:cNvPr id="4" name="Slide Number Placeholder 3"/>
          <p:cNvSpPr>
            <a:spLocks noGrp="1"/>
          </p:cNvSpPr>
          <p:nvPr>
            <p:ph type="sldNum" sz="quarter" idx="12"/>
          </p:nvPr>
        </p:nvSpPr>
        <p:spPr/>
        <p:txBody>
          <a:bodyPr/>
          <a:lstStyle/>
          <a:p>
            <a:fld id="{16DD2510-5404-435D-91B3-0234895FD367}"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113719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7F8C3-3E28-4D5F-8AE2-B767FE79BD0E}" type="datetimeFigureOut">
              <a:rPr lang="en-US" smtClean="0">
                <a:solidFill>
                  <a:srgbClr val="FF9000"/>
                </a:solidFill>
              </a:rPr>
              <a:pPr/>
              <a:t>10/20/2015</a:t>
            </a:fld>
            <a:endParaRPr lang="en-US">
              <a:solidFill>
                <a:srgbClr val="FF9000"/>
              </a:solidFill>
            </a:endParaRPr>
          </a:p>
        </p:txBody>
      </p:sp>
      <p:sp>
        <p:nvSpPr>
          <p:cNvPr id="6" name="Footer Placeholder 5"/>
          <p:cNvSpPr>
            <a:spLocks noGrp="1"/>
          </p:cNvSpPr>
          <p:nvPr>
            <p:ph type="ftr" sz="quarter" idx="11"/>
          </p:nvPr>
        </p:nvSpPr>
        <p:spPr/>
        <p:txBody>
          <a:bodyPr/>
          <a:lstStyle/>
          <a:p>
            <a:endParaRPr lang="en-US">
              <a:solidFill>
                <a:srgbClr val="FF9000"/>
              </a:solidFill>
            </a:endParaRPr>
          </a:p>
        </p:txBody>
      </p:sp>
      <p:sp>
        <p:nvSpPr>
          <p:cNvPr id="7" name="Slide Number Placeholder 6"/>
          <p:cNvSpPr>
            <a:spLocks noGrp="1"/>
          </p:cNvSpPr>
          <p:nvPr>
            <p:ph type="sldNum" sz="quarter" idx="12"/>
          </p:nvPr>
        </p:nvSpPr>
        <p:spPr/>
        <p:txBody>
          <a:bodyPr/>
          <a:lstStyle/>
          <a:p>
            <a:fld id="{16DD2510-5404-435D-91B3-0234895FD367}"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68700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A9AE9-DD26-4237-AF15-2F75D28A2518}" type="datetimeFigureOut">
              <a:rPr lang="en-US" smtClean="0">
                <a:solidFill>
                  <a:prstClr val="white">
                    <a:tint val="75000"/>
                  </a:prstClr>
                </a:solidFill>
              </a:rPr>
              <a:pPr/>
              <a:t>10/20/2015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7346B14-E277-448C-98B6-D51D07AB16A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64054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7F8C3-3E28-4D5F-8AE2-B767FE79BD0E}" type="datetimeFigureOut">
              <a:rPr lang="en-US" smtClean="0">
                <a:solidFill>
                  <a:srgbClr val="FF9000"/>
                </a:solidFill>
              </a:rPr>
              <a:pPr/>
              <a:t>10/20/2015</a:t>
            </a:fld>
            <a:endParaRPr lang="en-US">
              <a:solidFill>
                <a:srgbClr val="FF9000"/>
              </a:solidFill>
            </a:endParaRPr>
          </a:p>
        </p:txBody>
      </p:sp>
      <p:sp>
        <p:nvSpPr>
          <p:cNvPr id="6" name="Footer Placeholder 5"/>
          <p:cNvSpPr>
            <a:spLocks noGrp="1"/>
          </p:cNvSpPr>
          <p:nvPr>
            <p:ph type="ftr" sz="quarter" idx="11"/>
          </p:nvPr>
        </p:nvSpPr>
        <p:spPr/>
        <p:txBody>
          <a:bodyPr/>
          <a:lstStyle/>
          <a:p>
            <a:endParaRPr lang="en-US">
              <a:solidFill>
                <a:srgbClr val="FF9000"/>
              </a:solidFill>
            </a:endParaRPr>
          </a:p>
        </p:txBody>
      </p:sp>
      <p:sp>
        <p:nvSpPr>
          <p:cNvPr id="7" name="Slide Number Placeholder 6"/>
          <p:cNvSpPr>
            <a:spLocks noGrp="1"/>
          </p:cNvSpPr>
          <p:nvPr>
            <p:ph type="sldNum" sz="quarter" idx="12"/>
          </p:nvPr>
        </p:nvSpPr>
        <p:spPr/>
        <p:txBody>
          <a:bodyPr/>
          <a:lstStyle/>
          <a:p>
            <a:fld id="{16DD2510-5404-435D-91B3-0234895FD367}" type="slidenum">
              <a:rPr lang="en-US" smtClean="0">
                <a:solidFill>
                  <a:srgbClr val="FF9000"/>
                </a:solidFill>
              </a:rPr>
              <a:pPr/>
              <a:t>‹#›</a:t>
            </a:fld>
            <a:endParaRPr lang="en-US">
              <a:solidFill>
                <a:srgbClr val="FF9000"/>
              </a:solidFill>
            </a:endParaRP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3561866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7F8C3-3E28-4D5F-8AE2-B767FE79BD0E}" type="datetimeFigureOut">
              <a:rPr lang="en-US" smtClean="0">
                <a:solidFill>
                  <a:srgbClr val="FF9000"/>
                </a:solidFill>
              </a:rPr>
              <a:pPr/>
              <a:t>10/20/2015</a:t>
            </a:fld>
            <a:endParaRPr lang="en-US">
              <a:solidFill>
                <a:srgbClr val="FF9000"/>
              </a:solidFill>
            </a:endParaRPr>
          </a:p>
        </p:txBody>
      </p:sp>
      <p:sp>
        <p:nvSpPr>
          <p:cNvPr id="5" name="Footer Placeholder 4"/>
          <p:cNvSpPr>
            <a:spLocks noGrp="1"/>
          </p:cNvSpPr>
          <p:nvPr>
            <p:ph type="ftr" sz="quarter" idx="11"/>
          </p:nvPr>
        </p:nvSpPr>
        <p:spPr/>
        <p:txBody>
          <a:bodyPr/>
          <a:lstStyle/>
          <a:p>
            <a:endParaRPr lang="en-US">
              <a:solidFill>
                <a:srgbClr val="FF9000"/>
              </a:solidFill>
            </a:endParaRPr>
          </a:p>
        </p:txBody>
      </p:sp>
      <p:sp>
        <p:nvSpPr>
          <p:cNvPr id="6" name="Slide Number Placeholder 5"/>
          <p:cNvSpPr>
            <a:spLocks noGrp="1"/>
          </p:cNvSpPr>
          <p:nvPr>
            <p:ph type="sldNum" sz="quarter" idx="12"/>
          </p:nvPr>
        </p:nvSpPr>
        <p:spPr/>
        <p:txBody>
          <a:bodyPr/>
          <a:lstStyle/>
          <a:p>
            <a:fld id="{16DD2510-5404-435D-91B3-0234895FD367}"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2110186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7F8C3-3E28-4D5F-8AE2-B767FE79BD0E}" type="datetimeFigureOut">
              <a:rPr lang="en-US" smtClean="0">
                <a:solidFill>
                  <a:srgbClr val="FF9000"/>
                </a:solidFill>
              </a:rPr>
              <a:pPr/>
              <a:t>10/20/2015</a:t>
            </a:fld>
            <a:endParaRPr lang="en-US">
              <a:solidFill>
                <a:srgbClr val="FF9000"/>
              </a:solidFill>
            </a:endParaRPr>
          </a:p>
        </p:txBody>
      </p:sp>
      <p:sp>
        <p:nvSpPr>
          <p:cNvPr id="5" name="Footer Placeholder 4"/>
          <p:cNvSpPr>
            <a:spLocks noGrp="1"/>
          </p:cNvSpPr>
          <p:nvPr>
            <p:ph type="ftr" sz="quarter" idx="11"/>
          </p:nvPr>
        </p:nvSpPr>
        <p:spPr/>
        <p:txBody>
          <a:bodyPr/>
          <a:lstStyle/>
          <a:p>
            <a:endParaRPr lang="en-US">
              <a:solidFill>
                <a:srgbClr val="FF9000"/>
              </a:solidFill>
            </a:endParaRPr>
          </a:p>
        </p:txBody>
      </p:sp>
      <p:sp>
        <p:nvSpPr>
          <p:cNvPr id="6" name="Slide Number Placeholder 5"/>
          <p:cNvSpPr>
            <a:spLocks noGrp="1"/>
          </p:cNvSpPr>
          <p:nvPr>
            <p:ph type="sldNum" sz="quarter" idx="12"/>
          </p:nvPr>
        </p:nvSpPr>
        <p:spPr/>
        <p:txBody>
          <a:bodyPr/>
          <a:lstStyle/>
          <a:p>
            <a:fld id="{16DD2510-5404-435D-91B3-0234895FD367}"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2412125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b="1">
                <a:solidFill>
                  <a:schemeClr val="tx2">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10/20/2015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5637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032142"/>
            <a:ext cx="8229600" cy="1143000"/>
          </a:xfrm>
        </p:spPr>
        <p:txBody>
          <a:bodyPr>
            <a:normAutofit/>
          </a:bodyPr>
          <a:lstStyle>
            <a:lvl1pPr algn="l">
              <a:defRPr sz="3800" b="1">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357704"/>
            <a:ext cx="8229600" cy="4525963"/>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10/20/2015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6238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10/20/2015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5233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29FA2C-8D2E-4B33-A0D5-9F137ABBEEE6}" type="datetimeFigureOut">
              <a:rPr lang="en-US" smtClean="0">
                <a:solidFill>
                  <a:prstClr val="black">
                    <a:tint val="75000"/>
                  </a:prstClr>
                </a:solidFill>
              </a:rPr>
              <a:pPr/>
              <a:t>10/20/2015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4706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29FA2C-8D2E-4B33-A0D5-9F137ABBEEE6}" type="datetimeFigureOut">
              <a:rPr lang="en-US" smtClean="0">
                <a:solidFill>
                  <a:prstClr val="black">
                    <a:tint val="75000"/>
                  </a:prstClr>
                </a:solidFill>
              </a:rPr>
              <a:pPr/>
              <a:t>10/20/2015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3288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29FA2C-8D2E-4B33-A0D5-9F137ABBEEE6}" type="datetimeFigureOut">
              <a:rPr lang="en-US" smtClean="0">
                <a:solidFill>
                  <a:prstClr val="black">
                    <a:tint val="75000"/>
                  </a:prstClr>
                </a:solidFill>
              </a:rPr>
              <a:pPr/>
              <a:t>10/20/2015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4368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229FA2C-8D2E-4B33-A0D5-9F137ABBEEE6}" type="datetimeFigureOut">
              <a:rPr lang="en-US" smtClean="0">
                <a:solidFill>
                  <a:prstClr val="black">
                    <a:tint val="75000"/>
                  </a:prstClr>
                </a:solidFill>
              </a:rPr>
              <a:pPr/>
              <a:t>10/20/2015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403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A9AE9-DD26-4237-AF15-2F75D28A2518}" type="datetimeFigureOut">
              <a:rPr lang="en-US" smtClean="0">
                <a:solidFill>
                  <a:prstClr val="white">
                    <a:tint val="75000"/>
                  </a:prstClr>
                </a:solidFill>
              </a:rPr>
              <a:pPr/>
              <a:t>10/20/2015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7346B14-E277-448C-98B6-D51D07AB16A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36505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29FA2C-8D2E-4B33-A0D5-9F137ABBEEE6}" type="datetimeFigureOut">
              <a:rPr lang="en-US" smtClean="0">
                <a:solidFill>
                  <a:prstClr val="black">
                    <a:tint val="75000"/>
                  </a:prstClr>
                </a:solidFill>
              </a:rPr>
              <a:pPr/>
              <a:t>10/20/2015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787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29FA2C-8D2E-4B33-A0D5-9F137ABBEEE6}" type="datetimeFigureOut">
              <a:rPr lang="en-US" smtClean="0">
                <a:solidFill>
                  <a:prstClr val="black">
                    <a:tint val="75000"/>
                  </a:prstClr>
                </a:solidFill>
              </a:rPr>
              <a:pPr/>
              <a:t>10/20/2015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737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10/20/2015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3309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10/20/2015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2510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solidFill>
                  <a:prstClr val="black">
                    <a:lumMod val="95000"/>
                    <a:lumOff val="5000"/>
                  </a:prstClr>
                </a:solidFill>
              </a:rPr>
              <a:pPr/>
              <a:t>10/20/2015</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25521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10/20/2015</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
        <p:nvSpPr>
          <p:cNvPr id="7" name="Slide Number Placeholder 5"/>
          <p:cNvSpPr txBox="1">
            <a:spLocks/>
          </p:cNvSpPr>
          <p:nvPr userDrawn="1"/>
        </p:nvSpPr>
        <p:spPr>
          <a:xfrm>
            <a:off x="8763000" y="6553200"/>
            <a:ext cx="457200" cy="365125"/>
          </a:xfrm>
          <a:prstGeom prst="rect">
            <a:avLst/>
          </a:prstGeom>
        </p:spPr>
        <p:txBody>
          <a:bodyPr/>
          <a:lstStyle>
            <a:defPPr>
              <a:defRPr lang="en-US"/>
            </a:defPPr>
            <a:lvl1pPr marL="0" algn="l" defTabSz="914400" rtl="0" eaLnBrk="1" latinLnBrk="0" hangingPunct="1">
              <a:defRPr sz="1400" kern="1200">
                <a:solidFill>
                  <a:schemeClr val="accent2">
                    <a:lumMod val="50000"/>
                  </a:schemeClr>
                </a:solidFill>
                <a:latin typeface="Proxima Nova Rg"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9B6EC-AD83-4B44-85C3-CDD4F0E41936}" type="slidenum">
              <a:rPr lang="en-US" smtClean="0">
                <a:solidFill>
                  <a:srgbClr val="2683C6">
                    <a:lumMod val="50000"/>
                  </a:srgbClr>
                </a:solidFill>
                <a:latin typeface="Tw Cen MT" panose="020B0602020104020603"/>
              </a:rPr>
              <a:pPr/>
              <a:t>‹#›</a:t>
            </a:fld>
            <a:endParaRPr lang="en-US" dirty="0">
              <a:solidFill>
                <a:srgbClr val="2683C6">
                  <a:lumMod val="50000"/>
                </a:srgbClr>
              </a:solidFill>
              <a:latin typeface="Tw Cen MT" panose="020B0602020104020603"/>
            </a:endParaRPr>
          </a:p>
        </p:txBody>
      </p:sp>
    </p:spTree>
    <p:extLst>
      <p:ext uri="{BB962C8B-B14F-4D97-AF65-F5344CB8AC3E}">
        <p14:creationId xmlns:p14="http://schemas.microsoft.com/office/powerpoint/2010/main" val="3149379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10/20/2015</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839B6EC-AD83-4B44-85C3-CDD4F0E41936}"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909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10/20/2015</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B839B6EC-AD83-4B44-85C3-CDD4F0E41936}"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247358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10/20/2015</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B839B6EC-AD83-4B44-85C3-CDD4F0E41936}"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686729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10/20/2015</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B839B6EC-AD83-4B44-85C3-CDD4F0E41936}"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61969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0A9AE9-DD26-4237-AF15-2F75D28A2518}" type="datetimeFigureOut">
              <a:rPr lang="en-US" smtClean="0">
                <a:solidFill>
                  <a:prstClr val="white">
                    <a:tint val="75000"/>
                  </a:prstClr>
                </a:solidFill>
              </a:rPr>
              <a:pPr/>
              <a:t>10/20/2015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17346B14-E277-448C-98B6-D51D07AB16A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69839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10/20/2015</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B839B6EC-AD83-4B44-85C3-CDD4F0E41936}"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54709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10/20/2015</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B839B6EC-AD83-4B44-85C3-CDD4F0E41936}"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149071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solidFill>
                  <a:prstClr val="black">
                    <a:lumMod val="95000"/>
                    <a:lumOff val="5000"/>
                  </a:prstClr>
                </a:solidFill>
              </a:rPr>
              <a:pPr/>
              <a:t>10/20/2015</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B839B6EC-AD83-4B44-85C3-CDD4F0E41936}"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923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10/20/2015</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40738872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10/20/2015</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47109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0A9AE9-DD26-4237-AF15-2F75D28A2518}" type="datetimeFigureOut">
              <a:rPr lang="en-US" smtClean="0">
                <a:solidFill>
                  <a:prstClr val="white">
                    <a:tint val="75000"/>
                  </a:prstClr>
                </a:solidFill>
              </a:rPr>
              <a:pPr/>
              <a:t>10/20/2015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17346B14-E277-448C-98B6-D51D07AB16A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8362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0A9AE9-DD26-4237-AF15-2F75D28A2518}" type="datetimeFigureOut">
              <a:rPr lang="en-US" smtClean="0">
                <a:solidFill>
                  <a:prstClr val="white">
                    <a:tint val="75000"/>
                  </a:prstClr>
                </a:solidFill>
              </a:rPr>
              <a:pPr/>
              <a:t>10/20/2015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17346B14-E277-448C-98B6-D51D07AB16A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4768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A9AE9-DD26-4237-AF15-2F75D28A2518}" type="datetimeFigureOut">
              <a:rPr lang="en-US" smtClean="0">
                <a:solidFill>
                  <a:prstClr val="white">
                    <a:tint val="75000"/>
                  </a:prstClr>
                </a:solidFill>
              </a:rPr>
              <a:pPr/>
              <a:t>10/20/2015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17346B14-E277-448C-98B6-D51D07AB16A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8483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A9AE9-DD26-4237-AF15-2F75D28A2518}" type="datetimeFigureOut">
              <a:rPr lang="en-US" smtClean="0">
                <a:solidFill>
                  <a:prstClr val="white">
                    <a:tint val="75000"/>
                  </a:prstClr>
                </a:solidFill>
              </a:rPr>
              <a:pPr/>
              <a:t>10/20/2015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17346B14-E277-448C-98B6-D51D07AB16A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2278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A9AE9-DD26-4237-AF15-2F75D28A2518}" type="datetimeFigureOut">
              <a:rPr lang="en-US" smtClean="0">
                <a:solidFill>
                  <a:prstClr val="white">
                    <a:tint val="75000"/>
                  </a:prstClr>
                </a:solidFill>
              </a:rPr>
              <a:pPr/>
              <a:t>10/20/2015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17346B14-E277-448C-98B6-D51D07AB16A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944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A9AE9-DD26-4237-AF15-2F75D28A2518}" type="datetimeFigureOut">
              <a:rPr lang="en-US" smtClean="0">
                <a:solidFill>
                  <a:prstClr val="white">
                    <a:tint val="75000"/>
                  </a:prstClr>
                </a:solidFill>
              </a:rPr>
              <a:pPr/>
              <a:t>10/20/2015</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46B14-E277-448C-98B6-D51D07AB16A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544474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EDU-FileServer\HomeDirs\BHasskamp\My Documents\My Pictures\minnesota-to-wisconsin.jp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r="12084"/>
          <a:stretch/>
        </p:blipFill>
        <p:spPr bwMode="auto">
          <a:xfrm>
            <a:off x="-17347" y="0"/>
            <a:ext cx="9161346" cy="6921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28A7F8C3-3E28-4D5F-8AE2-B767FE79BD0E}" type="datetimeFigureOut">
              <a:rPr lang="en-US" smtClean="0">
                <a:solidFill>
                  <a:srgbClr val="FF9000"/>
                </a:solidFill>
              </a:rPr>
              <a:pPr/>
              <a:t>10/20/2015</a:t>
            </a:fld>
            <a:endParaRPr lang="en-US">
              <a:solidFill>
                <a:srgbClr val="FF9000"/>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solidFill>
                <a:srgbClr val="FF9000"/>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16DD2510-5404-435D-91B3-0234895FD367}" type="slidenum">
              <a:rPr lang="en-US" smtClean="0">
                <a:solidFill>
                  <a:srgbClr val="FF9000"/>
                </a:solidFill>
              </a:rPr>
              <a:pPr/>
              <a:t>‹#›</a:t>
            </a:fld>
            <a:endParaRPr lang="en-US">
              <a:solidFill>
                <a:srgbClr val="FF9000"/>
              </a:solidFill>
            </a:endParaRPr>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3">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6">
                  <a:lumMod val="50000"/>
                  <a:alpha val="8000"/>
                </a:schemeClr>
              </a:solidFill>
              <a:ln w="9525">
                <a:solidFill>
                  <a:schemeClr val="accent6"/>
                </a:solidFill>
                <a:round/>
                <a:headEnd/>
                <a:tailEnd/>
              </a:ln>
              <a:effectLst>
                <a:glow rad="50800">
                  <a:schemeClr val="accent1">
                    <a:alpha val="18000"/>
                  </a:schemeClr>
                </a:glow>
                <a:softEdge rad="12700"/>
              </a:effectLs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6"/>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6"/>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6"/>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6"/>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spTree>
    <p:extLst>
      <p:ext uri="{BB962C8B-B14F-4D97-AF65-F5344CB8AC3E}">
        <p14:creationId xmlns:p14="http://schemas.microsoft.com/office/powerpoint/2010/main" val="197096938"/>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9FA2C-8D2E-4B33-A0D5-9F137ABBEEE6}" type="datetimeFigureOut">
              <a:rPr lang="en-US" smtClean="0">
                <a:solidFill>
                  <a:prstClr val="black">
                    <a:tint val="75000"/>
                  </a:prstClr>
                </a:solidFill>
              </a:rPr>
              <a:pPr/>
              <a:t>10/20/2015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66526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FE1151A-C51D-4831-BD74-CC20C9353381}" type="datetimeFigureOut">
              <a:rPr lang="en-US" smtClean="0">
                <a:solidFill>
                  <a:prstClr val="black">
                    <a:lumMod val="95000"/>
                    <a:lumOff val="5000"/>
                  </a:prstClr>
                </a:solidFill>
              </a:rPr>
              <a:pPr/>
              <a:t>10/20/2015</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7970AE1-F6C3-4614-B565-43E937FDC15D}"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1485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tatic1.squarespace.com/static/51bb74b8e4b0139570ddf020/t/52ebc28ce4b0e18798dfdd98/1391182476687/AIR_PIAAC_Infographic_1.pdf"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6555"/>
            <a:ext cx="6400800" cy="655045"/>
          </a:xfrm>
          <a:solidFill>
            <a:schemeClr val="bg2">
              <a:lumMod val="75000"/>
            </a:schemeClr>
          </a:solidFill>
        </p:spPr>
        <p:txBody>
          <a:bodyPr/>
          <a:lstStyle/>
          <a:p>
            <a:r>
              <a:rPr lang="en-US" b="1" dirty="0" smtClean="0"/>
              <a:t>WIOA Partners Panel</a:t>
            </a:r>
            <a:endParaRPr lang="en-US" b="1" dirty="0"/>
          </a:p>
        </p:txBody>
      </p:sp>
      <p:sp>
        <p:nvSpPr>
          <p:cNvPr id="3" name="Content Placeholder 2"/>
          <p:cNvSpPr>
            <a:spLocks noGrp="1"/>
          </p:cNvSpPr>
          <p:nvPr>
            <p:ph type="subTitle" idx="1"/>
          </p:nvPr>
        </p:nvSpPr>
        <p:spPr>
          <a:xfrm>
            <a:off x="0" y="3276600"/>
            <a:ext cx="4038600" cy="2209800"/>
          </a:xfrm>
          <a:solidFill>
            <a:schemeClr val="accent2">
              <a:lumMod val="75000"/>
            </a:schemeClr>
          </a:solidFill>
        </p:spPr>
        <p:txBody>
          <a:bodyPr>
            <a:normAutofit/>
          </a:bodyPr>
          <a:lstStyle/>
          <a:p>
            <a:pPr marL="0" indent="0">
              <a:buNone/>
            </a:pPr>
            <a:r>
              <a:rPr lang="en-US" sz="2800" b="1" dirty="0" smtClean="0">
                <a:solidFill>
                  <a:schemeClr val="bg1"/>
                </a:solidFill>
              </a:rPr>
              <a:t>Judy Mortrude, CLASP</a:t>
            </a:r>
          </a:p>
          <a:p>
            <a:pPr marL="0" indent="0">
              <a:buNone/>
            </a:pPr>
            <a:r>
              <a:rPr lang="en-US" sz="2800" b="1" dirty="0" smtClean="0">
                <a:solidFill>
                  <a:schemeClr val="bg1"/>
                </a:solidFill>
              </a:rPr>
              <a:t>Anne </a:t>
            </a:r>
            <a:r>
              <a:rPr lang="en-US" sz="2800" b="1" dirty="0" err="1" smtClean="0">
                <a:solidFill>
                  <a:schemeClr val="bg1"/>
                </a:solidFill>
              </a:rPr>
              <a:t>Kilzer</a:t>
            </a:r>
            <a:r>
              <a:rPr lang="en-US" sz="2800" b="1" dirty="0" smtClean="0">
                <a:solidFill>
                  <a:schemeClr val="bg1"/>
                </a:solidFill>
              </a:rPr>
              <a:t>, MWCA</a:t>
            </a:r>
          </a:p>
          <a:p>
            <a:pPr marL="0" indent="0">
              <a:buNone/>
            </a:pPr>
            <a:r>
              <a:rPr lang="en-US" sz="2800" b="1" dirty="0" smtClean="0">
                <a:solidFill>
                  <a:schemeClr val="bg1"/>
                </a:solidFill>
              </a:rPr>
              <a:t>Rick Roy, DEED</a:t>
            </a:r>
            <a:endParaRPr lang="en-US" sz="2800" b="1" dirty="0">
              <a:solidFill>
                <a:schemeClr val="bg1"/>
              </a:solidFill>
            </a:endParaRPr>
          </a:p>
        </p:txBody>
      </p:sp>
    </p:spTree>
    <p:extLst>
      <p:ext uri="{BB962C8B-B14F-4D97-AF65-F5344CB8AC3E}">
        <p14:creationId xmlns:p14="http://schemas.microsoft.com/office/powerpoint/2010/main" val="160929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ABE Provider on Local Workforce Board</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WIOA </a:t>
            </a:r>
            <a:r>
              <a:rPr lang="en-US" sz="2400" dirty="0">
                <a:latin typeface="Calibri" panose="020F0502020204030204" pitchFamily="34" charset="0"/>
              </a:rPr>
              <a:t>requires the state workforce board include “lead State officials with primary responsibility for the core programs” [101(b)(1)(C)(IV)(iii)(I)(aa)] and local workforce boards to “include a representative of eligible providers administering adult education and literacy activities under title II” [107(b)(2)(C)(</a:t>
            </a:r>
            <a:r>
              <a:rPr lang="en-US" sz="2400" dirty="0" err="1">
                <a:latin typeface="Calibri" panose="020F0502020204030204" pitchFamily="34" charset="0"/>
              </a:rPr>
              <a:t>i</a:t>
            </a:r>
            <a:r>
              <a:rPr lang="en-US" sz="2400" dirty="0">
                <a:latin typeface="Calibri" panose="020F0502020204030204" pitchFamily="34" charset="0"/>
              </a:rPr>
              <a:t>)]. </a:t>
            </a:r>
            <a:endParaRPr lang="en-US" sz="2400" dirty="0" smtClean="0">
              <a:latin typeface="Calibri" panose="020F0502020204030204" pitchFamily="34" charset="0"/>
            </a:endParaRPr>
          </a:p>
          <a:p>
            <a:endParaRPr lang="en-US" sz="2400" dirty="0">
              <a:latin typeface="Calibri" panose="020F0502020204030204" pitchFamily="34" charset="0"/>
            </a:endParaRPr>
          </a:p>
          <a:p>
            <a:r>
              <a:rPr lang="en-US" sz="2400" dirty="0" smtClean="0">
                <a:latin typeface="Calibri" panose="020F0502020204030204" pitchFamily="34" charset="0"/>
              </a:rPr>
              <a:t>Be ready to </a:t>
            </a:r>
            <a:r>
              <a:rPr lang="en-US" sz="2400" dirty="0" smtClean="0">
                <a:latin typeface="Calibri" panose="020F0502020204030204" pitchFamily="34" charset="0"/>
                <a:hlinkClick r:id="rId3"/>
              </a:rPr>
              <a:t>advocate </a:t>
            </a:r>
            <a:r>
              <a:rPr lang="en-US" sz="2400" dirty="0" smtClean="0">
                <a:latin typeface="Calibri" panose="020F0502020204030204" pitchFamily="34" charset="0"/>
              </a:rPr>
              <a:t>for low-skilled adults. </a:t>
            </a:r>
            <a:r>
              <a:rPr lang="en-US" sz="2400" i="1" dirty="0" smtClean="0">
                <a:latin typeface="Calibri" panose="020F0502020204030204" pitchFamily="34" charset="0"/>
              </a:rPr>
              <a:t>See MN Comprehensive Career Pathways video and handout.</a:t>
            </a:r>
            <a:endParaRPr lang="en-US" sz="2400" i="1"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10</a:t>
            </a:fld>
            <a:endParaRPr lang="en-US" dirty="0">
              <a:solidFill>
                <a:prstClr val="black">
                  <a:lumMod val="95000"/>
                  <a:lumOff val="5000"/>
                </a:prstClr>
              </a:solidFill>
            </a:endParaRPr>
          </a:p>
        </p:txBody>
      </p:sp>
    </p:spTree>
    <p:extLst>
      <p:ext uri="{BB962C8B-B14F-4D97-AF65-F5344CB8AC3E}">
        <p14:creationId xmlns:p14="http://schemas.microsoft.com/office/powerpoint/2010/main" val="3108355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with Your WIOA Title I Partner</a:t>
            </a:r>
            <a:endParaRPr lang="en-US" dirty="0"/>
          </a:p>
        </p:txBody>
      </p:sp>
      <p:sp>
        <p:nvSpPr>
          <p:cNvPr id="3" name="Content Placeholder 2"/>
          <p:cNvSpPr>
            <a:spLocks noGrp="1"/>
          </p:cNvSpPr>
          <p:nvPr>
            <p:ph idx="1"/>
          </p:nvPr>
        </p:nvSpPr>
        <p:spPr/>
        <p:txBody>
          <a:bodyPr>
            <a:noAutofit/>
          </a:bodyPr>
          <a:lstStyle/>
          <a:p>
            <a:r>
              <a:rPr lang="en-US" dirty="0" smtClean="0">
                <a:latin typeface="Calibri" panose="020F0502020204030204" pitchFamily="34" charset="0"/>
              </a:rPr>
              <a:t>Local Workforce Development Board – promote workplace learning for low-skill adults through WIOA incumbent worker provision…</a:t>
            </a:r>
          </a:p>
          <a:p>
            <a:r>
              <a:rPr lang="en-US" dirty="0" smtClean="0">
                <a:latin typeface="Calibri" panose="020F0502020204030204" pitchFamily="34" charset="0"/>
              </a:rPr>
              <a:t>COORDINATION </a:t>
            </a:r>
            <a:r>
              <a:rPr lang="en-US" dirty="0">
                <a:latin typeface="Calibri" panose="020F0502020204030204" pitchFamily="34" charset="0"/>
              </a:rPr>
              <a:t>WITH EDUCATION PROVIDERS</a:t>
            </a:r>
            <a:r>
              <a:rPr lang="en-US" dirty="0" smtClean="0">
                <a:latin typeface="Calibri" panose="020F0502020204030204" pitchFamily="34" charset="0"/>
              </a:rPr>
              <a:t>.— (</a:t>
            </a:r>
            <a:r>
              <a:rPr lang="en-US" dirty="0">
                <a:latin typeface="Calibri" panose="020F0502020204030204" pitchFamily="34" charset="0"/>
              </a:rPr>
              <a:t>A) IN GENERAL.—The local board shall </a:t>
            </a:r>
            <a:r>
              <a:rPr lang="en-US" dirty="0" smtClean="0">
                <a:latin typeface="Calibri" panose="020F0502020204030204" pitchFamily="34" charset="0"/>
              </a:rPr>
              <a:t>coordinate activities </a:t>
            </a:r>
            <a:r>
              <a:rPr lang="en-US" dirty="0">
                <a:latin typeface="Calibri" panose="020F0502020204030204" pitchFamily="34" charset="0"/>
              </a:rPr>
              <a:t>with education and training providers in the </a:t>
            </a:r>
            <a:r>
              <a:rPr lang="en-US" dirty="0" smtClean="0">
                <a:latin typeface="Calibri" panose="020F0502020204030204" pitchFamily="34" charset="0"/>
              </a:rPr>
              <a:t>local area</a:t>
            </a:r>
            <a:r>
              <a:rPr lang="en-US" dirty="0">
                <a:latin typeface="Calibri" panose="020F0502020204030204" pitchFamily="34" charset="0"/>
              </a:rPr>
              <a:t>, including providers of workforce investment </a:t>
            </a:r>
            <a:r>
              <a:rPr lang="en-US" dirty="0" smtClean="0">
                <a:latin typeface="Calibri" panose="020F0502020204030204" pitchFamily="34" charset="0"/>
              </a:rPr>
              <a:t>activities, providers </a:t>
            </a:r>
            <a:r>
              <a:rPr lang="en-US" dirty="0">
                <a:latin typeface="Calibri" panose="020F0502020204030204" pitchFamily="34" charset="0"/>
              </a:rPr>
              <a:t>of adult education and literacy activities </a:t>
            </a:r>
            <a:r>
              <a:rPr lang="en-US" dirty="0" smtClean="0">
                <a:latin typeface="Calibri" panose="020F0502020204030204" pitchFamily="34" charset="0"/>
              </a:rPr>
              <a:t>under title </a:t>
            </a:r>
            <a:r>
              <a:rPr lang="en-US" dirty="0">
                <a:latin typeface="Calibri" panose="020F0502020204030204" pitchFamily="34" charset="0"/>
              </a:rPr>
              <a:t>II, providers of career and technical education </a:t>
            </a:r>
            <a:r>
              <a:rPr lang="en-US" dirty="0" smtClean="0">
                <a:latin typeface="Calibri" panose="020F0502020204030204" pitchFamily="34" charset="0"/>
              </a:rPr>
              <a:t>and agencies providing rehabilitation services.</a:t>
            </a:r>
          </a:p>
          <a:p>
            <a:r>
              <a:rPr lang="en-US" dirty="0" smtClean="0">
                <a:latin typeface="Calibri" panose="020F0502020204030204" pitchFamily="34" charset="0"/>
              </a:rPr>
              <a:t>(</a:t>
            </a:r>
            <a:r>
              <a:rPr lang="en-US" dirty="0">
                <a:latin typeface="Calibri" panose="020F0502020204030204" pitchFamily="34" charset="0"/>
              </a:rPr>
              <a:t>I) reviewing the applications to provide </a:t>
            </a:r>
            <a:r>
              <a:rPr lang="en-US" dirty="0" smtClean="0">
                <a:latin typeface="Calibri" panose="020F0502020204030204" pitchFamily="34" charset="0"/>
              </a:rPr>
              <a:t>adult education </a:t>
            </a:r>
            <a:r>
              <a:rPr lang="en-US" dirty="0">
                <a:latin typeface="Calibri" panose="020F0502020204030204" pitchFamily="34" charset="0"/>
              </a:rPr>
              <a:t>and literacy activities under title II </a:t>
            </a:r>
            <a:r>
              <a:rPr lang="en-US" dirty="0" smtClean="0">
                <a:latin typeface="Calibri" panose="020F0502020204030204" pitchFamily="34" charset="0"/>
              </a:rPr>
              <a:t>for the </a:t>
            </a:r>
            <a:r>
              <a:rPr lang="en-US" dirty="0">
                <a:latin typeface="Calibri" panose="020F0502020204030204" pitchFamily="34" charset="0"/>
              </a:rPr>
              <a:t>local area, submitted under such section </a:t>
            </a:r>
            <a:r>
              <a:rPr lang="en-US" dirty="0" smtClean="0">
                <a:latin typeface="Calibri" panose="020F0502020204030204" pitchFamily="34" charset="0"/>
              </a:rPr>
              <a:t>to the </a:t>
            </a:r>
            <a:r>
              <a:rPr lang="en-US" dirty="0">
                <a:latin typeface="Calibri" panose="020F0502020204030204" pitchFamily="34" charset="0"/>
              </a:rPr>
              <a:t>eligible agency by eligible providers, to </a:t>
            </a:r>
            <a:r>
              <a:rPr lang="en-US" dirty="0" smtClean="0">
                <a:latin typeface="Calibri" panose="020F0502020204030204" pitchFamily="34" charset="0"/>
              </a:rPr>
              <a:t>determine whether </a:t>
            </a:r>
            <a:r>
              <a:rPr lang="en-US" dirty="0">
                <a:latin typeface="Calibri" panose="020F0502020204030204" pitchFamily="34" charset="0"/>
              </a:rPr>
              <a:t>such applications are </a:t>
            </a:r>
            <a:r>
              <a:rPr lang="en-US" dirty="0" smtClean="0">
                <a:latin typeface="Calibri" panose="020F0502020204030204" pitchFamily="34" charset="0"/>
              </a:rPr>
              <a:t>consistent with </a:t>
            </a:r>
            <a:r>
              <a:rPr lang="en-US" dirty="0">
                <a:latin typeface="Calibri" panose="020F0502020204030204" pitchFamily="34" charset="0"/>
              </a:rPr>
              <a:t>the local plan; </a:t>
            </a:r>
            <a:r>
              <a:rPr lang="en-US" dirty="0" smtClean="0">
                <a:latin typeface="Calibri" panose="020F0502020204030204" pitchFamily="34" charset="0"/>
              </a:rPr>
              <a:t>and(II</a:t>
            </a:r>
            <a:r>
              <a:rPr lang="en-US" dirty="0">
                <a:latin typeface="Calibri" panose="020F0502020204030204" pitchFamily="34" charset="0"/>
              </a:rPr>
              <a:t>) making recommendations to the </a:t>
            </a:r>
            <a:r>
              <a:rPr lang="en-US" dirty="0" smtClean="0">
                <a:latin typeface="Calibri" panose="020F0502020204030204" pitchFamily="34" charset="0"/>
              </a:rPr>
              <a:t>eligible agency </a:t>
            </a:r>
            <a:r>
              <a:rPr lang="en-US" dirty="0">
                <a:latin typeface="Calibri" panose="020F0502020204030204" pitchFamily="34" charset="0"/>
              </a:rPr>
              <a:t>to promote alignment with such plan;</a:t>
            </a: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11</a:t>
            </a:fld>
            <a:endParaRPr lang="en-US" dirty="0">
              <a:solidFill>
                <a:prstClr val="black">
                  <a:lumMod val="95000"/>
                  <a:lumOff val="5000"/>
                </a:prstClr>
              </a:solidFill>
            </a:endParaRPr>
          </a:p>
        </p:txBody>
      </p:sp>
    </p:spTree>
    <p:extLst>
      <p:ext uri="{BB962C8B-B14F-4D97-AF65-F5344CB8AC3E}">
        <p14:creationId xmlns:p14="http://schemas.microsoft.com/office/powerpoint/2010/main" val="4170337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WIOA aligns planning and</a:t>
            </a:r>
            <a:br>
              <a:rPr lang="en-US" dirty="0" smtClean="0"/>
            </a:br>
            <a:r>
              <a:rPr lang="en-US" dirty="0" smtClean="0"/>
              <a:t>accountability policies</a:t>
            </a:r>
            <a:endParaRPr lang="en-US" dirty="0"/>
          </a:p>
        </p:txBody>
      </p:sp>
      <p:sp>
        <p:nvSpPr>
          <p:cNvPr id="3" name="Content Placeholder 2"/>
          <p:cNvSpPr>
            <a:spLocks noGrp="1"/>
          </p:cNvSpPr>
          <p:nvPr>
            <p:ph idx="1"/>
          </p:nvPr>
        </p:nvSpPr>
        <p:spPr/>
        <p:txBody>
          <a:bodyPr>
            <a:normAutofit fontScale="77500" lnSpcReduction="20000"/>
          </a:bodyPr>
          <a:lstStyle/>
          <a:p>
            <a:r>
              <a:rPr lang="en-US" sz="2800" b="1" dirty="0" smtClean="0">
                <a:latin typeface="Calibri" panose="020F0502020204030204" pitchFamily="34" charset="0"/>
              </a:rPr>
              <a:t>Required: </a:t>
            </a:r>
            <a:r>
              <a:rPr lang="en-US" sz="2800" dirty="0" smtClean="0">
                <a:latin typeface="Calibri" panose="020F0502020204030204" pitchFamily="34" charset="0"/>
              </a:rPr>
              <a:t>unified planning (</a:t>
            </a:r>
            <a:r>
              <a:rPr lang="en-US" altLang="en-US" sz="2800" dirty="0" smtClean="0">
                <a:latin typeface="Calibri" panose="020F0502020204030204" pitchFamily="34" charset="0"/>
              </a:rPr>
              <a:t>4-year </a:t>
            </a:r>
            <a:r>
              <a:rPr lang="en-US" altLang="en-US" sz="2800" dirty="0">
                <a:latin typeface="Calibri" panose="020F0502020204030204" pitchFamily="34" charset="0"/>
              </a:rPr>
              <a:t>unified state plan </a:t>
            </a:r>
            <a:r>
              <a:rPr lang="en-US" altLang="en-US" sz="2800" dirty="0" smtClean="0">
                <a:latin typeface="Calibri" panose="020F0502020204030204" pitchFamily="34" charset="0"/>
              </a:rPr>
              <a:t>for all 6 </a:t>
            </a:r>
            <a:r>
              <a:rPr lang="en-US" altLang="en-US" sz="2800" dirty="0">
                <a:latin typeface="Calibri" panose="020F0502020204030204" pitchFamily="34" charset="0"/>
              </a:rPr>
              <a:t>core </a:t>
            </a:r>
            <a:r>
              <a:rPr lang="en-US" altLang="en-US" sz="2800" dirty="0" smtClean="0">
                <a:latin typeface="Calibri" panose="020F0502020204030204" pitchFamily="34" charset="0"/>
              </a:rPr>
              <a:t>programs)</a:t>
            </a:r>
            <a:endParaRPr lang="en-US" sz="2800" dirty="0" smtClean="0">
              <a:latin typeface="Calibri" panose="020F0502020204030204" pitchFamily="34" charset="0"/>
            </a:endParaRPr>
          </a:p>
          <a:p>
            <a:r>
              <a:rPr lang="en-US" sz="2800" dirty="0" smtClean="0">
                <a:latin typeface="Calibri" panose="020F0502020204030204" pitchFamily="34" charset="0"/>
              </a:rPr>
              <a:t>Optional combined plan (e.g.,</a:t>
            </a:r>
            <a:r>
              <a:rPr lang="en-US" altLang="en-US" sz="2800" dirty="0" smtClean="0">
                <a:latin typeface="Calibri" panose="020F0502020204030204" pitchFamily="34" charset="0"/>
              </a:rPr>
              <a:t> </a:t>
            </a:r>
            <a:r>
              <a:rPr lang="en-US" altLang="en-US" sz="2800" dirty="0">
                <a:latin typeface="Calibri" panose="020F0502020204030204" pitchFamily="34" charset="0"/>
              </a:rPr>
              <a:t>CTE, TANF, </a:t>
            </a:r>
            <a:r>
              <a:rPr lang="en-US" altLang="en-US" sz="2800" dirty="0" smtClean="0">
                <a:latin typeface="Calibri" panose="020F0502020204030204" pitchFamily="34" charset="0"/>
              </a:rPr>
              <a:t>SNAP E&amp;T)</a:t>
            </a:r>
            <a:endParaRPr lang="en-US" sz="2800" dirty="0" smtClean="0">
              <a:latin typeface="Calibri" panose="020F0502020204030204" pitchFamily="34" charset="0"/>
            </a:endParaRPr>
          </a:p>
          <a:p>
            <a:r>
              <a:rPr lang="en-US" sz="2800" dirty="0" smtClean="0">
                <a:latin typeface="Calibri" panose="020F0502020204030204" pitchFamily="34" charset="0"/>
              </a:rPr>
              <a:t>Common measures across multiple programs (</a:t>
            </a:r>
            <a:r>
              <a:rPr lang="en-US" sz="2800" dirty="0">
                <a:latin typeface="Calibri" panose="020F0502020204030204" pitchFamily="34" charset="0"/>
              </a:rPr>
              <a:t>with variation for the Title I youth program</a:t>
            </a:r>
            <a:r>
              <a:rPr lang="en-US" sz="2800" dirty="0" smtClean="0">
                <a:latin typeface="Calibri" panose="020F0502020204030204" pitchFamily="34" charset="0"/>
              </a:rPr>
              <a:t>)</a:t>
            </a:r>
          </a:p>
          <a:p>
            <a:r>
              <a:rPr lang="en-US" sz="2800" dirty="0" smtClean="0">
                <a:latin typeface="Calibri" panose="020F0502020204030204" pitchFamily="34" charset="0"/>
              </a:rPr>
              <a:t>Better coordination of services to </a:t>
            </a:r>
            <a:r>
              <a:rPr lang="en-US" sz="2800" dirty="0">
                <a:latin typeface="Calibri" panose="020F0502020204030204" pitchFamily="34" charset="0"/>
              </a:rPr>
              <a:t>low-income </a:t>
            </a:r>
            <a:r>
              <a:rPr lang="en-US" sz="2800" dirty="0" smtClean="0">
                <a:latin typeface="Calibri" panose="020F0502020204030204" pitchFamily="34" charset="0"/>
              </a:rPr>
              <a:t>individuals through shared accountability</a:t>
            </a:r>
          </a:p>
          <a:p>
            <a:r>
              <a:rPr lang="en-US" altLang="en-US" sz="2800" dirty="0">
                <a:latin typeface="Calibri" panose="020F0502020204030204" pitchFamily="34" charset="0"/>
              </a:rPr>
              <a:t>State/local plans must include youth and adults with barriers in their analysis, needs, vision, and </a:t>
            </a:r>
            <a:r>
              <a:rPr lang="en-US" altLang="en-US" sz="2800" dirty="0" smtClean="0">
                <a:latin typeface="Calibri" panose="020F0502020204030204" pitchFamily="34" charset="0"/>
              </a:rPr>
              <a:t>goals</a:t>
            </a:r>
          </a:p>
          <a:p>
            <a:r>
              <a:rPr lang="en-US" altLang="en-US" sz="2800" dirty="0">
                <a:latin typeface="Calibri" panose="020F0502020204030204" pitchFamily="34" charset="0"/>
              </a:rPr>
              <a:t>Local Plans must describe how access to services will be expanded and how the local board will facilitate co-enrollment</a:t>
            </a:r>
            <a:endParaRPr lang="en-US" dirty="0">
              <a:latin typeface="Calibri" panose="020F0502020204030204" pitchFamily="34" charset="0"/>
            </a:endParaRPr>
          </a:p>
        </p:txBody>
      </p:sp>
    </p:spTree>
    <p:extLst>
      <p:ext uri="{BB962C8B-B14F-4D97-AF65-F5344CB8AC3E}">
        <p14:creationId xmlns:p14="http://schemas.microsoft.com/office/powerpoint/2010/main" val="2484947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local plan shall include…</a:t>
            </a:r>
            <a:endParaRPr lang="en-US" dirty="0"/>
          </a:p>
        </p:txBody>
      </p:sp>
      <p:sp>
        <p:nvSpPr>
          <p:cNvPr id="3" name="Content Placeholder 2"/>
          <p:cNvSpPr>
            <a:spLocks noGrp="1"/>
          </p:cNvSpPr>
          <p:nvPr>
            <p:ph idx="1"/>
          </p:nvPr>
        </p:nvSpPr>
        <p:spPr/>
        <p:txBody>
          <a:bodyPr>
            <a:noAutofit/>
          </a:bodyPr>
          <a:lstStyle/>
          <a:p>
            <a:r>
              <a:rPr lang="en-US" sz="2400" dirty="0" smtClean="0">
                <a:latin typeface="Calibri" panose="020F0502020204030204" pitchFamily="34" charset="0"/>
              </a:rPr>
              <a:t>(</a:t>
            </a:r>
            <a:r>
              <a:rPr lang="en-US" sz="2400" dirty="0">
                <a:latin typeface="Calibri" panose="020F0502020204030204" pitchFamily="34" charset="0"/>
              </a:rPr>
              <a:t>3) a description of how the local board, working </a:t>
            </a:r>
            <a:r>
              <a:rPr lang="en-US" sz="2400" dirty="0" smtClean="0">
                <a:latin typeface="Calibri" panose="020F0502020204030204" pitchFamily="34" charset="0"/>
              </a:rPr>
              <a:t>with the </a:t>
            </a:r>
            <a:r>
              <a:rPr lang="en-US" sz="2400" dirty="0">
                <a:latin typeface="Calibri" panose="020F0502020204030204" pitchFamily="34" charset="0"/>
              </a:rPr>
              <a:t>entities carrying out core programs, will expand </a:t>
            </a:r>
            <a:r>
              <a:rPr lang="en-US" sz="2400" dirty="0" smtClean="0">
                <a:latin typeface="Calibri" panose="020F0502020204030204" pitchFamily="34" charset="0"/>
              </a:rPr>
              <a:t>access to </a:t>
            </a:r>
            <a:r>
              <a:rPr lang="en-US" sz="2400" dirty="0">
                <a:latin typeface="Calibri" panose="020F0502020204030204" pitchFamily="34" charset="0"/>
              </a:rPr>
              <a:t>employment, training, education, and supportive </a:t>
            </a:r>
            <a:r>
              <a:rPr lang="en-US" sz="2400" dirty="0" smtClean="0">
                <a:latin typeface="Calibri" panose="020F0502020204030204" pitchFamily="34" charset="0"/>
              </a:rPr>
              <a:t>services for </a:t>
            </a:r>
            <a:r>
              <a:rPr lang="en-US" sz="2400" dirty="0">
                <a:latin typeface="Calibri" panose="020F0502020204030204" pitchFamily="34" charset="0"/>
              </a:rPr>
              <a:t>eligible individuals, particularly eligible individuals </a:t>
            </a:r>
            <a:r>
              <a:rPr lang="en-US" sz="2400" dirty="0" smtClean="0">
                <a:latin typeface="Calibri" panose="020F0502020204030204" pitchFamily="34" charset="0"/>
              </a:rPr>
              <a:t>with barriers </a:t>
            </a:r>
            <a:r>
              <a:rPr lang="en-US" sz="2400" dirty="0">
                <a:latin typeface="Calibri" panose="020F0502020204030204" pitchFamily="34" charset="0"/>
              </a:rPr>
              <a:t>to employment, including how the local board </a:t>
            </a:r>
            <a:r>
              <a:rPr lang="en-US" sz="2400" dirty="0" smtClean="0">
                <a:latin typeface="Calibri" panose="020F0502020204030204" pitchFamily="34" charset="0"/>
              </a:rPr>
              <a:t>will facilitate </a:t>
            </a:r>
            <a:r>
              <a:rPr lang="en-US" sz="2400" dirty="0">
                <a:latin typeface="Calibri" panose="020F0502020204030204" pitchFamily="34" charset="0"/>
              </a:rPr>
              <a:t>the development of career pathways and </a:t>
            </a:r>
            <a:r>
              <a:rPr lang="en-US" sz="2400" dirty="0" smtClean="0">
                <a:latin typeface="Calibri" panose="020F0502020204030204" pitchFamily="34" charset="0"/>
              </a:rPr>
              <a:t>co-enrollment, as </a:t>
            </a:r>
            <a:r>
              <a:rPr lang="en-US" sz="2400" dirty="0">
                <a:latin typeface="Calibri" panose="020F0502020204030204" pitchFamily="34" charset="0"/>
              </a:rPr>
              <a:t>appropriate, in core programs, and improve </a:t>
            </a:r>
            <a:r>
              <a:rPr lang="en-US" sz="2400" dirty="0" smtClean="0">
                <a:latin typeface="Calibri" panose="020F0502020204030204" pitchFamily="34" charset="0"/>
              </a:rPr>
              <a:t>access to </a:t>
            </a:r>
            <a:r>
              <a:rPr lang="en-US" sz="2400" dirty="0">
                <a:latin typeface="Calibri" panose="020F0502020204030204" pitchFamily="34" charset="0"/>
              </a:rPr>
              <a:t>activities leading to a recognized postsecondary </a:t>
            </a:r>
            <a:r>
              <a:rPr lang="en-US" sz="2400" dirty="0" smtClean="0">
                <a:latin typeface="Calibri" panose="020F0502020204030204" pitchFamily="34" charset="0"/>
              </a:rPr>
              <a:t>credential (including </a:t>
            </a:r>
            <a:r>
              <a:rPr lang="en-US" sz="2400" dirty="0">
                <a:latin typeface="Calibri" panose="020F0502020204030204" pitchFamily="34" charset="0"/>
              </a:rPr>
              <a:t>a credential that is an industry-recognized </a:t>
            </a:r>
            <a:r>
              <a:rPr lang="en-US" sz="2400" dirty="0" smtClean="0">
                <a:latin typeface="Calibri" panose="020F0502020204030204" pitchFamily="34" charset="0"/>
              </a:rPr>
              <a:t>certificate or </a:t>
            </a:r>
            <a:r>
              <a:rPr lang="en-US" sz="2400" dirty="0">
                <a:latin typeface="Calibri" panose="020F0502020204030204" pitchFamily="34" charset="0"/>
              </a:rPr>
              <a:t>certification, portable, and stackable);</a:t>
            </a:r>
            <a:endParaRPr lang="en-US" sz="2400" dirty="0" smtClean="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13</a:t>
            </a:fld>
            <a:endParaRPr lang="en-US" dirty="0">
              <a:solidFill>
                <a:prstClr val="black">
                  <a:lumMod val="95000"/>
                  <a:lumOff val="5000"/>
                </a:prstClr>
              </a:solidFill>
            </a:endParaRPr>
          </a:p>
        </p:txBody>
      </p:sp>
    </p:spTree>
    <p:extLst>
      <p:ext uri="{BB962C8B-B14F-4D97-AF65-F5344CB8AC3E}">
        <p14:creationId xmlns:p14="http://schemas.microsoft.com/office/powerpoint/2010/main" val="321201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WIOA aligns planning and</a:t>
            </a:r>
            <a:br>
              <a:rPr lang="en-US" dirty="0" smtClean="0"/>
            </a:br>
            <a:r>
              <a:rPr lang="en-US" dirty="0" smtClean="0"/>
              <a:t>accountability policies </a:t>
            </a:r>
            <a:r>
              <a:rPr lang="en-US" sz="3100" dirty="0" smtClean="0"/>
              <a:t>(cont’d)</a:t>
            </a:r>
            <a:endParaRPr lang="en-US" sz="3100" dirty="0"/>
          </a:p>
        </p:txBody>
      </p:sp>
      <p:sp>
        <p:nvSpPr>
          <p:cNvPr id="3" name="Content Placeholder 2"/>
          <p:cNvSpPr>
            <a:spLocks noGrp="1"/>
          </p:cNvSpPr>
          <p:nvPr>
            <p:ph idx="1"/>
          </p:nvPr>
        </p:nvSpPr>
        <p:spPr/>
        <p:txBody>
          <a:bodyPr>
            <a:normAutofit fontScale="92500" lnSpcReduction="10000"/>
          </a:bodyPr>
          <a:lstStyle/>
          <a:p>
            <a:r>
              <a:rPr lang="en-US" sz="2400" dirty="0" smtClean="0">
                <a:latin typeface="Calibri" panose="020F0502020204030204" pitchFamily="34" charset="0"/>
              </a:rPr>
              <a:t>Credential and skill gains measures allow more intensive training</a:t>
            </a:r>
          </a:p>
          <a:p>
            <a:pPr lvl="2">
              <a:lnSpc>
                <a:spcPct val="160000"/>
              </a:lnSpc>
              <a:defRPr/>
            </a:pPr>
            <a:r>
              <a:rPr lang="en-US" sz="1700" dirty="0" smtClean="0">
                <a:latin typeface="Calibri" panose="020F0502020204030204" pitchFamily="34" charset="0"/>
              </a:rPr>
              <a:t>Credential </a:t>
            </a:r>
            <a:r>
              <a:rPr lang="en-US" sz="1700" dirty="0">
                <a:latin typeface="Calibri" panose="020F0502020204030204" pitchFamily="34" charset="0"/>
              </a:rPr>
              <a:t>attainment measure that includes recognized postsecondary credentials and secondary school diplomas or their recognized equivalent</a:t>
            </a:r>
            <a:r>
              <a:rPr lang="en-US" sz="1700" dirty="0" smtClean="0">
                <a:latin typeface="Calibri" panose="020F0502020204030204" pitchFamily="34" charset="0"/>
              </a:rPr>
              <a:t>.</a:t>
            </a:r>
            <a:endParaRPr lang="en-US" sz="1700" dirty="0">
              <a:latin typeface="Calibri" panose="020F0502020204030204" pitchFamily="34" charset="0"/>
            </a:endParaRPr>
          </a:p>
          <a:p>
            <a:pPr lvl="2">
              <a:lnSpc>
                <a:spcPct val="160000"/>
              </a:lnSpc>
              <a:defRPr/>
            </a:pPr>
            <a:r>
              <a:rPr lang="en-US" sz="1700" dirty="0" smtClean="0">
                <a:latin typeface="Calibri" panose="020F0502020204030204" pitchFamily="34" charset="0"/>
              </a:rPr>
              <a:t>New interim progress measure </a:t>
            </a:r>
            <a:r>
              <a:rPr lang="en-US" sz="1700" dirty="0">
                <a:latin typeface="Calibri" panose="020F0502020204030204" pitchFamily="34" charset="0"/>
              </a:rPr>
              <a:t>that identifies individuals who are making measurable skill gains while in an education and training </a:t>
            </a:r>
            <a:r>
              <a:rPr lang="en-US" sz="1700" dirty="0" smtClean="0">
                <a:latin typeface="Calibri" panose="020F0502020204030204" pitchFamily="34" charset="0"/>
              </a:rPr>
              <a:t>program</a:t>
            </a:r>
          </a:p>
          <a:p>
            <a:r>
              <a:rPr lang="en-US" sz="2400" dirty="0" smtClean="0">
                <a:latin typeface="Calibri" panose="020F0502020204030204" pitchFamily="34" charset="0"/>
              </a:rPr>
              <a:t>Performance expectations adjusted for economic and demographic factors</a:t>
            </a:r>
          </a:p>
          <a:p>
            <a:pPr>
              <a:defRPr/>
            </a:pPr>
            <a:r>
              <a:rPr lang="en-US" sz="2400" dirty="0">
                <a:latin typeface="Calibri" panose="020F0502020204030204" pitchFamily="34" charset="0"/>
              </a:rPr>
              <a:t>Requires state and local performance expectations and levels to be adjusted based on economic conditions and participant </a:t>
            </a:r>
            <a:r>
              <a:rPr lang="en-US" sz="2400" dirty="0" smtClean="0">
                <a:latin typeface="Calibri" panose="020F0502020204030204" pitchFamily="34" charset="0"/>
              </a:rPr>
              <a:t>characteristics</a:t>
            </a:r>
            <a:endParaRPr lang="en-US" sz="2400" dirty="0">
              <a:latin typeface="Calibri" panose="020F0502020204030204" pitchFamily="34" charset="0"/>
            </a:endParaRPr>
          </a:p>
          <a:p>
            <a:endParaRPr lang="en-US" sz="2800" dirty="0" smtClean="0"/>
          </a:p>
          <a:p>
            <a:endParaRPr lang="en-US" dirty="0"/>
          </a:p>
        </p:txBody>
      </p:sp>
    </p:spTree>
    <p:extLst>
      <p:ext uri="{BB962C8B-B14F-4D97-AF65-F5344CB8AC3E}">
        <p14:creationId xmlns:p14="http://schemas.microsoft.com/office/powerpoint/2010/main" val="768327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WIOA aligns planning and</a:t>
            </a:r>
            <a:br>
              <a:rPr lang="en-US" dirty="0" smtClean="0"/>
            </a:br>
            <a:r>
              <a:rPr lang="en-US" dirty="0" smtClean="0"/>
              <a:t>accountability policies </a:t>
            </a:r>
            <a:r>
              <a:rPr lang="en-US" sz="3100" dirty="0" smtClean="0"/>
              <a:t>(cont’d)</a:t>
            </a:r>
            <a:endParaRPr lang="en-US" sz="3100" dirty="0"/>
          </a:p>
        </p:txBody>
      </p:sp>
      <p:sp>
        <p:nvSpPr>
          <p:cNvPr id="3" name="Content Placeholder 2"/>
          <p:cNvSpPr>
            <a:spLocks noGrp="1"/>
          </p:cNvSpPr>
          <p:nvPr>
            <p:ph idx="1"/>
          </p:nvPr>
        </p:nvSpPr>
        <p:spPr/>
        <p:txBody>
          <a:bodyPr>
            <a:normAutofit lnSpcReduction="10000"/>
          </a:bodyPr>
          <a:lstStyle/>
          <a:p>
            <a:pPr>
              <a:defRPr/>
            </a:pPr>
            <a:r>
              <a:rPr lang="en-US" sz="2400" dirty="0" smtClean="0">
                <a:latin typeface="Calibri" panose="020F0502020204030204" pitchFamily="34" charset="0"/>
              </a:rPr>
              <a:t>Requires </a:t>
            </a:r>
            <a:r>
              <a:rPr lang="en-US" sz="2400" dirty="0">
                <a:latin typeface="Calibri" panose="020F0502020204030204" pitchFamily="34" charset="0"/>
              </a:rPr>
              <a:t>states and Workforce </a:t>
            </a:r>
            <a:r>
              <a:rPr lang="en-US" sz="2400" strike="sngStrike" dirty="0">
                <a:latin typeface="Calibri" panose="020F0502020204030204" pitchFamily="34" charset="0"/>
              </a:rPr>
              <a:t>Investment</a:t>
            </a:r>
            <a:r>
              <a:rPr lang="en-US" sz="2400" dirty="0">
                <a:latin typeface="Calibri" panose="020F0502020204030204" pitchFamily="34" charset="0"/>
              </a:rPr>
              <a:t> </a:t>
            </a:r>
            <a:r>
              <a:rPr lang="en-US" sz="2400" dirty="0" smtClean="0">
                <a:latin typeface="Calibri" panose="020F0502020204030204" pitchFamily="34" charset="0"/>
              </a:rPr>
              <a:t>Development Boards </a:t>
            </a:r>
            <a:r>
              <a:rPr lang="en-US" sz="2400" dirty="0">
                <a:latin typeface="Calibri" panose="020F0502020204030204" pitchFamily="34" charset="0"/>
              </a:rPr>
              <a:t>to report the number of individuals with barriers to employment served by each core program, with specific breakdowns by subpopulation. 	</a:t>
            </a:r>
          </a:p>
          <a:p>
            <a:pPr>
              <a:defRPr/>
            </a:pPr>
            <a:r>
              <a:rPr lang="en-US" sz="2400" dirty="0">
                <a:latin typeface="Calibri" panose="020F0502020204030204" pitchFamily="34" charset="0"/>
              </a:rPr>
              <a:t>Includes new requirements to report on expenditures for career and training services and on the number of participants who received career and training services. </a:t>
            </a:r>
          </a:p>
          <a:p>
            <a:pPr>
              <a:defRPr/>
            </a:pPr>
            <a:r>
              <a:rPr lang="en-US" sz="2400" dirty="0">
                <a:latin typeface="Calibri" panose="020F0502020204030204" pitchFamily="34" charset="0"/>
              </a:rPr>
              <a:t>Requires eligible training providers to report results for </a:t>
            </a:r>
            <a:r>
              <a:rPr lang="en-US" sz="2400" i="1" dirty="0">
                <a:latin typeface="Calibri" panose="020F0502020204030204" pitchFamily="34" charset="0"/>
              </a:rPr>
              <a:t>all </a:t>
            </a:r>
            <a:r>
              <a:rPr lang="en-US" sz="2400" dirty="0">
                <a:latin typeface="Calibri" panose="020F0502020204030204" pitchFamily="34" charset="0"/>
              </a:rPr>
              <a:t>of their students for common measures for each program of study, not just participants whose training costs were funded by </a:t>
            </a:r>
            <a:r>
              <a:rPr lang="en-US" sz="2400" dirty="0" smtClean="0">
                <a:latin typeface="Calibri" panose="020F0502020204030204" pitchFamily="34" charset="0"/>
              </a:rPr>
              <a:t>WIOA</a:t>
            </a:r>
            <a:endParaRPr lang="en-US" sz="2400" dirty="0">
              <a:latin typeface="Calibri" panose="020F0502020204030204" pitchFamily="34" charset="0"/>
            </a:endParaRPr>
          </a:p>
          <a:p>
            <a:endParaRPr lang="en-US" sz="2800" dirty="0" smtClean="0"/>
          </a:p>
          <a:p>
            <a:endParaRPr lang="en-US" dirty="0"/>
          </a:p>
        </p:txBody>
      </p:sp>
    </p:spTree>
    <p:extLst>
      <p:ext uri="{BB962C8B-B14F-4D97-AF65-F5344CB8AC3E}">
        <p14:creationId xmlns:p14="http://schemas.microsoft.com/office/powerpoint/2010/main" val="2076777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WIOA’s work-based training: enabling people to earn while they learn</a:t>
            </a:r>
            <a:endParaRPr lang="en-US" dirty="0"/>
          </a:p>
        </p:txBody>
      </p:sp>
      <p:sp>
        <p:nvSpPr>
          <p:cNvPr id="3" name="Content Placeholder 2"/>
          <p:cNvSpPr>
            <a:spLocks noGrp="1"/>
          </p:cNvSpPr>
          <p:nvPr>
            <p:ph idx="1"/>
          </p:nvPr>
        </p:nvSpPr>
        <p:spPr>
          <a:xfrm>
            <a:off x="768096" y="2286000"/>
            <a:ext cx="7918704" cy="4419600"/>
          </a:xfrm>
        </p:spPr>
        <p:txBody>
          <a:bodyPr>
            <a:normAutofit/>
          </a:bodyPr>
          <a:lstStyle/>
          <a:p>
            <a:r>
              <a:rPr lang="en-US" sz="2200" dirty="0" smtClean="0">
                <a:latin typeface="Calibri" panose="020F0502020204030204" pitchFamily="34" charset="0"/>
              </a:rPr>
              <a:t>Title I:</a:t>
            </a:r>
          </a:p>
          <a:p>
            <a:r>
              <a:rPr lang="en-US" sz="2200" dirty="0" smtClean="0">
                <a:latin typeface="Calibri" panose="020F0502020204030204" pitchFamily="34" charset="0"/>
              </a:rPr>
              <a:t>OJT 75% wage reimbursement</a:t>
            </a:r>
          </a:p>
          <a:p>
            <a:r>
              <a:rPr lang="en-US" sz="2200" dirty="0" smtClean="0">
                <a:latin typeface="Calibri" panose="020F0502020204030204" pitchFamily="34" charset="0"/>
              </a:rPr>
              <a:t>Up to 20% of funds available for incumbent worker training partnerships with employers</a:t>
            </a:r>
          </a:p>
          <a:p>
            <a:r>
              <a:rPr lang="en-US" sz="2200" dirty="0">
                <a:latin typeface="Calibri" panose="020F0502020204030204" pitchFamily="34" charset="0"/>
              </a:rPr>
              <a:t>Up to </a:t>
            </a:r>
            <a:r>
              <a:rPr lang="en-US" sz="2200" dirty="0" smtClean="0">
                <a:latin typeface="Calibri" panose="020F0502020204030204" pitchFamily="34" charset="0"/>
              </a:rPr>
              <a:t>10</a:t>
            </a:r>
            <a:r>
              <a:rPr lang="en-US" sz="2200" dirty="0">
                <a:latin typeface="Calibri" panose="020F0502020204030204" pitchFamily="34" charset="0"/>
              </a:rPr>
              <a:t>% of funds available for </a:t>
            </a:r>
            <a:r>
              <a:rPr lang="en-US" sz="2200" dirty="0" smtClean="0">
                <a:latin typeface="Calibri" panose="020F0502020204030204" pitchFamily="34" charset="0"/>
              </a:rPr>
              <a:t>transitional jobs for individuals with barriers to employment</a:t>
            </a:r>
            <a:endParaRPr lang="en-US" sz="2200" dirty="0">
              <a:latin typeface="Calibri" panose="020F0502020204030204" pitchFamily="34" charset="0"/>
            </a:endParaRPr>
          </a:p>
          <a:p>
            <a:r>
              <a:rPr lang="en-US" sz="2200" dirty="0" smtClean="0">
                <a:latin typeface="Calibri" panose="020F0502020204030204" pitchFamily="34" charset="0"/>
              </a:rPr>
              <a:t>Work supports, including child care</a:t>
            </a:r>
          </a:p>
          <a:p>
            <a:r>
              <a:rPr lang="en-US" sz="2200" dirty="0" smtClean="0">
                <a:latin typeface="Calibri" panose="020F0502020204030204" pitchFamily="34" charset="0"/>
              </a:rPr>
              <a:t>Paid work experiences for Youth (including summer jobs)</a:t>
            </a:r>
          </a:p>
          <a:p>
            <a:r>
              <a:rPr lang="en-US" sz="2200" dirty="0" smtClean="0">
                <a:latin typeface="Calibri" panose="020F0502020204030204" pitchFamily="34" charset="0"/>
              </a:rPr>
              <a:t>Title II:</a:t>
            </a:r>
          </a:p>
          <a:p>
            <a:r>
              <a:rPr lang="en-US" sz="2200" dirty="0" smtClean="0">
                <a:latin typeface="Calibri" panose="020F0502020204030204" pitchFamily="34" charset="0"/>
              </a:rPr>
              <a:t>Workplace Adult Education and contextualized learning (IET model)</a:t>
            </a:r>
          </a:p>
          <a:p>
            <a:endParaRPr lang="en-US" dirty="0"/>
          </a:p>
        </p:txBody>
      </p:sp>
    </p:spTree>
    <p:extLst>
      <p:ext uri="{BB962C8B-B14F-4D97-AF65-F5344CB8AC3E}">
        <p14:creationId xmlns:p14="http://schemas.microsoft.com/office/powerpoint/2010/main" val="2595836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7772400" cy="171450"/>
          </a:xfrm>
        </p:spPr>
        <p:txBody>
          <a:bodyPr>
            <a:normAutofit fontScale="90000"/>
          </a:bodyPr>
          <a:lstStyle/>
          <a:p>
            <a:r>
              <a:rPr lang="en-US" b="1" dirty="0" smtClean="0">
                <a:solidFill>
                  <a:srgbClr val="FFFF00"/>
                </a:solidFill>
                <a:latin typeface="Albertus Extra Bold" pitchFamily="34" charset="0"/>
              </a:rPr>
              <a:t>Minnesota’s Local WorkForce Development System</a:t>
            </a:r>
            <a:endParaRPr lang="en-US" b="1" dirty="0">
              <a:solidFill>
                <a:srgbClr val="FFFF00"/>
              </a:solidFill>
              <a:latin typeface="Albertus Extra Bold" pitchFamily="34" charset="0"/>
            </a:endParaRPr>
          </a:p>
        </p:txBody>
      </p:sp>
      <p:sp>
        <p:nvSpPr>
          <p:cNvPr id="3" name="Subtitle 2"/>
          <p:cNvSpPr>
            <a:spLocks noGrp="1"/>
          </p:cNvSpPr>
          <p:nvPr>
            <p:ph type="subTitle" idx="1"/>
          </p:nvPr>
        </p:nvSpPr>
        <p:spPr>
          <a:xfrm>
            <a:off x="1600200" y="5029200"/>
            <a:ext cx="5410200" cy="1524000"/>
          </a:xfrm>
        </p:spPr>
        <p:txBody>
          <a:bodyPr>
            <a:normAutofit/>
          </a:bodyPr>
          <a:lstStyle/>
          <a:p>
            <a:r>
              <a:rPr lang="en-US" sz="1600" b="1" dirty="0" smtClean="0"/>
              <a:t>Anne Kilzer                         </a:t>
            </a:r>
          </a:p>
          <a:p>
            <a:r>
              <a:rPr lang="en-US" sz="1600" b="1" dirty="0" smtClean="0"/>
              <a:t>Minnesota Workforce Council Association</a:t>
            </a:r>
            <a:endParaRPr lang="en-US" sz="1600" b="1" dirty="0"/>
          </a:p>
          <a:p>
            <a:r>
              <a:rPr lang="en-US" sz="1600" b="1" dirty="0" smtClean="0"/>
              <a:t>ABE Managers Meeting</a:t>
            </a:r>
          </a:p>
          <a:p>
            <a:r>
              <a:rPr lang="en-US" sz="1600" b="1" dirty="0" smtClean="0"/>
              <a:t>October 9, 2015</a:t>
            </a:r>
            <a:endParaRPr lang="en-US" sz="1600" b="1" dirty="0"/>
          </a:p>
        </p:txBody>
      </p:sp>
      <p:pic>
        <p:nvPicPr>
          <p:cNvPr id="9" name="Picture 1032" descr="MWCA_logo"/>
          <p:cNvPicPr>
            <a:picLocks noChangeAspect="1" noChangeArrowheads="1"/>
          </p:cNvPicPr>
          <p:nvPr/>
        </p:nvPicPr>
        <p:blipFill>
          <a:blip r:embed="rId2" cstate="print"/>
          <a:srcRect/>
          <a:stretch>
            <a:fillRect/>
          </a:stretch>
        </p:blipFill>
        <p:spPr bwMode="auto">
          <a:xfrm>
            <a:off x="7315200" y="5105400"/>
            <a:ext cx="1371600" cy="1420938"/>
          </a:xfrm>
          <a:prstGeom prst="rect">
            <a:avLst/>
          </a:prstGeom>
          <a:noFill/>
          <a:ln w="9525">
            <a:noFill/>
            <a:miter lim="800000"/>
            <a:headEnd/>
            <a:tailEnd/>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7086600" cy="2064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460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latin typeface="Albertus Extra Bold" pitchFamily="34" charset="0"/>
              </a:rPr>
              <a:t>Overview:</a:t>
            </a:r>
            <a:endParaRPr lang="en-US" b="1" dirty="0">
              <a:solidFill>
                <a:srgbClr val="FFFF00"/>
              </a:solidFill>
              <a:latin typeface="Albertus Extra Bold" pitchFamily="34" charset="0"/>
            </a:endParaRPr>
          </a:p>
        </p:txBody>
      </p:sp>
      <p:sp>
        <p:nvSpPr>
          <p:cNvPr id="3" name="Content Placeholder 2"/>
          <p:cNvSpPr>
            <a:spLocks noGrp="1"/>
          </p:cNvSpPr>
          <p:nvPr>
            <p:ph idx="1"/>
          </p:nvPr>
        </p:nvSpPr>
        <p:spPr/>
        <p:txBody>
          <a:bodyPr>
            <a:normAutofit lnSpcReduction="10000"/>
          </a:bodyPr>
          <a:lstStyle/>
          <a:p>
            <a:r>
              <a:rPr lang="en-US" dirty="0" smtClean="0"/>
              <a:t>Workforce Development System</a:t>
            </a:r>
          </a:p>
          <a:p>
            <a:r>
              <a:rPr lang="en-US" dirty="0" smtClean="0"/>
              <a:t>Role of Local Elected Officials</a:t>
            </a:r>
          </a:p>
          <a:p>
            <a:r>
              <a:rPr lang="en-US" dirty="0" smtClean="0"/>
              <a:t>Workforce Service Areas</a:t>
            </a:r>
          </a:p>
          <a:p>
            <a:r>
              <a:rPr lang="en-US" dirty="0" smtClean="0"/>
              <a:t>Role of Workforce Boards</a:t>
            </a:r>
          </a:p>
          <a:p>
            <a:r>
              <a:rPr lang="en-US" dirty="0" smtClean="0"/>
              <a:t>WorkForce Centers</a:t>
            </a:r>
          </a:p>
          <a:p>
            <a:r>
              <a:rPr lang="en-US" dirty="0" smtClean="0"/>
              <a:t>Services</a:t>
            </a:r>
          </a:p>
          <a:p>
            <a:r>
              <a:rPr lang="en-US" dirty="0" smtClean="0"/>
              <a:t>Role of the Workforce Development Area Director</a:t>
            </a:r>
          </a:p>
          <a:p>
            <a:endParaRPr lang="en-US" dirty="0" smtClean="0"/>
          </a:p>
          <a:p>
            <a:endParaRPr lang="en-US" dirty="0" smtClean="0"/>
          </a:p>
        </p:txBody>
      </p:sp>
      <p:pic>
        <p:nvPicPr>
          <p:cNvPr id="4" name="Picture 1032" descr="MWCA_logo"/>
          <p:cNvPicPr>
            <a:picLocks noChangeAspect="1" noChangeArrowheads="1"/>
          </p:cNvPicPr>
          <p:nvPr/>
        </p:nvPicPr>
        <p:blipFill>
          <a:blip r:embed="rId3" cstate="print"/>
          <a:srcRect/>
          <a:stretch>
            <a:fillRect/>
          </a:stretch>
        </p:blipFill>
        <p:spPr bwMode="auto">
          <a:xfrm>
            <a:off x="7756524" y="5562600"/>
            <a:ext cx="930275" cy="963738"/>
          </a:xfrm>
          <a:prstGeom prst="rect">
            <a:avLst/>
          </a:prstGeom>
          <a:noFill/>
          <a:ln w="9525">
            <a:noFill/>
            <a:miter lim="800000"/>
            <a:headEnd/>
            <a:tailEnd/>
          </a:ln>
        </p:spPr>
      </p:pic>
    </p:spTree>
    <p:extLst>
      <p:ext uri="{BB962C8B-B14F-4D97-AF65-F5344CB8AC3E}">
        <p14:creationId xmlns:p14="http://schemas.microsoft.com/office/powerpoint/2010/main" val="2326121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Albertus Extra Bold" pitchFamily="34" charset="0"/>
              </a:rPr>
              <a:t>Workforce Development System</a:t>
            </a:r>
            <a:endParaRPr lang="en-US" b="1" dirty="0">
              <a:solidFill>
                <a:srgbClr val="FFFF00"/>
              </a:solidFill>
              <a:latin typeface="Albertus Extra Bold" pitchFamily="34" charset="0"/>
            </a:endParaRPr>
          </a:p>
        </p:txBody>
      </p:sp>
      <p:sp>
        <p:nvSpPr>
          <p:cNvPr id="3" name="Content Placeholder 2"/>
          <p:cNvSpPr>
            <a:spLocks noGrp="1"/>
          </p:cNvSpPr>
          <p:nvPr>
            <p:ph idx="1"/>
          </p:nvPr>
        </p:nvSpPr>
        <p:spPr/>
        <p:txBody>
          <a:bodyPr>
            <a:normAutofit fontScale="92500" lnSpcReduction="20000"/>
          </a:bodyPr>
          <a:lstStyle/>
          <a:p>
            <a:r>
              <a:rPr lang="en-US" dirty="0"/>
              <a:t>Minnesota’s workforce development system is comprised of a large community of stakeholders, including economic development, education, service providers, community leaders and citizens.  </a:t>
            </a:r>
            <a:endParaRPr lang="en-US" dirty="0" smtClean="0"/>
          </a:p>
          <a:p>
            <a:endParaRPr lang="en-US" dirty="0"/>
          </a:p>
          <a:p>
            <a:r>
              <a:rPr lang="en-US" dirty="0" smtClean="0"/>
              <a:t>Each </a:t>
            </a:r>
            <a:r>
              <a:rPr lang="en-US" dirty="0"/>
              <a:t>play a vital role in ensuring that employers of all sizes have access to a prepared workforce and that jobseekers have access to services and resources that will enable them to obtain and keep good jobs.  </a:t>
            </a:r>
            <a:endParaRPr lang="en-US" dirty="0" smtClean="0"/>
          </a:p>
          <a:p>
            <a:endParaRPr lang="en-US" dirty="0"/>
          </a:p>
          <a:p>
            <a:pPr>
              <a:buNone/>
            </a:pPr>
            <a:endParaRPr lang="en-US" dirty="0"/>
          </a:p>
        </p:txBody>
      </p:sp>
      <p:pic>
        <p:nvPicPr>
          <p:cNvPr id="6" name="Picture 1032" descr="MWCA_logo"/>
          <p:cNvPicPr>
            <a:picLocks noChangeAspect="1" noChangeArrowheads="1"/>
          </p:cNvPicPr>
          <p:nvPr/>
        </p:nvPicPr>
        <p:blipFill>
          <a:blip r:embed="rId3" cstate="print"/>
          <a:srcRect/>
          <a:stretch>
            <a:fillRect/>
          </a:stretch>
        </p:blipFill>
        <p:spPr bwMode="auto">
          <a:xfrm>
            <a:off x="8153400" y="5867400"/>
            <a:ext cx="762000" cy="789410"/>
          </a:xfrm>
          <a:prstGeom prst="rect">
            <a:avLst/>
          </a:prstGeom>
          <a:noFill/>
          <a:ln w="9525">
            <a:noFill/>
            <a:miter lim="800000"/>
            <a:headEnd/>
            <a:tailEnd/>
          </a:ln>
        </p:spPr>
      </p:pic>
    </p:spTree>
    <p:extLst>
      <p:ext uri="{BB962C8B-B14F-4D97-AF65-F5344CB8AC3E}">
        <p14:creationId xmlns:p14="http://schemas.microsoft.com/office/powerpoint/2010/main" val="192471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
            <a:ext cx="9144000" cy="990600"/>
          </a:xfrm>
          <a:solidFill>
            <a:schemeClr val="accent1">
              <a:lumMod val="50000"/>
            </a:schemeClr>
          </a:solidFill>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spc="50" dirty="0" smtClean="0">
                <a:ln w="11430"/>
                <a:effectLst>
                  <a:outerShdw blurRad="76200" dist="50800" dir="5400000" algn="tl" rotWithShape="0">
                    <a:srgbClr val="000000">
                      <a:alpha val="65000"/>
                    </a:srgbClr>
                  </a:outerShdw>
                </a:effectLst>
                <a:latin typeface="Arial Black" pitchFamily="34" charset="0"/>
              </a:rPr>
              <a:t>The Structure of WIOA</a:t>
            </a:r>
            <a:endParaRPr lang="en-US" sz="5400" spc="50" dirty="0">
              <a:ln w="11430"/>
              <a:effectLst>
                <a:outerShdw blurRad="76200" dist="50800" dir="5400000" algn="tl" rotWithShape="0">
                  <a:srgbClr val="000000">
                    <a:alpha val="65000"/>
                  </a:srgbClr>
                </a:outerShdw>
              </a:effectLst>
              <a:latin typeface="Arial Black"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29624038"/>
              </p:ext>
            </p:extLst>
          </p:nvPr>
        </p:nvGraphicFramePr>
        <p:xfrm>
          <a:off x="0" y="990600"/>
          <a:ext cx="9144000" cy="5867398"/>
        </p:xfrm>
        <a:graphic>
          <a:graphicData uri="http://schemas.openxmlformats.org/drawingml/2006/table">
            <a:tbl>
              <a:tblPr firstRow="1" firstCol="1" bandRow="1">
                <a:tableStyleId>{5C22544A-7EE6-4342-B048-85BDC9FD1C3A}</a:tableStyleId>
              </a:tblPr>
              <a:tblGrid>
                <a:gridCol w="1392226"/>
                <a:gridCol w="3265714"/>
                <a:gridCol w="2406316"/>
                <a:gridCol w="2079744"/>
              </a:tblGrid>
              <a:tr h="791024">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Law Title (Section)</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Name</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Program/Activities</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Who oversees in Minnesota</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r>
              <a:tr h="1121252">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Title I (Subtitle A)</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Workforce Development Activities (System Alignment)</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All WIOA Programs</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DEED and MDE</a:t>
                      </a:r>
                      <a:endParaRPr lang="en-US" sz="1600" dirty="0">
                        <a:effectLst/>
                        <a:latin typeface="Arial" panose="020B0604020202020204" pitchFamily="34" charset="0"/>
                        <a:ea typeface="Calibri"/>
                        <a:cs typeface="Arial" panose="020B0604020202020204" pitchFamily="34" charset="0"/>
                      </a:endParaRPr>
                    </a:p>
                  </a:txBody>
                  <a:tcPr marL="68580" marR="68580" marT="0" marB="0"/>
                </a:tc>
              </a:tr>
              <a:tr h="1186537">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Title I (Subtitle B)</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marL="0" marR="0">
                        <a:lnSpc>
                          <a:spcPct val="115000"/>
                        </a:lnSpc>
                        <a:spcBef>
                          <a:spcPts val="600"/>
                        </a:spcBef>
                        <a:spcAft>
                          <a:spcPts val="1000"/>
                        </a:spcAft>
                      </a:pPr>
                      <a:r>
                        <a:rPr lang="en-US" sz="1800">
                          <a:effectLst/>
                          <a:latin typeface="Arial" panose="020B0604020202020204" pitchFamily="34" charset="0"/>
                          <a:cs typeface="Arial" panose="020B0604020202020204" pitchFamily="34" charset="0"/>
                        </a:rPr>
                        <a:t>Workforce Development Activities (Workforce Activities and Providers)</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smtClean="0">
                          <a:effectLst/>
                          <a:latin typeface="Arial" panose="020B0604020202020204" pitchFamily="34" charset="0"/>
                          <a:cs typeface="Arial" panose="020B0604020202020204" pitchFamily="34" charset="0"/>
                        </a:rPr>
                        <a:t>Adult, Youth, and Dislocated Worker Programs</a:t>
                      </a:r>
                      <a:endParaRPr lang="en-U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DEED</a:t>
                      </a:r>
                      <a:endParaRPr lang="en-US" sz="1600" dirty="0">
                        <a:effectLst/>
                        <a:latin typeface="Arial" panose="020B0604020202020204" pitchFamily="34" charset="0"/>
                        <a:ea typeface="Calibri"/>
                        <a:cs typeface="Arial" panose="020B0604020202020204" pitchFamily="34" charset="0"/>
                      </a:endParaRPr>
                    </a:p>
                  </a:txBody>
                  <a:tcPr marL="68580" marR="68580" marT="0" marB="0"/>
                </a:tc>
              </a:tr>
              <a:tr h="791024">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Title II</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Adult Education and Family Literacy Act</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Adult Basic Education</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MDE</a:t>
                      </a:r>
                      <a:endParaRPr lang="en-US" sz="1600">
                        <a:effectLst/>
                        <a:latin typeface="Arial" panose="020B0604020202020204" pitchFamily="34" charset="0"/>
                        <a:ea typeface="Calibri"/>
                        <a:cs typeface="Arial" panose="020B0604020202020204" pitchFamily="34" charset="0"/>
                      </a:endParaRPr>
                    </a:p>
                  </a:txBody>
                  <a:tcPr marL="68580" marR="68580" marT="0" marB="0"/>
                </a:tc>
              </a:tr>
              <a:tr h="791024">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Title III</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Wagner-Peysar Act</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Workforce Centers (One-Stops)</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DEED</a:t>
                      </a:r>
                      <a:endParaRPr lang="en-US" sz="1600">
                        <a:effectLst/>
                        <a:latin typeface="Arial" panose="020B0604020202020204" pitchFamily="34" charset="0"/>
                        <a:ea typeface="Calibri"/>
                        <a:cs typeface="Arial" panose="020B0604020202020204" pitchFamily="34" charset="0"/>
                      </a:endParaRPr>
                    </a:p>
                  </a:txBody>
                  <a:tcPr marL="68580" marR="68580" marT="0" marB="0"/>
                </a:tc>
              </a:tr>
              <a:tr h="791024">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Title IV</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Rehabilitation Act</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Vocational Rehabilitation (VR)</a:t>
                      </a:r>
                      <a:endParaRPr lang="en-US"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DEED</a:t>
                      </a:r>
                      <a:endParaRPr lang="en-US" sz="1600">
                        <a:effectLst/>
                        <a:latin typeface="Arial" panose="020B0604020202020204" pitchFamily="34" charset="0"/>
                        <a:ea typeface="Calibri"/>
                        <a:cs typeface="Arial" panose="020B0604020202020204" pitchFamily="34" charset="0"/>
                      </a:endParaRPr>
                    </a:p>
                  </a:txBody>
                  <a:tcPr marL="68580" marR="68580" marT="0" marB="0"/>
                </a:tc>
              </a:tr>
              <a:tr h="395513">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Title V</a:t>
                      </a: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1800">
                          <a:effectLst/>
                          <a:latin typeface="Arial" panose="020B0604020202020204" pitchFamily="34" charset="0"/>
                          <a:cs typeface="Arial" panose="020B0604020202020204" pitchFamily="34" charset="0"/>
                        </a:rPr>
                        <a:t>General Provisions</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600"/>
                        </a:spcBef>
                        <a:spcAft>
                          <a:spcPts val="1000"/>
                        </a:spcAft>
                      </a:pPr>
                      <a:r>
                        <a:rPr lang="en-US" sz="1800">
                          <a:effectLst/>
                          <a:latin typeface="Arial" panose="020B0604020202020204" pitchFamily="34" charset="0"/>
                          <a:cs typeface="Arial" panose="020B0604020202020204" pitchFamily="34" charset="0"/>
                        </a:rPr>
                        <a:t>All WIOA Programs</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DEED and MDE</a:t>
                      </a:r>
                      <a:endParaRPr lang="en-US" sz="16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801337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32" descr="MWCA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3716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 y="2240624"/>
            <a:ext cx="8534400" cy="4247317"/>
          </a:xfrm>
          <a:prstGeom prst="rect">
            <a:avLst/>
          </a:prstGeom>
        </p:spPr>
        <p:txBody>
          <a:bodyPr wrap="square">
            <a:spAutoFit/>
          </a:bodyPr>
          <a:lstStyle/>
          <a:p>
            <a:r>
              <a:rPr lang="en-US" b="1" dirty="0">
                <a:solidFill>
                  <a:prstClr val="white"/>
                </a:solidFill>
              </a:rPr>
              <a:t>Governor’s Workforce Development </a:t>
            </a:r>
            <a:r>
              <a:rPr lang="en-US" b="1" dirty="0" smtClean="0">
                <a:solidFill>
                  <a:prstClr val="white"/>
                </a:solidFill>
              </a:rPr>
              <a:t>Council</a:t>
            </a:r>
          </a:p>
          <a:p>
            <a:endParaRPr lang="en-US" b="1" dirty="0">
              <a:solidFill>
                <a:prstClr val="white"/>
              </a:solidFill>
            </a:endParaRPr>
          </a:p>
          <a:p>
            <a:r>
              <a:rPr lang="en-US" b="1" dirty="0" smtClean="0">
                <a:solidFill>
                  <a:prstClr val="white"/>
                </a:solidFill>
              </a:rPr>
              <a:t>Local Workforce Development Boards</a:t>
            </a:r>
            <a:endParaRPr lang="en-US" b="1" dirty="0">
              <a:solidFill>
                <a:prstClr val="white"/>
              </a:solidFill>
            </a:endParaRPr>
          </a:p>
          <a:p>
            <a:endParaRPr lang="en-US" b="1" dirty="0">
              <a:solidFill>
                <a:prstClr val="white"/>
              </a:solidFill>
            </a:endParaRPr>
          </a:p>
          <a:p>
            <a:r>
              <a:rPr lang="en-US" b="1" dirty="0">
                <a:solidFill>
                  <a:prstClr val="white"/>
                </a:solidFill>
              </a:rPr>
              <a:t>Workforce Center Program </a:t>
            </a:r>
            <a:r>
              <a:rPr lang="en-US" b="1" dirty="0" smtClean="0">
                <a:solidFill>
                  <a:prstClr val="white"/>
                </a:solidFill>
              </a:rPr>
              <a:t>Providers</a:t>
            </a:r>
            <a:endParaRPr lang="en-US" b="1" dirty="0">
              <a:solidFill>
                <a:prstClr val="white"/>
              </a:solidFill>
            </a:endParaRPr>
          </a:p>
          <a:p>
            <a:pPr marL="114300"/>
            <a:endParaRPr lang="en-US" b="1" dirty="0">
              <a:solidFill>
                <a:prstClr val="white"/>
              </a:solidFill>
            </a:endParaRPr>
          </a:p>
          <a:p>
            <a:r>
              <a:rPr lang="en-US" b="1" dirty="0">
                <a:solidFill>
                  <a:prstClr val="white"/>
                </a:solidFill>
              </a:rPr>
              <a:t>Employment and Economic Development (DEED)</a:t>
            </a:r>
          </a:p>
          <a:p>
            <a:pPr marL="114300"/>
            <a:endParaRPr lang="en-US" b="1" dirty="0">
              <a:solidFill>
                <a:prstClr val="white"/>
              </a:solidFill>
            </a:endParaRPr>
          </a:p>
          <a:p>
            <a:r>
              <a:rPr lang="en-US" b="1" dirty="0">
                <a:solidFill>
                  <a:prstClr val="white"/>
                </a:solidFill>
              </a:rPr>
              <a:t>Department of Education (MDE)</a:t>
            </a:r>
          </a:p>
          <a:p>
            <a:pPr marL="114300"/>
            <a:endParaRPr lang="en-US" b="1" dirty="0">
              <a:solidFill>
                <a:prstClr val="white"/>
              </a:solidFill>
            </a:endParaRPr>
          </a:p>
          <a:p>
            <a:r>
              <a:rPr lang="en-US" b="1" dirty="0">
                <a:solidFill>
                  <a:prstClr val="white"/>
                </a:solidFill>
              </a:rPr>
              <a:t>Minnesota State Colleges and Universities (MnSCU)</a:t>
            </a:r>
          </a:p>
          <a:p>
            <a:pPr marL="114300"/>
            <a:endParaRPr lang="en-US" b="1" dirty="0">
              <a:solidFill>
                <a:prstClr val="white"/>
              </a:solidFill>
            </a:endParaRPr>
          </a:p>
          <a:p>
            <a:r>
              <a:rPr lang="en-US" b="1" dirty="0">
                <a:solidFill>
                  <a:prstClr val="white"/>
                </a:solidFill>
              </a:rPr>
              <a:t>Department of Human Services</a:t>
            </a:r>
          </a:p>
          <a:p>
            <a:pPr marL="114300"/>
            <a:endParaRPr lang="en-US" b="1" dirty="0">
              <a:solidFill>
                <a:prstClr val="white"/>
              </a:solidFill>
            </a:endParaRPr>
          </a:p>
          <a:p>
            <a:r>
              <a:rPr lang="en-US" b="1" dirty="0">
                <a:solidFill>
                  <a:prstClr val="white"/>
                </a:solidFill>
              </a:rPr>
              <a:t>Community Based Organizations</a:t>
            </a:r>
          </a:p>
        </p:txBody>
      </p:sp>
      <p:sp>
        <p:nvSpPr>
          <p:cNvPr id="4" name="Rectangle 3"/>
          <p:cNvSpPr/>
          <p:nvPr/>
        </p:nvSpPr>
        <p:spPr>
          <a:xfrm>
            <a:off x="152400" y="152400"/>
            <a:ext cx="8610600" cy="2123658"/>
          </a:xfrm>
          <a:prstGeom prst="rect">
            <a:avLst/>
          </a:prstGeom>
        </p:spPr>
        <p:txBody>
          <a:bodyPr wrap="square">
            <a:spAutoFit/>
          </a:bodyPr>
          <a:lstStyle/>
          <a:p>
            <a:pPr algn="ctr"/>
            <a:r>
              <a:rPr lang="en-US" sz="4400" b="1" dirty="0" smtClean="0">
                <a:solidFill>
                  <a:srgbClr val="FFFF00"/>
                </a:solidFill>
                <a:latin typeface="Albertus Extra Bold"/>
              </a:rPr>
              <a:t>Minnesota’s Workforce Development System Partners</a:t>
            </a:r>
          </a:p>
          <a:p>
            <a:endParaRPr lang="en-US" sz="4400" b="1" dirty="0">
              <a:solidFill>
                <a:prstClr val="black"/>
              </a:solidFill>
            </a:endParaRPr>
          </a:p>
        </p:txBody>
      </p:sp>
    </p:spTree>
    <p:extLst>
      <p:ext uri="{BB962C8B-B14F-4D97-AF65-F5344CB8AC3E}">
        <p14:creationId xmlns:p14="http://schemas.microsoft.com/office/powerpoint/2010/main" val="282132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531374"/>
            <a:ext cx="7010400" cy="1323439"/>
          </a:xfrm>
          <a:prstGeom prst="rect">
            <a:avLst/>
          </a:prstGeom>
          <a:noFill/>
        </p:spPr>
        <p:txBody>
          <a:bodyPr wrap="square" rtlCol="0">
            <a:spAutoFit/>
          </a:bodyPr>
          <a:lstStyle/>
          <a:p>
            <a:pPr algn="ctr"/>
            <a:r>
              <a:rPr lang="en-US" sz="4000" b="1" dirty="0" smtClean="0">
                <a:solidFill>
                  <a:srgbClr val="FFFF00"/>
                </a:solidFill>
                <a:latin typeface="Albertus Extra Bold"/>
              </a:rPr>
              <a:t>The Local Workforce Development Structure</a:t>
            </a:r>
            <a:endParaRPr lang="en-US" sz="4000" b="1" dirty="0">
              <a:solidFill>
                <a:srgbClr val="FFFF00"/>
              </a:solidFill>
              <a:latin typeface="Albertus Extra Bold"/>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6200"/>
            <a:ext cx="5328851"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047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32" descr="MWCA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5746205"/>
            <a:ext cx="900112" cy="93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 y="76200"/>
            <a:ext cx="7924800" cy="646331"/>
          </a:xfrm>
          <a:prstGeom prst="rect">
            <a:avLst/>
          </a:prstGeom>
          <a:noFill/>
        </p:spPr>
        <p:txBody>
          <a:bodyPr wrap="square" rtlCol="0">
            <a:spAutoFit/>
          </a:bodyPr>
          <a:lstStyle/>
          <a:p>
            <a:r>
              <a:rPr lang="en-US" sz="3600" b="1" dirty="0" smtClean="0">
                <a:solidFill>
                  <a:srgbClr val="FFFF00"/>
                </a:solidFill>
                <a:latin typeface="Albertus Extra Bold"/>
              </a:rPr>
              <a:t>Role of Local Elected Officials</a:t>
            </a:r>
            <a:endParaRPr lang="en-US" sz="3600" b="1" dirty="0">
              <a:solidFill>
                <a:srgbClr val="FFFF00"/>
              </a:solidFill>
              <a:latin typeface="Albertus Extra Bold"/>
            </a:endParaRPr>
          </a:p>
        </p:txBody>
      </p:sp>
      <p:sp>
        <p:nvSpPr>
          <p:cNvPr id="4" name="TextBox 3"/>
          <p:cNvSpPr txBox="1"/>
          <p:nvPr/>
        </p:nvSpPr>
        <p:spPr>
          <a:xfrm>
            <a:off x="457200" y="1447800"/>
            <a:ext cx="7543800" cy="4401205"/>
          </a:xfrm>
          <a:prstGeom prst="rect">
            <a:avLst/>
          </a:prstGeom>
          <a:noFill/>
        </p:spPr>
        <p:txBody>
          <a:bodyPr wrap="square" rtlCol="0">
            <a:spAutoFit/>
          </a:bodyPr>
          <a:lstStyle/>
          <a:p>
            <a:pPr marL="285750" indent="-285750">
              <a:buFont typeface="Arial" panose="020B0604020202020204" pitchFamily="34" charset="0"/>
              <a:buChar char="•"/>
            </a:pPr>
            <a:r>
              <a:rPr lang="en-US" sz="4000" b="1" dirty="0" smtClean="0">
                <a:solidFill>
                  <a:prstClr val="white"/>
                </a:solidFill>
              </a:rPr>
              <a:t>Establish Service Area/Joint Powers Agreement</a:t>
            </a:r>
          </a:p>
          <a:p>
            <a:endParaRPr lang="en-US" sz="4000" b="1" dirty="0" smtClean="0">
              <a:solidFill>
                <a:prstClr val="white"/>
              </a:solidFill>
            </a:endParaRPr>
          </a:p>
          <a:p>
            <a:pPr marL="285750" indent="-285750">
              <a:buFont typeface="Arial" panose="020B0604020202020204" pitchFamily="34" charset="0"/>
              <a:buChar char="•"/>
            </a:pPr>
            <a:r>
              <a:rPr lang="en-US" sz="4000" b="1" dirty="0" smtClean="0">
                <a:solidFill>
                  <a:prstClr val="white"/>
                </a:solidFill>
              </a:rPr>
              <a:t>Act as Fiscal Agent</a:t>
            </a:r>
          </a:p>
          <a:p>
            <a:endParaRPr lang="en-US" sz="4000" b="1" dirty="0" smtClean="0">
              <a:solidFill>
                <a:prstClr val="white"/>
              </a:solidFill>
            </a:endParaRPr>
          </a:p>
          <a:p>
            <a:pPr marL="285750" indent="-285750">
              <a:buFont typeface="Arial" panose="020B0604020202020204" pitchFamily="34" charset="0"/>
              <a:buChar char="•"/>
            </a:pPr>
            <a:r>
              <a:rPr lang="en-US" sz="4000" b="1" dirty="0" smtClean="0">
                <a:solidFill>
                  <a:prstClr val="white"/>
                </a:solidFill>
              </a:rPr>
              <a:t>Appoint members of the Workforce Development Board</a:t>
            </a:r>
            <a:endParaRPr lang="en-US" sz="4000" b="1" dirty="0">
              <a:solidFill>
                <a:prstClr val="white"/>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14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396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32" descr="MWCA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3716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95600" y="152400"/>
            <a:ext cx="5867400" cy="769441"/>
          </a:xfrm>
          <a:prstGeom prst="rect">
            <a:avLst/>
          </a:prstGeom>
        </p:spPr>
        <p:txBody>
          <a:bodyPr wrap="square">
            <a:spAutoFit/>
          </a:bodyPr>
          <a:lstStyle/>
          <a:p>
            <a:endParaRPr lang="en-US" sz="4400" b="1" dirty="0">
              <a:solidFill>
                <a:prstClr val="black"/>
              </a:solidFill>
            </a:endParaRPr>
          </a:p>
        </p:txBody>
      </p:sp>
      <p:pic>
        <p:nvPicPr>
          <p:cNvPr id="4" name="Content Placeholder 4" descr="WSAmap_jun06.bmp"/>
          <p:cNvPicPr>
            <a:picLocks noChangeAspect="1"/>
          </p:cNvPicPr>
          <p:nvPr/>
        </p:nvPicPr>
        <p:blipFill>
          <a:blip r:embed="rId4" cstate="print"/>
          <a:stretch>
            <a:fillRect/>
          </a:stretch>
        </p:blipFill>
        <p:spPr>
          <a:xfrm>
            <a:off x="1711960" y="1956752"/>
            <a:ext cx="4553820" cy="4797340"/>
          </a:xfrm>
          <a:prstGeom prst="rect">
            <a:avLst/>
          </a:prstGeom>
          <a:ln>
            <a:solidFill>
              <a:schemeClr val="accent1"/>
            </a:solidFill>
          </a:ln>
        </p:spPr>
      </p:pic>
      <p:sp>
        <p:nvSpPr>
          <p:cNvPr id="6" name="Rectangle 5"/>
          <p:cNvSpPr/>
          <p:nvPr/>
        </p:nvSpPr>
        <p:spPr>
          <a:xfrm>
            <a:off x="609600" y="309116"/>
            <a:ext cx="7924800" cy="1446550"/>
          </a:xfrm>
          <a:prstGeom prst="rect">
            <a:avLst/>
          </a:prstGeom>
        </p:spPr>
        <p:txBody>
          <a:bodyPr wrap="square">
            <a:spAutoFit/>
          </a:bodyPr>
          <a:lstStyle/>
          <a:p>
            <a:pPr algn="ctr"/>
            <a:r>
              <a:rPr lang="en-US" sz="4400" b="1" dirty="0">
                <a:solidFill>
                  <a:srgbClr val="FFFF00"/>
                </a:solidFill>
                <a:latin typeface="Albertus Extra Bold"/>
              </a:rPr>
              <a:t>Minnesota’s </a:t>
            </a:r>
            <a:r>
              <a:rPr lang="en-US" sz="4400" b="1" dirty="0" smtClean="0">
                <a:solidFill>
                  <a:srgbClr val="FFFF00"/>
                </a:solidFill>
                <a:latin typeface="Albertus Extra Bold"/>
              </a:rPr>
              <a:t>Workforce Development Areas</a:t>
            </a:r>
            <a:endParaRPr lang="en-US" sz="4400" b="1" dirty="0">
              <a:solidFill>
                <a:srgbClr val="FFFF00"/>
              </a:solidFill>
              <a:latin typeface="Albertus Extra Bold"/>
            </a:endParaRPr>
          </a:p>
        </p:txBody>
      </p:sp>
    </p:spTree>
    <p:extLst>
      <p:ext uri="{BB962C8B-B14F-4D97-AF65-F5344CB8AC3E}">
        <p14:creationId xmlns:p14="http://schemas.microsoft.com/office/powerpoint/2010/main" val="3564202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rtlCol="0">
            <a:normAutofit fontScale="90000"/>
          </a:bodyPr>
          <a:lstStyle/>
          <a:p>
            <a:pPr fontAlgn="auto">
              <a:spcAft>
                <a:spcPts val="0"/>
              </a:spcAft>
              <a:defRPr/>
            </a:pPr>
            <a:r>
              <a:rPr lang="en-US" b="1" dirty="0" smtClean="0">
                <a:solidFill>
                  <a:srgbClr val="FFFF00"/>
                </a:solidFill>
                <a:latin typeface="Albertus Extra Bold" pitchFamily="34" charset="0"/>
              </a:rPr>
              <a:t>What is a Workforce Council or Workforce Development Board?</a:t>
            </a:r>
            <a:endParaRPr lang="en-US" b="1" dirty="0"/>
          </a:p>
        </p:txBody>
      </p:sp>
      <p:sp>
        <p:nvSpPr>
          <p:cNvPr id="3" name="Content Placeholder 2"/>
          <p:cNvSpPr>
            <a:spLocks noGrp="1"/>
          </p:cNvSpPr>
          <p:nvPr>
            <p:ph idx="1"/>
          </p:nvPr>
        </p:nvSpPr>
        <p:spPr>
          <a:xfrm>
            <a:off x="0" y="1219200"/>
            <a:ext cx="9144000" cy="5638800"/>
          </a:xfrm>
        </p:spPr>
        <p:txBody>
          <a:bodyPr rtlCol="0">
            <a:normAutofit fontScale="55000" lnSpcReduction="20000"/>
          </a:bodyPr>
          <a:lstStyle/>
          <a:p>
            <a:pPr>
              <a:defRPr/>
            </a:pPr>
            <a:r>
              <a:rPr lang="en-US" sz="5600" b="1" i="1" dirty="0" smtClean="0"/>
              <a:t>Governance</a:t>
            </a:r>
            <a:endParaRPr lang="en-US" sz="5600" b="1" dirty="0" smtClean="0"/>
          </a:p>
          <a:p>
            <a:pPr marL="0" indent="0">
              <a:buNone/>
              <a:defRPr/>
            </a:pPr>
            <a:r>
              <a:rPr lang="en-US" sz="5600" b="1" dirty="0" smtClean="0"/>
              <a:t> </a:t>
            </a:r>
          </a:p>
          <a:p>
            <a:pPr>
              <a:defRPr/>
            </a:pPr>
            <a:r>
              <a:rPr lang="en-US" sz="5600" b="1" i="1" dirty="0" smtClean="0"/>
              <a:t>Strategic Planning</a:t>
            </a:r>
            <a:endParaRPr lang="en-US" sz="5600" b="1" dirty="0" smtClean="0"/>
          </a:p>
          <a:p>
            <a:pPr>
              <a:defRPr/>
            </a:pPr>
            <a:endParaRPr lang="en-US" sz="5600" b="1" dirty="0" smtClean="0"/>
          </a:p>
          <a:p>
            <a:pPr>
              <a:defRPr/>
            </a:pPr>
            <a:r>
              <a:rPr lang="en-US" sz="5600" b="1" i="1" dirty="0" smtClean="0"/>
              <a:t>Service Delivery/Site Selection</a:t>
            </a:r>
          </a:p>
          <a:p>
            <a:pPr>
              <a:defRPr/>
            </a:pPr>
            <a:endParaRPr lang="en-US" sz="5600" b="1" dirty="0" smtClean="0"/>
          </a:p>
          <a:p>
            <a:pPr>
              <a:defRPr/>
            </a:pPr>
            <a:r>
              <a:rPr lang="en-US" sz="5600" b="1" i="1" dirty="0" smtClean="0"/>
              <a:t>Oversight and Monitoring</a:t>
            </a:r>
          </a:p>
          <a:p>
            <a:pPr>
              <a:defRPr/>
            </a:pPr>
            <a:endParaRPr lang="en-US" sz="5600" b="1" i="1" dirty="0"/>
          </a:p>
          <a:p>
            <a:pPr>
              <a:defRPr/>
            </a:pPr>
            <a:r>
              <a:rPr lang="en-US" sz="5600" b="1" i="1" dirty="0"/>
              <a:t>Local </a:t>
            </a:r>
            <a:r>
              <a:rPr lang="en-US" sz="5600" b="1" i="1" dirty="0" smtClean="0"/>
              <a:t>Convening</a:t>
            </a:r>
          </a:p>
          <a:p>
            <a:pPr>
              <a:defRPr/>
            </a:pPr>
            <a:endParaRPr lang="en-US" sz="5600" b="1" dirty="0" smtClean="0"/>
          </a:p>
          <a:p>
            <a:pPr>
              <a:defRPr/>
            </a:pPr>
            <a:r>
              <a:rPr lang="en-US" sz="5600" b="1" i="1" dirty="0" smtClean="0"/>
              <a:t>Regional Planning/Coordinate Service Delivery with Other WDAs</a:t>
            </a:r>
          </a:p>
          <a:p>
            <a:pPr marL="0" indent="0">
              <a:buNone/>
              <a:defRPr/>
            </a:pPr>
            <a:endParaRPr lang="en-US" sz="5600" b="1" dirty="0" smtClean="0"/>
          </a:p>
        </p:txBody>
      </p:sp>
      <p:pic>
        <p:nvPicPr>
          <p:cNvPr id="4" name="Picture 1032" descr="MWCA_logo"/>
          <p:cNvPicPr>
            <a:picLocks noChangeAspect="1" noChangeArrowheads="1"/>
          </p:cNvPicPr>
          <p:nvPr/>
        </p:nvPicPr>
        <p:blipFill>
          <a:blip r:embed="rId3" cstate="print"/>
          <a:srcRect/>
          <a:stretch>
            <a:fillRect/>
          </a:stretch>
        </p:blipFill>
        <p:spPr bwMode="auto">
          <a:xfrm>
            <a:off x="8077200" y="4800600"/>
            <a:ext cx="762000" cy="789410"/>
          </a:xfrm>
          <a:prstGeom prst="rect">
            <a:avLst/>
          </a:prstGeom>
          <a:noFill/>
          <a:ln w="9525">
            <a:noFill/>
            <a:miter lim="800000"/>
            <a:headEnd/>
            <a:tailEnd/>
          </a:ln>
        </p:spPr>
      </p:pic>
    </p:spTree>
    <p:extLst>
      <p:ext uri="{BB962C8B-B14F-4D97-AF65-F5344CB8AC3E}">
        <p14:creationId xmlns:p14="http://schemas.microsoft.com/office/powerpoint/2010/main" val="87918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solidFill>
                  <a:srgbClr val="FFFF00"/>
                </a:solidFill>
                <a:latin typeface="Albertus Extra Bold" pitchFamily="34" charset="0"/>
              </a:rPr>
              <a:t>WorkForce Centers</a:t>
            </a:r>
            <a:r>
              <a:rPr lang="en-US" dirty="0" smtClean="0">
                <a:solidFill>
                  <a:srgbClr val="FFFF00"/>
                </a:solidFill>
                <a:latin typeface="Albertus Extra Bold" pitchFamily="34" charset="0"/>
              </a:rPr>
              <a:t/>
            </a:r>
            <a:br>
              <a:rPr lang="en-US" dirty="0" smtClean="0">
                <a:solidFill>
                  <a:srgbClr val="FFFF00"/>
                </a:solidFill>
                <a:latin typeface="Albertus Extra Bold" pitchFamily="34" charset="0"/>
              </a:rPr>
            </a:br>
            <a:r>
              <a:rPr lang="en-US" sz="2200" dirty="0" smtClean="0">
                <a:solidFill>
                  <a:srgbClr val="FFFF00"/>
                </a:solidFill>
                <a:latin typeface="Albertus Extra Bold" pitchFamily="34" charset="0"/>
              </a:rPr>
              <a:t>(One-Stops)</a:t>
            </a:r>
            <a:endParaRPr lang="en-US" sz="2200" dirty="0">
              <a:solidFill>
                <a:srgbClr val="FFFF00"/>
              </a:solidFill>
              <a:latin typeface="Albertus Extra Bold" pitchFamily="34" charset="0"/>
            </a:endParaRPr>
          </a:p>
        </p:txBody>
      </p:sp>
      <p:pic>
        <p:nvPicPr>
          <p:cNvPr id="5" name="Content Placeholder 4" descr="wfc.gif"/>
          <p:cNvPicPr>
            <a:picLocks noGrp="1" noChangeAspect="1"/>
          </p:cNvPicPr>
          <p:nvPr>
            <p:ph idx="1"/>
          </p:nvPr>
        </p:nvPicPr>
        <p:blipFill>
          <a:blip r:embed="rId3" cstate="print"/>
          <a:stretch>
            <a:fillRect/>
          </a:stretch>
        </p:blipFill>
        <p:spPr>
          <a:xfrm>
            <a:off x="1676400" y="1143000"/>
            <a:ext cx="5125177" cy="5334000"/>
          </a:xfrm>
        </p:spPr>
      </p:pic>
      <p:pic>
        <p:nvPicPr>
          <p:cNvPr id="6" name="Picture 1032" descr="MWCA_logo"/>
          <p:cNvPicPr>
            <a:picLocks noChangeAspect="1" noChangeArrowheads="1"/>
          </p:cNvPicPr>
          <p:nvPr/>
        </p:nvPicPr>
        <p:blipFill>
          <a:blip r:embed="rId4" cstate="print"/>
          <a:srcRect/>
          <a:stretch>
            <a:fillRect/>
          </a:stretch>
        </p:blipFill>
        <p:spPr bwMode="auto">
          <a:xfrm>
            <a:off x="8153400" y="5867400"/>
            <a:ext cx="762000" cy="789410"/>
          </a:xfrm>
          <a:prstGeom prst="rect">
            <a:avLst/>
          </a:prstGeom>
          <a:noFill/>
          <a:ln w="9525">
            <a:noFill/>
            <a:miter lim="800000"/>
            <a:headEnd/>
            <a:tailEnd/>
          </a:ln>
        </p:spPr>
      </p:pic>
    </p:spTree>
    <p:extLst>
      <p:ext uri="{BB962C8B-B14F-4D97-AF65-F5344CB8AC3E}">
        <p14:creationId xmlns:p14="http://schemas.microsoft.com/office/powerpoint/2010/main" val="470953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792162"/>
          </a:xfrm>
        </p:spPr>
        <p:txBody>
          <a:bodyPr>
            <a:normAutofit/>
          </a:bodyPr>
          <a:lstStyle/>
          <a:p>
            <a:r>
              <a:rPr lang="en-US" dirty="0" smtClean="0">
                <a:solidFill>
                  <a:srgbClr val="FFFF00"/>
                </a:solidFill>
                <a:latin typeface="Albertus Extra Bold" pitchFamily="34" charset="0"/>
              </a:rPr>
              <a:t>Jobseeker Services</a:t>
            </a:r>
            <a:endParaRPr lang="en-US" dirty="0">
              <a:solidFill>
                <a:srgbClr val="FFFF00"/>
              </a:solidFill>
              <a:latin typeface="Albertus Extra Bold" pitchFamily="34" charset="0"/>
            </a:endParaRPr>
          </a:p>
        </p:txBody>
      </p:sp>
      <p:sp>
        <p:nvSpPr>
          <p:cNvPr id="3" name="Content Placeholder 2"/>
          <p:cNvSpPr>
            <a:spLocks noGrp="1"/>
          </p:cNvSpPr>
          <p:nvPr>
            <p:ph idx="1"/>
          </p:nvPr>
        </p:nvSpPr>
        <p:spPr>
          <a:xfrm>
            <a:off x="457200" y="2286000"/>
            <a:ext cx="8229600" cy="4038600"/>
          </a:xfrm>
        </p:spPr>
        <p:txBody>
          <a:bodyPr>
            <a:normAutofit fontScale="55000" lnSpcReduction="20000"/>
          </a:bodyPr>
          <a:lstStyle/>
          <a:p>
            <a:r>
              <a:rPr lang="en-US" dirty="0" smtClean="0"/>
              <a:t>Career interest, skills, and values assessment </a:t>
            </a:r>
          </a:p>
          <a:p>
            <a:r>
              <a:rPr lang="en-US" dirty="0" smtClean="0"/>
              <a:t>Training in job search and job-keeping skills </a:t>
            </a:r>
          </a:p>
          <a:p>
            <a:r>
              <a:rPr lang="en-US" dirty="0" smtClean="0"/>
              <a:t>Resume Preparation and Interviewing Workshops</a:t>
            </a:r>
          </a:p>
          <a:p>
            <a:r>
              <a:rPr lang="en-US" dirty="0" smtClean="0"/>
              <a:t>Use of computers and laser printers for resume writing </a:t>
            </a:r>
          </a:p>
          <a:p>
            <a:r>
              <a:rPr lang="en-US" dirty="0" smtClean="0"/>
              <a:t>Internet access </a:t>
            </a:r>
          </a:p>
          <a:p>
            <a:r>
              <a:rPr lang="en-US" dirty="0" smtClean="0"/>
              <a:t>Software and tutorials including Microsoft Word, keyboarding, etc. </a:t>
            </a:r>
          </a:p>
          <a:p>
            <a:r>
              <a:rPr lang="en-US" dirty="0" smtClean="0"/>
              <a:t>Local, state and national job openings</a:t>
            </a:r>
          </a:p>
          <a:p>
            <a:r>
              <a:rPr lang="en-US" dirty="0" smtClean="0"/>
              <a:t>Resource Area library with books, videos, directories, audio tapes, periodicals </a:t>
            </a:r>
          </a:p>
          <a:p>
            <a:r>
              <a:rPr lang="en-US" dirty="0" smtClean="0"/>
              <a:t>Labor Market Information, i.e., research high-demand and wages for specific occupations in Minnesota and nationally </a:t>
            </a:r>
          </a:p>
          <a:p>
            <a:r>
              <a:rPr lang="en-US" dirty="0" smtClean="0"/>
              <a:t>Access to fax and telephone for employer contact </a:t>
            </a:r>
          </a:p>
          <a:p>
            <a:r>
              <a:rPr lang="en-US" dirty="0" smtClean="0"/>
              <a:t>Specialized services for persons with disabilities </a:t>
            </a:r>
          </a:p>
          <a:p>
            <a:r>
              <a:rPr lang="en-US" dirty="0" smtClean="0"/>
              <a:t>Links with post-secondary education </a:t>
            </a:r>
          </a:p>
          <a:p>
            <a:r>
              <a:rPr lang="en-US" dirty="0" smtClean="0"/>
              <a:t>Financial aid, community, supportive services, and other training information </a:t>
            </a:r>
          </a:p>
          <a:p>
            <a:endParaRPr lang="en-US" dirty="0"/>
          </a:p>
        </p:txBody>
      </p:sp>
      <p:pic>
        <p:nvPicPr>
          <p:cNvPr id="18434" name="Picture 2" descr="Picture Showing a WorkForce Center Resource Area"/>
          <p:cNvPicPr>
            <a:picLocks noChangeAspect="1" noChangeArrowheads="1"/>
          </p:cNvPicPr>
          <p:nvPr/>
        </p:nvPicPr>
        <p:blipFill>
          <a:blip r:embed="rId3" cstate="print"/>
          <a:srcRect/>
          <a:stretch>
            <a:fillRect/>
          </a:stretch>
        </p:blipFill>
        <p:spPr bwMode="auto">
          <a:xfrm>
            <a:off x="228600" y="304800"/>
            <a:ext cx="2381250" cy="1828800"/>
          </a:xfrm>
          <a:prstGeom prst="rect">
            <a:avLst/>
          </a:prstGeom>
          <a:noFill/>
        </p:spPr>
      </p:pic>
      <p:pic>
        <p:nvPicPr>
          <p:cNvPr id="6" name="Picture 1032" descr="MWCA_logo"/>
          <p:cNvPicPr>
            <a:picLocks noChangeAspect="1" noChangeArrowheads="1"/>
          </p:cNvPicPr>
          <p:nvPr/>
        </p:nvPicPr>
        <p:blipFill>
          <a:blip r:embed="rId4" cstate="print"/>
          <a:srcRect/>
          <a:stretch>
            <a:fillRect/>
          </a:stretch>
        </p:blipFill>
        <p:spPr bwMode="auto">
          <a:xfrm>
            <a:off x="8153400" y="5867400"/>
            <a:ext cx="762000" cy="789410"/>
          </a:xfrm>
          <a:prstGeom prst="rect">
            <a:avLst/>
          </a:prstGeom>
          <a:noFill/>
          <a:ln w="9525">
            <a:noFill/>
            <a:miter lim="800000"/>
            <a:headEnd/>
            <a:tailEnd/>
          </a:ln>
        </p:spPr>
      </p:pic>
    </p:spTree>
    <p:extLst>
      <p:ext uri="{BB962C8B-B14F-4D97-AF65-F5344CB8AC3E}">
        <p14:creationId xmlns:p14="http://schemas.microsoft.com/office/powerpoint/2010/main" val="4225128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1143000"/>
          </a:xfrm>
        </p:spPr>
        <p:txBody>
          <a:bodyPr>
            <a:normAutofit fontScale="90000"/>
          </a:bodyPr>
          <a:lstStyle/>
          <a:p>
            <a:r>
              <a:rPr lang="en-US" dirty="0" smtClean="0">
                <a:solidFill>
                  <a:srgbClr val="FFFF00"/>
                </a:solidFill>
                <a:latin typeface="Albertus Extra Bold" pitchFamily="34" charset="0"/>
              </a:rPr>
              <a:t>Business Services</a:t>
            </a:r>
            <a:endParaRPr lang="en-US" dirty="0">
              <a:solidFill>
                <a:srgbClr val="FFFF00"/>
              </a:solidFill>
              <a:latin typeface="Albertus Extra Bold" pitchFamily="34" charset="0"/>
            </a:endParaRP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a:buNone/>
            </a:pPr>
            <a:endParaRPr lang="en-US" dirty="0" smtClean="0"/>
          </a:p>
          <a:p>
            <a:r>
              <a:rPr lang="en-US" dirty="0" smtClean="0"/>
              <a:t>Self-service job listings on Minnesota Works</a:t>
            </a:r>
          </a:p>
          <a:p>
            <a:r>
              <a:rPr lang="en-US" dirty="0" smtClean="0"/>
              <a:t>Resume searches on Minnesota Works</a:t>
            </a:r>
          </a:p>
          <a:p>
            <a:r>
              <a:rPr lang="en-US" dirty="0" smtClean="0"/>
              <a:t>Job screening and computerized skills matching </a:t>
            </a:r>
          </a:p>
          <a:p>
            <a:r>
              <a:rPr lang="en-US" dirty="0" smtClean="0"/>
              <a:t>Job-Skills Analysis of position duties and tasks </a:t>
            </a:r>
          </a:p>
          <a:p>
            <a:r>
              <a:rPr lang="en-US" dirty="0" smtClean="0"/>
              <a:t>Employer Committees</a:t>
            </a:r>
          </a:p>
          <a:p>
            <a:r>
              <a:rPr lang="en-US" dirty="0" smtClean="0"/>
              <a:t>Labor Market Information</a:t>
            </a:r>
          </a:p>
          <a:p>
            <a:r>
              <a:rPr lang="en-US" dirty="0" smtClean="0"/>
              <a:t>Special programs, such as Shared Work and Bonding Tax Credits for employers</a:t>
            </a:r>
          </a:p>
          <a:p>
            <a:r>
              <a:rPr lang="en-US" dirty="0" smtClean="0"/>
              <a:t>Conferences and training seminars for employers </a:t>
            </a:r>
          </a:p>
          <a:p>
            <a:r>
              <a:rPr lang="en-US" dirty="0" smtClean="0"/>
              <a:t>Veterans Employment Representatives</a:t>
            </a:r>
          </a:p>
          <a:p>
            <a:r>
              <a:rPr lang="en-US" dirty="0" smtClean="0"/>
              <a:t>Plant Closings and Mass Layoffs</a:t>
            </a:r>
          </a:p>
        </p:txBody>
      </p:sp>
      <p:pic>
        <p:nvPicPr>
          <p:cNvPr id="5" name="Picture 1032" descr="MWCA_logo"/>
          <p:cNvPicPr>
            <a:picLocks noChangeAspect="1" noChangeArrowheads="1"/>
          </p:cNvPicPr>
          <p:nvPr/>
        </p:nvPicPr>
        <p:blipFill>
          <a:blip r:embed="rId3" cstate="print"/>
          <a:srcRect/>
          <a:stretch>
            <a:fillRect/>
          </a:stretch>
        </p:blipFill>
        <p:spPr bwMode="auto">
          <a:xfrm>
            <a:off x="8153400" y="5867400"/>
            <a:ext cx="762000" cy="789410"/>
          </a:xfrm>
          <a:prstGeom prst="rect">
            <a:avLst/>
          </a:prstGeom>
          <a:noFill/>
          <a:ln w="9525">
            <a:noFill/>
            <a:miter lim="800000"/>
            <a:headEnd/>
            <a:tailEnd/>
          </a:ln>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04800"/>
            <a:ext cx="2333324" cy="11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216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lbertus Extra Bold" pitchFamily="34" charset="0"/>
              </a:rPr>
              <a:t>Workforce Center Partners</a:t>
            </a:r>
            <a:endParaRPr lang="en-US" b="1" dirty="0">
              <a:solidFill>
                <a:srgbClr val="FFFF00"/>
              </a:solidFill>
              <a:latin typeface="Albertus Extra Bold" pitchFamily="34" charset="0"/>
            </a:endParaRPr>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r>
              <a:rPr lang="en-US" sz="3600" dirty="0" smtClean="0"/>
              <a:t>Mandatory One-Stop Partners:</a:t>
            </a:r>
          </a:p>
          <a:p>
            <a:pPr lvl="1"/>
            <a:r>
              <a:rPr lang="en-US" sz="3600" dirty="0" smtClean="0"/>
              <a:t>Job Service</a:t>
            </a:r>
          </a:p>
          <a:p>
            <a:pPr lvl="1"/>
            <a:r>
              <a:rPr lang="en-US" sz="3600" dirty="0" smtClean="0"/>
              <a:t>State Services for the Blind</a:t>
            </a:r>
          </a:p>
          <a:p>
            <a:pPr lvl="1"/>
            <a:r>
              <a:rPr lang="en-US" sz="3600" dirty="0" smtClean="0"/>
              <a:t>Veteran Services</a:t>
            </a:r>
          </a:p>
          <a:p>
            <a:pPr lvl="1"/>
            <a:r>
              <a:rPr lang="en-US" sz="3600" dirty="0" smtClean="0"/>
              <a:t>Rehabilitation Services</a:t>
            </a:r>
          </a:p>
          <a:p>
            <a:pPr lvl="1"/>
            <a:r>
              <a:rPr lang="en-US" sz="3600" dirty="0" smtClean="0"/>
              <a:t>Local Title IB Provider</a:t>
            </a:r>
          </a:p>
          <a:p>
            <a:pPr lvl="1">
              <a:buNone/>
            </a:pPr>
            <a:endParaRPr lang="en-US" dirty="0" smtClean="0"/>
          </a:p>
          <a:p>
            <a:pPr>
              <a:buNone/>
            </a:pPr>
            <a:r>
              <a:rPr lang="en-US" dirty="0" smtClean="0"/>
              <a:t>      In addition, other organizations may be partners at each WorkForce Center, including ABE, Community Action Programs,  Department of Human Services programs, Experience Works, local community or economic development groups, schools and colleges, local government services, and more.</a:t>
            </a:r>
          </a:p>
          <a:p>
            <a:endParaRPr lang="en-US" dirty="0"/>
          </a:p>
        </p:txBody>
      </p:sp>
      <p:pic>
        <p:nvPicPr>
          <p:cNvPr id="5" name="Picture 1032" descr="MWCA_logo"/>
          <p:cNvPicPr>
            <a:picLocks noChangeAspect="1" noChangeArrowheads="1"/>
          </p:cNvPicPr>
          <p:nvPr/>
        </p:nvPicPr>
        <p:blipFill>
          <a:blip r:embed="rId3" cstate="print"/>
          <a:srcRect/>
          <a:stretch>
            <a:fillRect/>
          </a:stretch>
        </p:blipFill>
        <p:spPr bwMode="auto">
          <a:xfrm>
            <a:off x="8153400" y="5867400"/>
            <a:ext cx="762000" cy="789410"/>
          </a:xfrm>
          <a:prstGeom prst="rect">
            <a:avLst/>
          </a:prstGeom>
          <a:noFill/>
          <a:ln w="9525">
            <a:noFill/>
            <a:miter lim="800000"/>
            <a:headEnd/>
            <a:tailEnd/>
          </a:ln>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447800"/>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533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Albertus Extra Bold" pitchFamily="34" charset="0"/>
              </a:rPr>
              <a:t>Local Workforce Service Providers</a:t>
            </a:r>
            <a:endParaRPr lang="en-US" b="1" dirty="0">
              <a:solidFill>
                <a:srgbClr val="FFFF00"/>
              </a:solidFill>
              <a:latin typeface="Albertus Extra Bold" pitchFamily="34" charset="0"/>
            </a:endParaRPr>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pPr>
              <a:buNone/>
            </a:pPr>
            <a:r>
              <a:rPr lang="en-US" sz="4500" b="1" dirty="0"/>
              <a:t>Programs conducted under WIA Title IB provide services to youth, adults </a:t>
            </a:r>
            <a:r>
              <a:rPr lang="en-US" sz="4500" b="1" dirty="0" smtClean="0"/>
              <a:t>and dislocated </a:t>
            </a:r>
            <a:r>
              <a:rPr lang="en-US" sz="4500" b="1" dirty="0"/>
              <a:t>workers who need assistance to fully participate </a:t>
            </a:r>
            <a:r>
              <a:rPr lang="en-US" sz="4500" b="1" dirty="0" smtClean="0"/>
              <a:t>in the </a:t>
            </a:r>
            <a:r>
              <a:rPr lang="en-US" sz="4500" b="1" dirty="0"/>
              <a:t>labor force</a:t>
            </a:r>
            <a:r>
              <a:rPr lang="en-US" sz="4500" b="1" dirty="0" smtClean="0"/>
              <a:t>.</a:t>
            </a:r>
          </a:p>
          <a:p>
            <a:pPr>
              <a:buNone/>
            </a:pPr>
            <a:endParaRPr lang="en-US" dirty="0"/>
          </a:p>
          <a:p>
            <a:r>
              <a:rPr lang="en-US" dirty="0"/>
              <a:t>For youth, programs provide year-round employment and training. The programs increase youth long-term employability by </a:t>
            </a:r>
            <a:r>
              <a:rPr lang="en-US" dirty="0" smtClean="0"/>
              <a:t>enhancing educational</a:t>
            </a:r>
            <a:r>
              <a:rPr lang="en-US" dirty="0"/>
              <a:t>, occupational, and citizenship skills. Youth programs are designed to encourage high school completion, reduce </a:t>
            </a:r>
            <a:r>
              <a:rPr lang="en-US" dirty="0" smtClean="0"/>
              <a:t>welfare dependency </a:t>
            </a:r>
            <a:r>
              <a:rPr lang="en-US" dirty="0"/>
              <a:t>and assist in making successful transitions from school to work, apprenticeships, the military or post-secondary training.</a:t>
            </a:r>
          </a:p>
          <a:p>
            <a:endParaRPr lang="en-US" dirty="0" smtClean="0"/>
          </a:p>
          <a:p>
            <a:r>
              <a:rPr lang="en-US" dirty="0" smtClean="0"/>
              <a:t>For </a:t>
            </a:r>
            <a:r>
              <a:rPr lang="en-US" dirty="0"/>
              <a:t>adults and dislocated workers, the programs provide job training and other services resulting in increased employment and </a:t>
            </a:r>
            <a:r>
              <a:rPr lang="en-US" dirty="0" smtClean="0"/>
              <a:t>earnings.  Among </a:t>
            </a:r>
            <a:r>
              <a:rPr lang="en-US" dirty="0"/>
              <a:t>the services provided to adults and dislocated workers are: classroom training, on-the-job training, vocational and </a:t>
            </a:r>
            <a:r>
              <a:rPr lang="en-US" dirty="0" smtClean="0"/>
              <a:t>personal counseling</a:t>
            </a:r>
            <a:r>
              <a:rPr lang="en-US" dirty="0"/>
              <a:t>, labor market information dissemination, and assessment.</a:t>
            </a:r>
          </a:p>
        </p:txBody>
      </p:sp>
      <p:pic>
        <p:nvPicPr>
          <p:cNvPr id="5" name="Picture 1032" descr="MWCA_logo"/>
          <p:cNvPicPr>
            <a:picLocks noChangeAspect="1" noChangeArrowheads="1"/>
          </p:cNvPicPr>
          <p:nvPr/>
        </p:nvPicPr>
        <p:blipFill>
          <a:blip r:embed="rId3" cstate="print"/>
          <a:srcRect/>
          <a:stretch>
            <a:fillRect/>
          </a:stretch>
        </p:blipFill>
        <p:spPr bwMode="auto">
          <a:xfrm>
            <a:off x="8229600" y="6019800"/>
            <a:ext cx="762000" cy="789410"/>
          </a:xfrm>
          <a:prstGeom prst="rect">
            <a:avLst/>
          </a:prstGeom>
          <a:noFill/>
          <a:ln w="9525">
            <a:noFill/>
            <a:miter lim="800000"/>
            <a:headEnd/>
            <a:tailEnd/>
          </a:ln>
        </p:spPr>
      </p:pic>
    </p:spTree>
    <p:extLst>
      <p:ext uri="{BB962C8B-B14F-4D97-AF65-F5344CB8AC3E}">
        <p14:creationId xmlns:p14="http://schemas.microsoft.com/office/powerpoint/2010/main" val="205776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WIOA:  The Big Picture</a:t>
            </a:r>
            <a:r>
              <a:rPr lang="en-US" dirty="0" smtClean="0"/>
              <a:t/>
            </a:r>
            <a:br>
              <a:rPr lang="en-US" dirty="0" smtClean="0"/>
            </a:br>
            <a:r>
              <a:rPr lang="en-US" dirty="0" smtClean="0"/>
              <a:t>Judy Mortrude, CLASP</a:t>
            </a:r>
            <a:endParaRPr lang="en-US" dirty="0"/>
          </a:p>
        </p:txBody>
      </p:sp>
      <p:sp>
        <p:nvSpPr>
          <p:cNvPr id="3" name="Subtitle 2"/>
          <p:cNvSpPr>
            <a:spLocks noGrp="1"/>
          </p:cNvSpPr>
          <p:nvPr>
            <p:ph type="subTitle" idx="1"/>
          </p:nvPr>
        </p:nvSpPr>
        <p:spPr/>
        <p:txBody>
          <a:bodyPr/>
          <a:lstStyle/>
          <a:p>
            <a:r>
              <a:rPr lang="en-US" dirty="0" smtClean="0"/>
              <a:t>ABE Fall Manager Meeting</a:t>
            </a:r>
          </a:p>
          <a:p>
            <a:r>
              <a:rPr lang="en-US" dirty="0" smtClean="0"/>
              <a:t>October 9, 2015</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3</a:t>
            </a:fld>
            <a:endParaRPr lang="en-US" dirty="0">
              <a:solidFill>
                <a:prstClr val="black">
                  <a:lumMod val="95000"/>
                  <a:lumOff val="5000"/>
                </a:prstClr>
              </a:solidFill>
            </a:endParaRPr>
          </a:p>
        </p:txBody>
      </p:sp>
    </p:spTree>
    <p:extLst>
      <p:ext uri="{BB962C8B-B14F-4D97-AF65-F5344CB8AC3E}">
        <p14:creationId xmlns:p14="http://schemas.microsoft.com/office/powerpoint/2010/main" val="3120212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latin typeface="Albertus Extra Bold" pitchFamily="34" charset="0"/>
              </a:rPr>
              <a:t>Role of the Director</a:t>
            </a:r>
            <a:endParaRPr lang="en-US" b="1" dirty="0">
              <a:solidFill>
                <a:srgbClr val="FFFF00"/>
              </a:solidFill>
              <a:latin typeface="Albertus Extra Bold" pitchFamily="34" charset="0"/>
            </a:endParaRPr>
          </a:p>
        </p:txBody>
      </p:sp>
      <p:sp>
        <p:nvSpPr>
          <p:cNvPr id="3" name="Content Placeholder 2"/>
          <p:cNvSpPr>
            <a:spLocks noGrp="1"/>
          </p:cNvSpPr>
          <p:nvPr>
            <p:ph idx="1"/>
          </p:nvPr>
        </p:nvSpPr>
        <p:spPr>
          <a:xfrm>
            <a:off x="457200" y="1295400"/>
            <a:ext cx="8229600" cy="5257800"/>
          </a:xfrm>
        </p:spPr>
        <p:txBody>
          <a:bodyPr>
            <a:normAutofit fontScale="55000" lnSpcReduction="20000"/>
          </a:bodyPr>
          <a:lstStyle/>
          <a:p>
            <a:pPr>
              <a:buNone/>
            </a:pPr>
            <a:r>
              <a:rPr lang="en-US" b="1" dirty="0" smtClean="0"/>
              <a:t>Staff Workforce Development Boards to ensure that services are:</a:t>
            </a:r>
            <a:endParaRPr lang="en-US" sz="3000" b="1" dirty="0" smtClean="0"/>
          </a:p>
          <a:p>
            <a:r>
              <a:rPr lang="en-US" sz="3000" dirty="0" smtClean="0"/>
              <a:t>employer led.</a:t>
            </a:r>
          </a:p>
          <a:p>
            <a:r>
              <a:rPr lang="en-US" sz="3000" dirty="0" smtClean="0"/>
              <a:t>demand driven.</a:t>
            </a:r>
          </a:p>
          <a:p>
            <a:r>
              <a:rPr lang="en-US" sz="3000" dirty="0"/>
              <a:t>m</a:t>
            </a:r>
            <a:r>
              <a:rPr lang="en-US" sz="3000" dirty="0" smtClean="0"/>
              <a:t>eeting performance measures.</a:t>
            </a:r>
          </a:p>
          <a:p>
            <a:endParaRPr lang="en-US" sz="3000" dirty="0"/>
          </a:p>
          <a:p>
            <a:pPr marL="0" indent="0">
              <a:buNone/>
            </a:pPr>
            <a:r>
              <a:rPr lang="en-US" sz="3000" b="1" dirty="0" smtClean="0"/>
              <a:t>Work with Local Elected Officials to:</a:t>
            </a:r>
          </a:p>
          <a:p>
            <a:r>
              <a:rPr lang="en-US" sz="3000" dirty="0" smtClean="0"/>
              <a:t>ensure program and fiscal integrity.</a:t>
            </a:r>
          </a:p>
          <a:p>
            <a:endParaRPr lang="en-US" sz="3000" b="1" dirty="0" smtClean="0"/>
          </a:p>
          <a:p>
            <a:pPr>
              <a:buNone/>
            </a:pPr>
            <a:r>
              <a:rPr lang="en-US" b="1" dirty="0" smtClean="0"/>
              <a:t>Guide WorkForce </a:t>
            </a:r>
            <a:r>
              <a:rPr lang="en-US" b="1" dirty="0"/>
              <a:t>C</a:t>
            </a:r>
            <a:r>
              <a:rPr lang="en-US" b="1" dirty="0" smtClean="0"/>
              <a:t>enter staff efforts to:</a:t>
            </a:r>
          </a:p>
          <a:p>
            <a:r>
              <a:rPr lang="en-US" sz="3000" dirty="0"/>
              <a:t>c</a:t>
            </a:r>
            <a:r>
              <a:rPr lang="en-US" sz="3000" dirty="0" smtClean="0"/>
              <a:t>onnect jobseekers to services and employers to jobseekers.</a:t>
            </a:r>
          </a:p>
          <a:p>
            <a:r>
              <a:rPr lang="en-US" sz="3000" dirty="0"/>
              <a:t>p</a:t>
            </a:r>
            <a:r>
              <a:rPr lang="en-US" sz="3000" dirty="0" smtClean="0"/>
              <a:t>repare workers with skills in targeted key industries essential for economic competitiveness.</a:t>
            </a:r>
          </a:p>
          <a:p>
            <a:r>
              <a:rPr lang="en-US" sz="3000" dirty="0" smtClean="0"/>
              <a:t>provide responsive and relevant skills assessment and training in key industry sectors and clusters.</a:t>
            </a:r>
          </a:p>
          <a:p>
            <a:pPr marL="0" indent="0">
              <a:buNone/>
            </a:pPr>
            <a:endParaRPr lang="en-US" sz="3000" dirty="0"/>
          </a:p>
          <a:p>
            <a:pPr marL="0" indent="0">
              <a:buNone/>
            </a:pPr>
            <a:r>
              <a:rPr lang="en-US" sz="3000" b="1" dirty="0" smtClean="0"/>
              <a:t>Provide leadership by:</a:t>
            </a:r>
          </a:p>
          <a:p>
            <a:r>
              <a:rPr lang="en-US" sz="3000" dirty="0" smtClean="0"/>
              <a:t>Connecting with local workforce system colleagues.</a:t>
            </a:r>
          </a:p>
          <a:p>
            <a:r>
              <a:rPr lang="en-US" sz="3000" dirty="0" smtClean="0"/>
              <a:t>Convening sector strategy/career pathway discussions and initiatives.</a:t>
            </a:r>
          </a:p>
          <a:p>
            <a:r>
              <a:rPr lang="en-US" sz="3000" dirty="0" smtClean="0"/>
              <a:t>Learning about promising practices and opportunities for innovation.</a:t>
            </a:r>
          </a:p>
          <a:p>
            <a:r>
              <a:rPr lang="en-US" sz="3000" dirty="0" smtClean="0"/>
              <a:t>Acting as a resource for state and federal policy makers.</a:t>
            </a:r>
          </a:p>
          <a:p>
            <a:endParaRPr lang="en-US" sz="3000" dirty="0" smtClean="0"/>
          </a:p>
          <a:p>
            <a:pPr marL="0" indent="0">
              <a:buNone/>
            </a:pPr>
            <a:endParaRPr lang="en-US" sz="3000" dirty="0" smtClean="0"/>
          </a:p>
          <a:p>
            <a:endParaRPr lang="en-US" sz="3000" dirty="0" smtClean="0"/>
          </a:p>
          <a:p>
            <a:endParaRPr lang="en-US" sz="3000" dirty="0" smtClean="0"/>
          </a:p>
          <a:p>
            <a:endParaRPr lang="en-US" sz="3000" dirty="0"/>
          </a:p>
        </p:txBody>
      </p:sp>
      <p:pic>
        <p:nvPicPr>
          <p:cNvPr id="4" name="Picture 1032" descr="MWCA_logo"/>
          <p:cNvPicPr>
            <a:picLocks noChangeAspect="1" noChangeArrowheads="1"/>
          </p:cNvPicPr>
          <p:nvPr/>
        </p:nvPicPr>
        <p:blipFill>
          <a:blip r:embed="rId2" cstate="print"/>
          <a:srcRect/>
          <a:stretch>
            <a:fillRect/>
          </a:stretch>
        </p:blipFill>
        <p:spPr bwMode="auto">
          <a:xfrm>
            <a:off x="8305800" y="6025282"/>
            <a:ext cx="609600" cy="631528"/>
          </a:xfrm>
          <a:prstGeom prst="rect">
            <a:avLst/>
          </a:prstGeom>
          <a:noFill/>
          <a:ln w="9525">
            <a:noFill/>
            <a:miter lim="800000"/>
            <a:headEnd/>
            <a:tailEnd/>
          </a:ln>
        </p:spPr>
      </p:pic>
    </p:spTree>
    <p:extLst>
      <p:ext uri="{BB962C8B-B14F-4D97-AF65-F5344CB8AC3E}">
        <p14:creationId xmlns:p14="http://schemas.microsoft.com/office/powerpoint/2010/main" val="366860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77000" y="6324600"/>
            <a:ext cx="2133600" cy="365125"/>
          </a:xfrm>
        </p:spPr>
        <p:txBody>
          <a:bodyPr/>
          <a:lstStyle/>
          <a:p>
            <a:pPr>
              <a:defRPr/>
            </a:pPr>
            <a:fld id="{5842729E-97C2-40CE-B049-1C3C78E4CDDB}" type="slidenum">
              <a:rPr lang="en-US" smtClean="0">
                <a:solidFill>
                  <a:prstClr val="black">
                    <a:tint val="75000"/>
                  </a:prstClr>
                </a:solidFill>
              </a:rPr>
              <a:pPr>
                <a:defRPr/>
              </a:pPr>
              <a:t>31</a:t>
            </a:fld>
            <a:endParaRPr lang="en-US" dirty="0">
              <a:solidFill>
                <a:prstClr val="black">
                  <a:tint val="75000"/>
                </a:prstClr>
              </a:solidFill>
            </a:endParaRPr>
          </a:p>
        </p:txBody>
      </p:sp>
      <p:sp>
        <p:nvSpPr>
          <p:cNvPr id="3" name="TextBox 2"/>
          <p:cNvSpPr txBox="1"/>
          <p:nvPr/>
        </p:nvSpPr>
        <p:spPr>
          <a:xfrm>
            <a:off x="458440" y="1371600"/>
            <a:ext cx="8189293" cy="5724644"/>
          </a:xfrm>
          <a:prstGeom prst="rect">
            <a:avLst/>
          </a:prstGeom>
          <a:noFill/>
        </p:spPr>
        <p:txBody>
          <a:bodyPr wrap="none" rtlCol="0">
            <a:spAutoFit/>
          </a:bodyPr>
          <a:lstStyle/>
          <a:p>
            <a:pPr algn="ctr"/>
            <a:r>
              <a:rPr lang="en-US" sz="3600" dirty="0" smtClean="0">
                <a:solidFill>
                  <a:prstClr val="black"/>
                </a:solidFill>
              </a:rPr>
              <a:t>Workforce Innovation and Opportunity Act</a:t>
            </a:r>
          </a:p>
          <a:p>
            <a:pPr algn="ctr"/>
            <a:endParaRPr lang="en-US" sz="2800" dirty="0">
              <a:solidFill>
                <a:prstClr val="black"/>
              </a:solidFill>
            </a:endParaRPr>
          </a:p>
          <a:p>
            <a:pPr algn="ctr"/>
            <a:r>
              <a:rPr lang="en-US" sz="2800" b="1" dirty="0" smtClean="0">
                <a:solidFill>
                  <a:prstClr val="black"/>
                </a:solidFill>
              </a:rPr>
              <a:t>- Planning Requirements -</a:t>
            </a:r>
            <a:endParaRPr lang="en-US" sz="2800" b="1" dirty="0">
              <a:solidFill>
                <a:prstClr val="black"/>
              </a:solidFill>
            </a:endParaRPr>
          </a:p>
          <a:p>
            <a:pPr algn="ctr"/>
            <a:r>
              <a:rPr lang="en-US" sz="2800" dirty="0" smtClean="0">
                <a:solidFill>
                  <a:prstClr val="black"/>
                </a:solidFill>
              </a:rPr>
              <a:t>State, Regional and Local Levels</a:t>
            </a:r>
          </a:p>
          <a:p>
            <a:pPr algn="ctr"/>
            <a:endParaRPr lang="en-US" sz="2400" dirty="0" smtClean="0">
              <a:solidFill>
                <a:prstClr val="black"/>
              </a:solidFill>
            </a:endParaRPr>
          </a:p>
          <a:p>
            <a:pPr algn="ctr"/>
            <a:r>
              <a:rPr lang="en-US" sz="2400" dirty="0" smtClean="0">
                <a:solidFill>
                  <a:prstClr val="black"/>
                </a:solidFill>
              </a:rPr>
              <a:t>ABE Manager Meeting</a:t>
            </a:r>
          </a:p>
          <a:p>
            <a:pPr algn="ctr"/>
            <a:r>
              <a:rPr lang="en-US" sz="2400" dirty="0" smtClean="0">
                <a:solidFill>
                  <a:prstClr val="black"/>
                </a:solidFill>
              </a:rPr>
              <a:t>Fall, 2015</a:t>
            </a:r>
            <a:endParaRPr lang="en-US" sz="2400" dirty="0">
              <a:solidFill>
                <a:prstClr val="black"/>
              </a:solidFill>
            </a:endParaRPr>
          </a:p>
          <a:p>
            <a:pPr algn="ctr"/>
            <a:endParaRPr lang="en-US" dirty="0" smtClean="0">
              <a:solidFill>
                <a:prstClr val="black"/>
              </a:solidFill>
            </a:endParaRPr>
          </a:p>
          <a:p>
            <a:pPr algn="ctr"/>
            <a:endParaRPr lang="en-US" dirty="0" smtClean="0">
              <a:solidFill>
                <a:prstClr val="black"/>
              </a:solidFill>
            </a:endParaRPr>
          </a:p>
          <a:p>
            <a:pPr algn="ctr"/>
            <a:r>
              <a:rPr lang="en-US" dirty="0" smtClean="0">
                <a:solidFill>
                  <a:prstClr val="black"/>
                </a:solidFill>
              </a:rPr>
              <a:t>Rick Roy, Director</a:t>
            </a:r>
          </a:p>
          <a:p>
            <a:pPr algn="ctr"/>
            <a:r>
              <a:rPr lang="en-US" dirty="0" smtClean="0">
                <a:solidFill>
                  <a:prstClr val="black"/>
                </a:solidFill>
              </a:rPr>
              <a:t>Strategic Business Projects, Workforce Development Division</a:t>
            </a:r>
          </a:p>
          <a:p>
            <a:pPr algn="ctr"/>
            <a:r>
              <a:rPr lang="en-US" dirty="0" smtClean="0">
                <a:solidFill>
                  <a:prstClr val="black"/>
                </a:solidFill>
              </a:rPr>
              <a:t>DEED</a:t>
            </a:r>
          </a:p>
          <a:p>
            <a:pPr algn="ctr"/>
            <a:endParaRPr lang="en-US" sz="2800" dirty="0" smtClean="0">
              <a:solidFill>
                <a:prstClr val="black"/>
              </a:solidFill>
            </a:endParaRPr>
          </a:p>
          <a:p>
            <a:pPr algn="ctr"/>
            <a:endParaRPr lang="en-US" sz="2800" dirty="0">
              <a:solidFill>
                <a:prstClr val="black"/>
              </a:solidFill>
            </a:endParaRPr>
          </a:p>
          <a:p>
            <a:pPr algn="ctr"/>
            <a:endParaRPr lang="en-US" sz="2800" dirty="0">
              <a:solidFill>
                <a:prstClr val="black"/>
              </a:solidFill>
            </a:endParaRPr>
          </a:p>
        </p:txBody>
      </p:sp>
      <p:cxnSp>
        <p:nvCxnSpPr>
          <p:cNvPr id="5" name="Straight Connector 4"/>
          <p:cNvCxnSpPr/>
          <p:nvPr/>
        </p:nvCxnSpPr>
        <p:spPr>
          <a:xfrm>
            <a:off x="1524000" y="2209800"/>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822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729305" y="1615420"/>
            <a:ext cx="3617209" cy="461665"/>
          </a:xfrm>
          <a:prstGeom prst="rect">
            <a:avLst/>
          </a:prstGeom>
          <a:noFill/>
        </p:spPr>
        <p:txBody>
          <a:bodyPr wrap="none" rtlCol="0">
            <a:spAutoFit/>
          </a:bodyPr>
          <a:lstStyle/>
          <a:p>
            <a:pPr algn="ctr"/>
            <a:r>
              <a:rPr lang="en-US" sz="2400" dirty="0" smtClean="0">
                <a:solidFill>
                  <a:prstClr val="black"/>
                </a:solidFill>
              </a:rPr>
              <a:t>Required Levels of Planning</a:t>
            </a:r>
            <a:endParaRPr lang="en-US" sz="2400" dirty="0">
              <a:solidFill>
                <a:prstClr val="black"/>
              </a:solidFill>
            </a:endParaRPr>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7" t="13916" r="77980" b="13864"/>
          <a:stretch/>
        </p:blipFill>
        <p:spPr bwMode="auto">
          <a:xfrm>
            <a:off x="714229" y="2710997"/>
            <a:ext cx="180418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609600" y="1092200"/>
            <a:ext cx="7924800" cy="523220"/>
          </a:xfrm>
          <a:prstGeom prst="rect">
            <a:avLst/>
          </a:prstGeom>
          <a:noFill/>
        </p:spPr>
        <p:txBody>
          <a:bodyPr wrap="square" rtlCol="0">
            <a:spAutoFit/>
          </a:bodyPr>
          <a:lstStyle/>
          <a:p>
            <a:pPr algn="ctr"/>
            <a:r>
              <a:rPr lang="en-US" sz="2800" b="1" dirty="0" smtClean="0">
                <a:solidFill>
                  <a:prstClr val="black"/>
                </a:solidFill>
              </a:rPr>
              <a:t>Elements to the Planning Process</a:t>
            </a:r>
          </a:p>
        </p:txBody>
      </p:sp>
      <p:sp>
        <p:nvSpPr>
          <p:cNvPr id="3" name="TextBox 2"/>
          <p:cNvSpPr txBox="1"/>
          <p:nvPr/>
        </p:nvSpPr>
        <p:spPr>
          <a:xfrm>
            <a:off x="714229" y="2147107"/>
            <a:ext cx="1468607" cy="461665"/>
          </a:xfrm>
          <a:prstGeom prst="rect">
            <a:avLst/>
          </a:prstGeom>
          <a:noFill/>
        </p:spPr>
        <p:txBody>
          <a:bodyPr wrap="none" rtlCol="0">
            <a:spAutoFit/>
          </a:bodyPr>
          <a:lstStyle/>
          <a:p>
            <a:r>
              <a:rPr lang="en-US" sz="2400" b="1" dirty="0" smtClean="0">
                <a:solidFill>
                  <a:prstClr val="black"/>
                </a:solidFill>
              </a:rPr>
              <a:t>State Plan</a:t>
            </a:r>
            <a:endParaRPr lang="en-US" sz="2400" b="1" dirty="0">
              <a:solidFill>
                <a:prstClr val="black"/>
              </a:solidFill>
            </a:endParaRPr>
          </a:p>
        </p:txBody>
      </p:sp>
      <p:sp>
        <p:nvSpPr>
          <p:cNvPr id="4" name="TextBox 3"/>
          <p:cNvSpPr txBox="1"/>
          <p:nvPr/>
        </p:nvSpPr>
        <p:spPr>
          <a:xfrm>
            <a:off x="237214" y="4936930"/>
            <a:ext cx="2357184" cy="861774"/>
          </a:xfrm>
          <a:prstGeom prst="rect">
            <a:avLst/>
          </a:prstGeom>
          <a:noFill/>
        </p:spPr>
        <p:txBody>
          <a:bodyPr wrap="none" rtlCol="0">
            <a:spAutoFit/>
          </a:bodyPr>
          <a:lstStyle/>
          <a:p>
            <a:pPr algn="ctr"/>
            <a:r>
              <a:rPr lang="en-US" dirty="0" smtClean="0">
                <a:solidFill>
                  <a:prstClr val="black"/>
                </a:solidFill>
              </a:rPr>
              <a:t>DEED, GWDB</a:t>
            </a:r>
          </a:p>
          <a:p>
            <a:pPr algn="ctr"/>
            <a:r>
              <a:rPr lang="en-US" sz="1600" dirty="0" smtClean="0">
                <a:solidFill>
                  <a:prstClr val="black"/>
                </a:solidFill>
              </a:rPr>
              <a:t>Required Federal Title</a:t>
            </a:r>
          </a:p>
          <a:p>
            <a:pPr algn="ctr"/>
            <a:r>
              <a:rPr lang="en-US" sz="1600" dirty="0" smtClean="0">
                <a:solidFill>
                  <a:prstClr val="black"/>
                </a:solidFill>
              </a:rPr>
              <a:t>State Level </a:t>
            </a:r>
            <a:r>
              <a:rPr lang="en-US" sz="1600" dirty="0">
                <a:solidFill>
                  <a:prstClr val="black"/>
                </a:solidFill>
              </a:rPr>
              <a:t>A</a:t>
            </a:r>
            <a:r>
              <a:rPr lang="en-US" sz="1600" dirty="0" smtClean="0">
                <a:solidFill>
                  <a:prstClr val="black"/>
                </a:solidFill>
              </a:rPr>
              <a:t>dministrators</a:t>
            </a:r>
            <a:endParaRPr lang="en-US" sz="1600" dirty="0">
              <a:solidFill>
                <a:prstClr val="black"/>
              </a:solidFill>
            </a:endParaRPr>
          </a:p>
        </p:txBody>
      </p:sp>
      <p:pic>
        <p:nvPicPr>
          <p:cNvPr id="3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273" t="68081" r="81492" b="13864"/>
          <a:stretch/>
        </p:blipFill>
        <p:spPr bwMode="auto">
          <a:xfrm>
            <a:off x="3495890" y="3516068"/>
            <a:ext cx="1991652" cy="154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3377432" y="2147107"/>
            <a:ext cx="1913024" cy="830997"/>
          </a:xfrm>
          <a:prstGeom prst="rect">
            <a:avLst/>
          </a:prstGeom>
          <a:noFill/>
        </p:spPr>
        <p:txBody>
          <a:bodyPr wrap="none" rtlCol="0">
            <a:spAutoFit/>
          </a:bodyPr>
          <a:lstStyle/>
          <a:p>
            <a:r>
              <a:rPr lang="en-US" sz="2400" b="1" dirty="0" smtClean="0">
                <a:solidFill>
                  <a:prstClr val="black"/>
                </a:solidFill>
              </a:rPr>
              <a:t>Regional Plan</a:t>
            </a:r>
          </a:p>
          <a:p>
            <a:pPr algn="ctr"/>
            <a:r>
              <a:rPr lang="en-US" sz="2400" dirty="0" smtClean="0">
                <a:solidFill>
                  <a:prstClr val="black"/>
                </a:solidFill>
              </a:rPr>
              <a:t>WDA 6</a:t>
            </a:r>
            <a:endParaRPr lang="en-US" sz="2400" dirty="0">
              <a:solidFill>
                <a:prstClr val="black"/>
              </a:solidFill>
            </a:endParaRPr>
          </a:p>
        </p:txBody>
      </p:sp>
      <p:cxnSp>
        <p:nvCxnSpPr>
          <p:cNvPr id="6" name="Straight Arrow Connector 5"/>
          <p:cNvCxnSpPr/>
          <p:nvPr/>
        </p:nvCxnSpPr>
        <p:spPr>
          <a:xfrm flipV="1">
            <a:off x="1837711" y="4566495"/>
            <a:ext cx="2495339" cy="110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894" t="73806" r="81492" b="21182"/>
          <a:stretch/>
        </p:blipFill>
        <p:spPr bwMode="auto">
          <a:xfrm rot="166798">
            <a:off x="6949885" y="4127889"/>
            <a:ext cx="1383130" cy="68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6313052" y="2177148"/>
            <a:ext cx="1913024" cy="830997"/>
          </a:xfrm>
          <a:prstGeom prst="rect">
            <a:avLst/>
          </a:prstGeom>
          <a:noFill/>
        </p:spPr>
        <p:txBody>
          <a:bodyPr wrap="none" rtlCol="0">
            <a:spAutoFit/>
          </a:bodyPr>
          <a:lstStyle/>
          <a:p>
            <a:r>
              <a:rPr lang="en-US" sz="2400" b="1" dirty="0" smtClean="0">
                <a:solidFill>
                  <a:prstClr val="black"/>
                </a:solidFill>
              </a:rPr>
              <a:t>Regional Plan</a:t>
            </a:r>
          </a:p>
          <a:p>
            <a:pPr algn="ctr"/>
            <a:r>
              <a:rPr lang="en-US" sz="2400" dirty="0" smtClean="0">
                <a:solidFill>
                  <a:prstClr val="black"/>
                </a:solidFill>
              </a:rPr>
              <a:t>Local Area 18</a:t>
            </a:r>
            <a:endParaRPr lang="en-US" sz="2400" dirty="0">
              <a:solidFill>
                <a:prstClr val="black"/>
              </a:solidFill>
            </a:endParaRPr>
          </a:p>
        </p:txBody>
      </p:sp>
      <p:sp>
        <p:nvSpPr>
          <p:cNvPr id="39" name="TextBox 38"/>
          <p:cNvSpPr txBox="1"/>
          <p:nvPr/>
        </p:nvSpPr>
        <p:spPr>
          <a:xfrm>
            <a:off x="2829722" y="4935827"/>
            <a:ext cx="3006657" cy="861774"/>
          </a:xfrm>
          <a:prstGeom prst="rect">
            <a:avLst/>
          </a:prstGeom>
          <a:noFill/>
        </p:spPr>
        <p:txBody>
          <a:bodyPr wrap="none" rtlCol="0">
            <a:spAutoFit/>
          </a:bodyPr>
          <a:lstStyle/>
          <a:p>
            <a:pPr algn="ctr"/>
            <a:r>
              <a:rPr lang="en-US" dirty="0" smtClean="0">
                <a:solidFill>
                  <a:prstClr val="black"/>
                </a:solidFill>
              </a:rPr>
              <a:t>LOCAL AREA BOARDS &amp; CLEOs</a:t>
            </a:r>
          </a:p>
          <a:p>
            <a:pPr algn="ctr"/>
            <a:r>
              <a:rPr lang="en-US" sz="1600" dirty="0" smtClean="0">
                <a:solidFill>
                  <a:prstClr val="black"/>
                </a:solidFill>
              </a:rPr>
              <a:t>Regional Stakeholder Groups</a:t>
            </a:r>
          </a:p>
          <a:p>
            <a:pPr algn="ctr"/>
            <a:r>
              <a:rPr lang="en-US" sz="1600" dirty="0" smtClean="0">
                <a:solidFill>
                  <a:prstClr val="black"/>
                </a:solidFill>
              </a:rPr>
              <a:t>and Providers</a:t>
            </a:r>
            <a:endParaRPr lang="en-US" sz="1600" dirty="0">
              <a:solidFill>
                <a:prstClr val="black"/>
              </a:solidFill>
            </a:endParaRPr>
          </a:p>
        </p:txBody>
      </p:sp>
      <p:cxnSp>
        <p:nvCxnSpPr>
          <p:cNvPr id="40" name="Straight Arrow Connector 39"/>
          <p:cNvCxnSpPr/>
          <p:nvPr/>
        </p:nvCxnSpPr>
        <p:spPr>
          <a:xfrm flipV="1">
            <a:off x="4934885" y="4247655"/>
            <a:ext cx="2310811" cy="3321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090291" y="4925435"/>
            <a:ext cx="2811091" cy="861774"/>
          </a:xfrm>
          <a:prstGeom prst="rect">
            <a:avLst/>
          </a:prstGeom>
          <a:noFill/>
        </p:spPr>
        <p:txBody>
          <a:bodyPr wrap="none" rtlCol="0">
            <a:spAutoFit/>
          </a:bodyPr>
          <a:lstStyle/>
          <a:p>
            <a:pPr algn="ctr"/>
            <a:r>
              <a:rPr lang="en-US" dirty="0" smtClean="0">
                <a:solidFill>
                  <a:prstClr val="black"/>
                </a:solidFill>
              </a:rPr>
              <a:t>LOCAL AREA BOARD &amp; CLEO</a:t>
            </a:r>
          </a:p>
          <a:p>
            <a:pPr algn="ctr"/>
            <a:r>
              <a:rPr lang="en-US" sz="1600" dirty="0" smtClean="0">
                <a:solidFill>
                  <a:prstClr val="black"/>
                </a:solidFill>
              </a:rPr>
              <a:t>Local Stakeholder Groups</a:t>
            </a:r>
          </a:p>
          <a:p>
            <a:pPr algn="ctr"/>
            <a:r>
              <a:rPr lang="en-US" sz="1600" dirty="0" smtClean="0">
                <a:solidFill>
                  <a:prstClr val="black"/>
                </a:solidFill>
              </a:rPr>
              <a:t>and Providers</a:t>
            </a:r>
            <a:endParaRPr lang="en-US" sz="1600" dirty="0">
              <a:solidFill>
                <a:prstClr val="black"/>
              </a:solidFill>
            </a:endParaRPr>
          </a:p>
        </p:txBody>
      </p:sp>
    </p:spTree>
    <p:extLst>
      <p:ext uri="{BB962C8B-B14F-4D97-AF65-F5344CB8AC3E}">
        <p14:creationId xmlns:p14="http://schemas.microsoft.com/office/powerpoint/2010/main" val="4219507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39723" y="1615420"/>
            <a:ext cx="7196394" cy="461665"/>
          </a:xfrm>
          <a:prstGeom prst="rect">
            <a:avLst/>
          </a:prstGeom>
          <a:noFill/>
        </p:spPr>
        <p:txBody>
          <a:bodyPr wrap="none" rtlCol="0">
            <a:spAutoFit/>
          </a:bodyPr>
          <a:lstStyle/>
          <a:p>
            <a:pPr algn="ctr"/>
            <a:r>
              <a:rPr lang="en-US" sz="2400" dirty="0" smtClean="0">
                <a:solidFill>
                  <a:prstClr val="black"/>
                </a:solidFill>
              </a:rPr>
              <a:t>Common Elements to State, Regional and Local Planning</a:t>
            </a:r>
            <a:endParaRPr lang="en-US" sz="2400" dirty="0">
              <a:solidFill>
                <a:prstClr val="black"/>
              </a:solidFill>
            </a:endParaRPr>
          </a:p>
        </p:txBody>
      </p:sp>
      <p:sp>
        <p:nvSpPr>
          <p:cNvPr id="34" name="TextBox 33"/>
          <p:cNvSpPr txBox="1"/>
          <p:nvPr/>
        </p:nvSpPr>
        <p:spPr>
          <a:xfrm>
            <a:off x="609600" y="1092200"/>
            <a:ext cx="7924800" cy="523220"/>
          </a:xfrm>
          <a:prstGeom prst="rect">
            <a:avLst/>
          </a:prstGeom>
          <a:noFill/>
        </p:spPr>
        <p:txBody>
          <a:bodyPr wrap="square" rtlCol="0">
            <a:spAutoFit/>
          </a:bodyPr>
          <a:lstStyle/>
          <a:p>
            <a:pPr algn="ctr"/>
            <a:r>
              <a:rPr lang="en-US" sz="2800" b="1" dirty="0" smtClean="0">
                <a:solidFill>
                  <a:prstClr val="black"/>
                </a:solidFill>
              </a:rPr>
              <a:t>Elements to the Planning Process</a:t>
            </a:r>
          </a:p>
        </p:txBody>
      </p:sp>
      <p:grpSp>
        <p:nvGrpSpPr>
          <p:cNvPr id="16" name="Group 15"/>
          <p:cNvGrpSpPr/>
          <p:nvPr/>
        </p:nvGrpSpPr>
        <p:grpSpPr>
          <a:xfrm>
            <a:off x="-990600" y="2077085"/>
            <a:ext cx="6477000" cy="4419600"/>
            <a:chOff x="-762000" y="1905000"/>
            <a:chExt cx="6477000" cy="4419600"/>
          </a:xfrm>
        </p:grpSpPr>
        <p:graphicFrame>
          <p:nvGraphicFramePr>
            <p:cNvPr id="17" name="Diagram 16"/>
            <p:cNvGraphicFramePr/>
            <p:nvPr>
              <p:extLst>
                <p:ext uri="{D42A27DB-BD31-4B8C-83A1-F6EECF244321}">
                  <p14:modId xmlns:p14="http://schemas.microsoft.com/office/powerpoint/2010/main" val="4068710194"/>
                </p:ext>
              </p:extLst>
            </p:nvPr>
          </p:nvGraphicFramePr>
          <p:xfrm>
            <a:off x="-762000" y="1905000"/>
            <a:ext cx="6477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Oval 17"/>
            <p:cNvSpPr/>
            <p:nvPr/>
          </p:nvSpPr>
          <p:spPr>
            <a:xfrm>
              <a:off x="1066800" y="2895600"/>
              <a:ext cx="2743200" cy="266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a:p>
              <a:pPr algn="ctr"/>
              <a:r>
                <a:rPr lang="en-US" b="1" i="1" dirty="0">
                  <a:solidFill>
                    <a:prstClr val="white"/>
                  </a:solidFill>
                </a:rPr>
                <a:t>STRATEGIC </a:t>
              </a:r>
              <a:r>
                <a:rPr lang="en-US" b="1" i="1" dirty="0" smtClean="0">
                  <a:solidFill>
                    <a:prstClr val="white"/>
                  </a:solidFill>
                </a:rPr>
                <a:t>ANALYSIS</a:t>
              </a:r>
              <a:endParaRPr lang="en-US" b="1" i="1" dirty="0">
                <a:solidFill>
                  <a:prstClr val="white"/>
                </a:solidFill>
              </a:endParaRPr>
            </a:p>
            <a:p>
              <a:pPr algn="ctr"/>
              <a:endParaRPr lang="en-US" sz="1400" b="1" i="1" dirty="0">
                <a:solidFill>
                  <a:prstClr val="white"/>
                </a:solidFill>
              </a:endParaRPr>
            </a:p>
            <a:p>
              <a:pPr algn="ctr"/>
              <a:r>
                <a:rPr lang="en-US" b="1" i="1" dirty="0">
                  <a:solidFill>
                    <a:prstClr val="white"/>
                  </a:solidFill>
                </a:rPr>
                <a:t>OPERATIONAL PLANNING</a:t>
              </a:r>
            </a:p>
            <a:p>
              <a:pPr algn="ctr"/>
              <a:endParaRPr lang="en-US" sz="1400" b="1" i="1" dirty="0">
                <a:solidFill>
                  <a:prstClr val="white"/>
                </a:solidFill>
              </a:endParaRPr>
            </a:p>
            <a:p>
              <a:pPr algn="ctr"/>
              <a:r>
                <a:rPr lang="en-US" b="1" i="1" dirty="0" smtClean="0">
                  <a:solidFill>
                    <a:prstClr val="white"/>
                  </a:solidFill>
                </a:rPr>
                <a:t>PROVIDER</a:t>
              </a:r>
            </a:p>
            <a:p>
              <a:pPr algn="ctr"/>
              <a:r>
                <a:rPr lang="en-US" b="1" i="1" dirty="0" smtClean="0">
                  <a:solidFill>
                    <a:prstClr val="white"/>
                  </a:solidFill>
                </a:rPr>
                <a:t>PARTICIPATION</a:t>
              </a:r>
              <a:endParaRPr lang="en-US" b="1" i="1" dirty="0">
                <a:solidFill>
                  <a:prstClr val="white"/>
                </a:solidFill>
              </a:endParaRPr>
            </a:p>
            <a:p>
              <a:pPr algn="ctr"/>
              <a:endParaRPr lang="en-US" i="1" dirty="0">
                <a:solidFill>
                  <a:prstClr val="white"/>
                </a:solidFill>
              </a:endParaRPr>
            </a:p>
          </p:txBody>
        </p:sp>
      </p:grpSp>
      <p:sp>
        <p:nvSpPr>
          <p:cNvPr id="19" name="TextBox 18"/>
          <p:cNvSpPr txBox="1"/>
          <p:nvPr/>
        </p:nvSpPr>
        <p:spPr>
          <a:xfrm>
            <a:off x="4555066" y="2183196"/>
            <a:ext cx="4191001" cy="1200329"/>
          </a:xfrm>
          <a:prstGeom prst="rect">
            <a:avLst/>
          </a:prstGeom>
          <a:noFill/>
        </p:spPr>
        <p:txBody>
          <a:bodyPr wrap="square" rtlCol="0">
            <a:spAutoFit/>
          </a:bodyPr>
          <a:lstStyle/>
          <a:p>
            <a:r>
              <a:rPr lang="en-US" b="1" dirty="0" smtClean="0">
                <a:solidFill>
                  <a:prstClr val="black"/>
                </a:solidFill>
              </a:rPr>
              <a:t>Strategic Analysis </a:t>
            </a:r>
            <a:r>
              <a:rPr lang="en-US" dirty="0" smtClean="0">
                <a:solidFill>
                  <a:prstClr val="black"/>
                </a:solidFill>
              </a:rPr>
              <a:t>– Looks at the state of the economy, the workforce and the workforce development system.  Sets goals, vision and strategy.</a:t>
            </a:r>
            <a:endParaRPr lang="en-US" dirty="0">
              <a:solidFill>
                <a:prstClr val="black"/>
              </a:solidFill>
            </a:endParaRPr>
          </a:p>
        </p:txBody>
      </p:sp>
      <p:sp>
        <p:nvSpPr>
          <p:cNvPr id="20" name="TextBox 19"/>
          <p:cNvSpPr txBox="1"/>
          <p:nvPr/>
        </p:nvSpPr>
        <p:spPr>
          <a:xfrm>
            <a:off x="4555066" y="3489636"/>
            <a:ext cx="4191001" cy="1200329"/>
          </a:xfrm>
          <a:prstGeom prst="rect">
            <a:avLst/>
          </a:prstGeom>
          <a:noFill/>
        </p:spPr>
        <p:txBody>
          <a:bodyPr wrap="square" rtlCol="0">
            <a:spAutoFit/>
          </a:bodyPr>
          <a:lstStyle/>
          <a:p>
            <a:r>
              <a:rPr lang="en-US" b="1" dirty="0" smtClean="0">
                <a:solidFill>
                  <a:prstClr val="black"/>
                </a:solidFill>
              </a:rPr>
              <a:t>Operational Planning</a:t>
            </a:r>
            <a:r>
              <a:rPr lang="en-US" dirty="0" smtClean="0">
                <a:solidFill>
                  <a:prstClr val="black"/>
                </a:solidFill>
              </a:rPr>
              <a:t>– Looks at the role of the State and Local Boards, strategy implementation, operating systems and policies and program activities.</a:t>
            </a:r>
            <a:endParaRPr lang="en-US" dirty="0">
              <a:solidFill>
                <a:prstClr val="black"/>
              </a:solidFill>
            </a:endParaRPr>
          </a:p>
        </p:txBody>
      </p:sp>
      <p:sp>
        <p:nvSpPr>
          <p:cNvPr id="21" name="TextBox 20"/>
          <p:cNvSpPr txBox="1"/>
          <p:nvPr/>
        </p:nvSpPr>
        <p:spPr>
          <a:xfrm>
            <a:off x="4555066" y="4810035"/>
            <a:ext cx="4191001" cy="1200329"/>
          </a:xfrm>
          <a:prstGeom prst="rect">
            <a:avLst/>
          </a:prstGeom>
          <a:noFill/>
        </p:spPr>
        <p:txBody>
          <a:bodyPr wrap="square" rtlCol="0">
            <a:spAutoFit/>
          </a:bodyPr>
          <a:lstStyle/>
          <a:p>
            <a:r>
              <a:rPr lang="en-US" b="1" dirty="0" smtClean="0">
                <a:solidFill>
                  <a:prstClr val="black"/>
                </a:solidFill>
              </a:rPr>
              <a:t>Provider Participation</a:t>
            </a:r>
            <a:r>
              <a:rPr lang="en-US" dirty="0" smtClean="0">
                <a:solidFill>
                  <a:prstClr val="black"/>
                </a:solidFill>
              </a:rPr>
              <a:t>– Looks at the role of providers - as required by federal and state law, the MOUs and continuity of services among providers.</a:t>
            </a:r>
            <a:endParaRPr lang="en-US" dirty="0">
              <a:solidFill>
                <a:prstClr val="black"/>
              </a:solidFill>
            </a:endParaRPr>
          </a:p>
        </p:txBody>
      </p:sp>
    </p:spTree>
    <p:extLst>
      <p:ext uri="{BB962C8B-B14F-4D97-AF65-F5344CB8AC3E}">
        <p14:creationId xmlns:p14="http://schemas.microsoft.com/office/powerpoint/2010/main" val="1520694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103" y="1143000"/>
            <a:ext cx="8559696" cy="4985980"/>
          </a:xfrm>
          <a:prstGeom prst="rect">
            <a:avLst/>
          </a:prstGeom>
          <a:noFill/>
        </p:spPr>
        <p:txBody>
          <a:bodyPr wrap="square" rtlCol="0">
            <a:spAutoFit/>
          </a:bodyPr>
          <a:lstStyle/>
          <a:p>
            <a:pPr algn="ctr"/>
            <a:r>
              <a:rPr lang="en-US" sz="2400" b="1" dirty="0">
                <a:solidFill>
                  <a:prstClr val="black"/>
                </a:solidFill>
              </a:rPr>
              <a:t>Collective Impact </a:t>
            </a:r>
            <a:r>
              <a:rPr lang="en-US" sz="2400" b="1" dirty="0" smtClean="0">
                <a:solidFill>
                  <a:prstClr val="black"/>
                </a:solidFill>
              </a:rPr>
              <a:t>Process</a:t>
            </a:r>
          </a:p>
          <a:p>
            <a:pPr algn="ctr"/>
            <a:endParaRPr lang="en-US" sz="1200" b="1" dirty="0">
              <a:solidFill>
                <a:prstClr val="black"/>
              </a:solidFill>
            </a:endParaRPr>
          </a:p>
          <a:p>
            <a:endParaRPr lang="en-US" sz="600" b="1" i="1" dirty="0">
              <a:solidFill>
                <a:prstClr val="black"/>
              </a:solidFill>
            </a:endParaRPr>
          </a:p>
          <a:p>
            <a:r>
              <a:rPr lang="en-US" b="1" i="1" dirty="0">
                <a:solidFill>
                  <a:prstClr val="black"/>
                </a:solidFill>
              </a:rPr>
              <a:t>Common Agenda </a:t>
            </a:r>
            <a:r>
              <a:rPr lang="en-US" dirty="0">
                <a:solidFill>
                  <a:prstClr val="black"/>
                </a:solidFill>
              </a:rPr>
              <a:t>| all participants have a shared vision for change, including a common understanding of the problem and approach.</a:t>
            </a:r>
          </a:p>
          <a:p>
            <a:r>
              <a:rPr lang="en-US" dirty="0">
                <a:solidFill>
                  <a:prstClr val="black"/>
                </a:solidFill>
              </a:rPr>
              <a:t> </a:t>
            </a:r>
          </a:p>
          <a:p>
            <a:r>
              <a:rPr lang="en-US" b="1" i="1" dirty="0">
                <a:solidFill>
                  <a:prstClr val="black"/>
                </a:solidFill>
              </a:rPr>
              <a:t>Shared Measurement Systems </a:t>
            </a:r>
            <a:r>
              <a:rPr lang="en-US" dirty="0">
                <a:solidFill>
                  <a:prstClr val="black"/>
                </a:solidFill>
              </a:rPr>
              <a:t>| Developing a shared measurement system is essential to collective impact.</a:t>
            </a:r>
          </a:p>
          <a:p>
            <a:r>
              <a:rPr lang="en-US" dirty="0">
                <a:solidFill>
                  <a:prstClr val="black"/>
                </a:solidFill>
              </a:rPr>
              <a:t> </a:t>
            </a:r>
          </a:p>
          <a:p>
            <a:r>
              <a:rPr lang="en-US" b="1" i="1" dirty="0">
                <a:solidFill>
                  <a:prstClr val="black"/>
                </a:solidFill>
              </a:rPr>
              <a:t>Mutually Reinforcing Activities </a:t>
            </a:r>
            <a:r>
              <a:rPr lang="en-US" dirty="0">
                <a:solidFill>
                  <a:prstClr val="black"/>
                </a:solidFill>
              </a:rPr>
              <a:t>| A diverse group of stakeholders working together by encouraging each participant to undertake the specific set of activities at which it excels.</a:t>
            </a:r>
          </a:p>
          <a:p>
            <a:r>
              <a:rPr lang="en-US" dirty="0">
                <a:solidFill>
                  <a:prstClr val="black"/>
                </a:solidFill>
              </a:rPr>
              <a:t> </a:t>
            </a:r>
          </a:p>
          <a:p>
            <a:r>
              <a:rPr lang="en-US" b="1" i="1" dirty="0">
                <a:solidFill>
                  <a:prstClr val="black"/>
                </a:solidFill>
              </a:rPr>
              <a:t>Continuous Communication </a:t>
            </a:r>
            <a:r>
              <a:rPr lang="en-US" dirty="0">
                <a:solidFill>
                  <a:prstClr val="black"/>
                </a:solidFill>
              </a:rPr>
              <a:t>| Participants need several years of regular meetings to build up enough experience with each other to recognize and appreciate the common motivation behind their different efforts.</a:t>
            </a:r>
          </a:p>
          <a:p>
            <a:r>
              <a:rPr lang="en-US" dirty="0">
                <a:solidFill>
                  <a:prstClr val="black"/>
                </a:solidFill>
              </a:rPr>
              <a:t> </a:t>
            </a:r>
          </a:p>
          <a:p>
            <a:r>
              <a:rPr lang="en-US" b="1" i="1" dirty="0">
                <a:solidFill>
                  <a:prstClr val="black"/>
                </a:solidFill>
              </a:rPr>
              <a:t>Backbone Support Organizations </a:t>
            </a:r>
            <a:r>
              <a:rPr lang="en-US" dirty="0">
                <a:solidFill>
                  <a:prstClr val="black"/>
                </a:solidFill>
              </a:rPr>
              <a:t>| A separate </a:t>
            </a:r>
            <a:r>
              <a:rPr lang="en-US" dirty="0" smtClean="0">
                <a:solidFill>
                  <a:prstClr val="black"/>
                </a:solidFill>
              </a:rPr>
              <a:t>organization(s) </a:t>
            </a:r>
            <a:r>
              <a:rPr lang="en-US" dirty="0">
                <a:solidFill>
                  <a:prstClr val="black"/>
                </a:solidFill>
              </a:rPr>
              <a:t>and staff with a very specific set of skills to serve as the backbone for the entire initiative.</a:t>
            </a:r>
          </a:p>
        </p:txBody>
      </p:sp>
      <p:sp>
        <p:nvSpPr>
          <p:cNvPr id="3" name="TextBox 2"/>
          <p:cNvSpPr txBox="1"/>
          <p:nvPr/>
        </p:nvSpPr>
        <p:spPr>
          <a:xfrm>
            <a:off x="1748334" y="457200"/>
            <a:ext cx="5681235" cy="523220"/>
          </a:xfrm>
          <a:prstGeom prst="rect">
            <a:avLst/>
          </a:prstGeom>
          <a:noFill/>
        </p:spPr>
        <p:txBody>
          <a:bodyPr wrap="none" rtlCol="0">
            <a:spAutoFit/>
          </a:bodyPr>
          <a:lstStyle/>
          <a:p>
            <a:r>
              <a:rPr lang="en-US" sz="2800" b="1" dirty="0">
                <a:solidFill>
                  <a:prstClr val="black"/>
                </a:solidFill>
              </a:rPr>
              <a:t>Collective Impact Guiding </a:t>
            </a:r>
            <a:r>
              <a:rPr lang="en-US" sz="2800" b="1" dirty="0" smtClean="0">
                <a:solidFill>
                  <a:prstClr val="black"/>
                </a:solidFill>
              </a:rPr>
              <a:t>Principles</a:t>
            </a:r>
            <a:endParaRPr lang="en-US" sz="2800" b="1" dirty="0">
              <a:solidFill>
                <a:prstClr val="black"/>
              </a:solidFill>
            </a:endParaRPr>
          </a:p>
        </p:txBody>
      </p:sp>
    </p:spTree>
    <p:extLst>
      <p:ext uri="{BB962C8B-B14F-4D97-AF65-F5344CB8AC3E}">
        <p14:creationId xmlns:p14="http://schemas.microsoft.com/office/powerpoint/2010/main" val="36894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V="1">
            <a:off x="292259" y="3658705"/>
            <a:ext cx="8388666" cy="17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88135" y="4982352"/>
            <a:ext cx="8388666" cy="17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71192" y="2404089"/>
            <a:ext cx="8388666" cy="17969"/>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66628" y="2060572"/>
            <a:ext cx="1366271" cy="415498"/>
          </a:xfrm>
          <a:prstGeom prst="rect">
            <a:avLst/>
          </a:prstGeom>
          <a:noFill/>
        </p:spPr>
        <p:txBody>
          <a:bodyPr wrap="none" rtlCol="0">
            <a:spAutoFit/>
          </a:bodyPr>
          <a:lstStyle/>
          <a:p>
            <a:r>
              <a:rPr lang="en-US" sz="2100" dirty="0">
                <a:solidFill>
                  <a:prstClr val="black"/>
                </a:solidFill>
              </a:rPr>
              <a:t>State Level</a:t>
            </a:r>
          </a:p>
        </p:txBody>
      </p:sp>
      <p:sp>
        <p:nvSpPr>
          <p:cNvPr id="6" name="TextBox 5"/>
          <p:cNvSpPr txBox="1"/>
          <p:nvPr/>
        </p:nvSpPr>
        <p:spPr>
          <a:xfrm>
            <a:off x="318752" y="1483788"/>
            <a:ext cx="1130121" cy="461665"/>
          </a:xfrm>
          <a:prstGeom prst="rect">
            <a:avLst/>
          </a:prstGeom>
          <a:noFill/>
        </p:spPr>
        <p:txBody>
          <a:bodyPr wrap="square" rtlCol="0">
            <a:spAutoFit/>
          </a:bodyPr>
          <a:lstStyle/>
          <a:p>
            <a:pPr algn="ctr"/>
            <a:r>
              <a:rPr lang="en-US" sz="1200" b="1" i="1" dirty="0">
                <a:solidFill>
                  <a:prstClr val="black"/>
                </a:solidFill>
              </a:rPr>
              <a:t>Common Agenda</a:t>
            </a:r>
            <a:endParaRPr lang="en-US" sz="1200" dirty="0">
              <a:solidFill>
                <a:prstClr val="black"/>
              </a:solidFill>
            </a:endParaRPr>
          </a:p>
        </p:txBody>
      </p:sp>
      <p:sp>
        <p:nvSpPr>
          <p:cNvPr id="7" name="TextBox 6"/>
          <p:cNvSpPr txBox="1"/>
          <p:nvPr/>
        </p:nvSpPr>
        <p:spPr>
          <a:xfrm>
            <a:off x="1827086" y="1483786"/>
            <a:ext cx="1700011" cy="461665"/>
          </a:xfrm>
          <a:prstGeom prst="rect">
            <a:avLst/>
          </a:prstGeom>
          <a:noFill/>
        </p:spPr>
        <p:txBody>
          <a:bodyPr wrap="square" rtlCol="0">
            <a:spAutoFit/>
          </a:bodyPr>
          <a:lstStyle/>
          <a:p>
            <a:pPr algn="ctr"/>
            <a:r>
              <a:rPr lang="en-US" sz="1200" b="1" i="1" dirty="0">
                <a:solidFill>
                  <a:prstClr val="black"/>
                </a:solidFill>
              </a:rPr>
              <a:t>Shared Measurement Systems</a:t>
            </a:r>
            <a:endParaRPr lang="en-US" sz="1200" dirty="0">
              <a:solidFill>
                <a:prstClr val="black"/>
              </a:solidFill>
            </a:endParaRPr>
          </a:p>
        </p:txBody>
      </p:sp>
      <p:sp>
        <p:nvSpPr>
          <p:cNvPr id="8" name="TextBox 7"/>
          <p:cNvSpPr txBox="1"/>
          <p:nvPr/>
        </p:nvSpPr>
        <p:spPr>
          <a:xfrm>
            <a:off x="3642951" y="1463064"/>
            <a:ext cx="1657643" cy="461665"/>
          </a:xfrm>
          <a:prstGeom prst="rect">
            <a:avLst/>
          </a:prstGeom>
          <a:noFill/>
        </p:spPr>
        <p:txBody>
          <a:bodyPr wrap="square" rtlCol="0">
            <a:spAutoFit/>
          </a:bodyPr>
          <a:lstStyle/>
          <a:p>
            <a:pPr algn="ctr"/>
            <a:r>
              <a:rPr lang="en-US" sz="1200" b="1" i="1" dirty="0">
                <a:solidFill>
                  <a:prstClr val="black"/>
                </a:solidFill>
              </a:rPr>
              <a:t>Mutually Reinforcing Activities</a:t>
            </a:r>
            <a:endParaRPr lang="en-US" sz="1200" dirty="0">
              <a:solidFill>
                <a:prstClr val="black"/>
              </a:solidFill>
            </a:endParaRPr>
          </a:p>
        </p:txBody>
      </p:sp>
      <p:sp>
        <p:nvSpPr>
          <p:cNvPr id="9" name="TextBox 8"/>
          <p:cNvSpPr txBox="1"/>
          <p:nvPr/>
        </p:nvSpPr>
        <p:spPr>
          <a:xfrm>
            <a:off x="5359027" y="1483786"/>
            <a:ext cx="1774801" cy="461665"/>
          </a:xfrm>
          <a:prstGeom prst="rect">
            <a:avLst/>
          </a:prstGeom>
          <a:noFill/>
        </p:spPr>
        <p:txBody>
          <a:bodyPr wrap="square" rtlCol="0">
            <a:spAutoFit/>
          </a:bodyPr>
          <a:lstStyle/>
          <a:p>
            <a:pPr algn="ctr"/>
            <a:r>
              <a:rPr lang="en-US" sz="1200" b="1" i="1" dirty="0">
                <a:solidFill>
                  <a:prstClr val="black"/>
                </a:solidFill>
              </a:rPr>
              <a:t>Continuous Communication </a:t>
            </a:r>
          </a:p>
        </p:txBody>
      </p:sp>
      <p:sp>
        <p:nvSpPr>
          <p:cNvPr id="10" name="TextBox 9"/>
          <p:cNvSpPr txBox="1"/>
          <p:nvPr/>
        </p:nvSpPr>
        <p:spPr>
          <a:xfrm>
            <a:off x="7160876" y="1483786"/>
            <a:ext cx="1500612" cy="461665"/>
          </a:xfrm>
          <a:prstGeom prst="rect">
            <a:avLst/>
          </a:prstGeom>
          <a:noFill/>
        </p:spPr>
        <p:txBody>
          <a:bodyPr wrap="square" rtlCol="0">
            <a:spAutoFit/>
          </a:bodyPr>
          <a:lstStyle/>
          <a:p>
            <a:pPr algn="ctr"/>
            <a:r>
              <a:rPr lang="en-US" sz="1200" b="1" i="1" dirty="0">
                <a:solidFill>
                  <a:prstClr val="black"/>
                </a:solidFill>
              </a:rPr>
              <a:t>Backbone Support Organizations</a:t>
            </a:r>
            <a:endParaRPr lang="en-US" sz="1200" dirty="0">
              <a:solidFill>
                <a:prstClr val="black"/>
              </a:solidFill>
            </a:endParaRPr>
          </a:p>
        </p:txBody>
      </p:sp>
      <p:sp>
        <p:nvSpPr>
          <p:cNvPr id="11" name="TextBox 10"/>
          <p:cNvSpPr txBox="1"/>
          <p:nvPr/>
        </p:nvSpPr>
        <p:spPr>
          <a:xfrm>
            <a:off x="3558047" y="3289770"/>
            <a:ext cx="1748492" cy="415498"/>
          </a:xfrm>
          <a:prstGeom prst="rect">
            <a:avLst/>
          </a:prstGeom>
          <a:noFill/>
        </p:spPr>
        <p:txBody>
          <a:bodyPr wrap="none" rtlCol="0">
            <a:spAutoFit/>
          </a:bodyPr>
          <a:lstStyle/>
          <a:p>
            <a:r>
              <a:rPr lang="en-US" sz="2100" dirty="0">
                <a:solidFill>
                  <a:prstClr val="black"/>
                </a:solidFill>
              </a:rPr>
              <a:t>Regional Level</a:t>
            </a:r>
          </a:p>
        </p:txBody>
      </p:sp>
      <p:sp>
        <p:nvSpPr>
          <p:cNvPr id="17" name="TextBox 16"/>
          <p:cNvSpPr txBox="1"/>
          <p:nvPr/>
        </p:nvSpPr>
        <p:spPr>
          <a:xfrm>
            <a:off x="3758304" y="4603939"/>
            <a:ext cx="1367875" cy="415498"/>
          </a:xfrm>
          <a:prstGeom prst="rect">
            <a:avLst/>
          </a:prstGeom>
          <a:noFill/>
        </p:spPr>
        <p:txBody>
          <a:bodyPr wrap="none" rtlCol="0">
            <a:spAutoFit/>
          </a:bodyPr>
          <a:lstStyle/>
          <a:p>
            <a:r>
              <a:rPr lang="en-US" sz="2100" dirty="0">
                <a:solidFill>
                  <a:prstClr val="black"/>
                </a:solidFill>
              </a:rPr>
              <a:t>Local Level</a:t>
            </a:r>
          </a:p>
        </p:txBody>
      </p:sp>
      <p:sp>
        <p:nvSpPr>
          <p:cNvPr id="28" name="TextBox 27"/>
          <p:cNvSpPr txBox="1"/>
          <p:nvPr/>
        </p:nvSpPr>
        <p:spPr>
          <a:xfrm>
            <a:off x="248163" y="2530881"/>
            <a:ext cx="1338829" cy="415498"/>
          </a:xfrm>
          <a:prstGeom prst="rect">
            <a:avLst/>
          </a:prstGeom>
          <a:noFill/>
        </p:spPr>
        <p:txBody>
          <a:bodyPr wrap="none" rtlCol="0">
            <a:spAutoFit/>
          </a:bodyPr>
          <a:lstStyle/>
          <a:p>
            <a:r>
              <a:rPr lang="en-US" sz="1050" dirty="0">
                <a:solidFill>
                  <a:prstClr val="black"/>
                </a:solidFill>
              </a:rPr>
              <a:t>Set by the Governor</a:t>
            </a:r>
          </a:p>
          <a:p>
            <a:pPr algn="ctr"/>
            <a:r>
              <a:rPr lang="en-US" sz="1050" dirty="0">
                <a:solidFill>
                  <a:prstClr val="black"/>
                </a:solidFill>
              </a:rPr>
              <a:t>In the Unified Plan</a:t>
            </a:r>
          </a:p>
        </p:txBody>
      </p:sp>
      <p:sp>
        <p:nvSpPr>
          <p:cNvPr id="29" name="TextBox 28"/>
          <p:cNvSpPr txBox="1"/>
          <p:nvPr/>
        </p:nvSpPr>
        <p:spPr>
          <a:xfrm>
            <a:off x="1876689" y="2557508"/>
            <a:ext cx="1515429" cy="738664"/>
          </a:xfrm>
          <a:prstGeom prst="rect">
            <a:avLst/>
          </a:prstGeom>
          <a:noFill/>
        </p:spPr>
        <p:txBody>
          <a:bodyPr wrap="square" rtlCol="0">
            <a:spAutoFit/>
          </a:bodyPr>
          <a:lstStyle/>
          <a:p>
            <a:pPr algn="ctr"/>
            <a:r>
              <a:rPr lang="en-US" sz="1050" dirty="0">
                <a:solidFill>
                  <a:prstClr val="black"/>
                </a:solidFill>
              </a:rPr>
              <a:t>Review and Seek Alignment of Federal Reporting and Shared Data System</a:t>
            </a:r>
          </a:p>
        </p:txBody>
      </p:sp>
      <p:sp>
        <p:nvSpPr>
          <p:cNvPr id="31" name="TextBox 30"/>
          <p:cNvSpPr txBox="1"/>
          <p:nvPr/>
        </p:nvSpPr>
        <p:spPr>
          <a:xfrm>
            <a:off x="7264737" y="2560170"/>
            <a:ext cx="1386506" cy="738664"/>
          </a:xfrm>
          <a:prstGeom prst="rect">
            <a:avLst/>
          </a:prstGeom>
          <a:noFill/>
        </p:spPr>
        <p:txBody>
          <a:bodyPr wrap="square" rtlCol="0">
            <a:spAutoFit/>
          </a:bodyPr>
          <a:lstStyle/>
          <a:p>
            <a:pPr algn="ctr"/>
            <a:r>
              <a:rPr lang="en-US" sz="1050" dirty="0">
                <a:solidFill>
                  <a:prstClr val="black"/>
                </a:solidFill>
              </a:rPr>
              <a:t>Champion the Needs of the Regions at State and Federal Levels</a:t>
            </a:r>
          </a:p>
        </p:txBody>
      </p:sp>
      <p:sp>
        <p:nvSpPr>
          <p:cNvPr id="32" name="TextBox 31"/>
          <p:cNvSpPr txBox="1"/>
          <p:nvPr/>
        </p:nvSpPr>
        <p:spPr>
          <a:xfrm>
            <a:off x="5622221" y="2530880"/>
            <a:ext cx="1168718" cy="738664"/>
          </a:xfrm>
          <a:prstGeom prst="rect">
            <a:avLst/>
          </a:prstGeom>
          <a:noFill/>
        </p:spPr>
        <p:txBody>
          <a:bodyPr wrap="square" rtlCol="0">
            <a:spAutoFit/>
          </a:bodyPr>
          <a:lstStyle/>
          <a:p>
            <a:pPr algn="ctr"/>
            <a:r>
              <a:rPr lang="en-US" sz="1050" dirty="0">
                <a:solidFill>
                  <a:prstClr val="black"/>
                </a:solidFill>
              </a:rPr>
              <a:t>Establish State Level Communication Effort</a:t>
            </a:r>
          </a:p>
        </p:txBody>
      </p:sp>
      <p:sp>
        <p:nvSpPr>
          <p:cNvPr id="34" name="TextBox 33"/>
          <p:cNvSpPr txBox="1"/>
          <p:nvPr/>
        </p:nvSpPr>
        <p:spPr>
          <a:xfrm>
            <a:off x="3683702" y="2540226"/>
            <a:ext cx="1548589" cy="577081"/>
          </a:xfrm>
          <a:prstGeom prst="rect">
            <a:avLst/>
          </a:prstGeom>
          <a:noFill/>
        </p:spPr>
        <p:txBody>
          <a:bodyPr wrap="square" rtlCol="0">
            <a:spAutoFit/>
          </a:bodyPr>
          <a:lstStyle/>
          <a:p>
            <a:pPr algn="ctr"/>
            <a:r>
              <a:rPr lang="en-US" sz="1050" dirty="0">
                <a:solidFill>
                  <a:prstClr val="black"/>
                </a:solidFill>
              </a:rPr>
              <a:t>Review and Seek Alignment of Required Activities</a:t>
            </a:r>
          </a:p>
        </p:txBody>
      </p:sp>
      <p:sp>
        <p:nvSpPr>
          <p:cNvPr id="35" name="TextBox 34"/>
          <p:cNvSpPr txBox="1"/>
          <p:nvPr/>
        </p:nvSpPr>
        <p:spPr>
          <a:xfrm>
            <a:off x="271192" y="3764668"/>
            <a:ext cx="1176181" cy="900246"/>
          </a:xfrm>
          <a:prstGeom prst="rect">
            <a:avLst/>
          </a:prstGeom>
          <a:noFill/>
        </p:spPr>
        <p:txBody>
          <a:bodyPr wrap="square" rtlCol="0">
            <a:spAutoFit/>
          </a:bodyPr>
          <a:lstStyle/>
          <a:p>
            <a:pPr algn="ctr"/>
            <a:r>
              <a:rPr lang="en-US" sz="1050" dirty="0">
                <a:solidFill>
                  <a:prstClr val="black"/>
                </a:solidFill>
              </a:rPr>
              <a:t>Set by the Local Boards in the Regional Plan, Aligned with Governor’s Vision</a:t>
            </a:r>
          </a:p>
        </p:txBody>
      </p:sp>
      <p:sp>
        <p:nvSpPr>
          <p:cNvPr id="40" name="TextBox 39"/>
          <p:cNvSpPr txBox="1"/>
          <p:nvPr/>
        </p:nvSpPr>
        <p:spPr>
          <a:xfrm>
            <a:off x="776040" y="995560"/>
            <a:ext cx="7543800" cy="415498"/>
          </a:xfrm>
          <a:prstGeom prst="rect">
            <a:avLst/>
          </a:prstGeom>
          <a:noFill/>
        </p:spPr>
        <p:txBody>
          <a:bodyPr wrap="square" rtlCol="0">
            <a:spAutoFit/>
          </a:bodyPr>
          <a:lstStyle/>
          <a:p>
            <a:pPr algn="ctr"/>
            <a:r>
              <a:rPr lang="en-US" sz="2100" b="1" dirty="0" smtClean="0">
                <a:solidFill>
                  <a:prstClr val="black"/>
                </a:solidFill>
              </a:rPr>
              <a:t>COLLECTIVE IMPACT THINKING AT ALL LEVELS OF PLANNING</a:t>
            </a:r>
            <a:endParaRPr lang="en-US" sz="2100" b="1" dirty="0">
              <a:solidFill>
                <a:prstClr val="black"/>
              </a:solidFill>
            </a:endParaRPr>
          </a:p>
        </p:txBody>
      </p:sp>
      <p:sp>
        <p:nvSpPr>
          <p:cNvPr id="41" name="TextBox 40"/>
          <p:cNvSpPr txBox="1"/>
          <p:nvPr/>
        </p:nvSpPr>
        <p:spPr>
          <a:xfrm>
            <a:off x="271192" y="5137293"/>
            <a:ext cx="1146026" cy="900246"/>
          </a:xfrm>
          <a:prstGeom prst="rect">
            <a:avLst/>
          </a:prstGeom>
          <a:noFill/>
        </p:spPr>
        <p:txBody>
          <a:bodyPr wrap="square" rtlCol="0">
            <a:spAutoFit/>
          </a:bodyPr>
          <a:lstStyle/>
          <a:p>
            <a:pPr algn="ctr"/>
            <a:r>
              <a:rPr lang="en-US" sz="1050" dirty="0">
                <a:solidFill>
                  <a:prstClr val="black"/>
                </a:solidFill>
              </a:rPr>
              <a:t>Set by the Local Boards in the Local Plan, Aligned with Regional Plan</a:t>
            </a:r>
          </a:p>
        </p:txBody>
      </p:sp>
      <p:sp>
        <p:nvSpPr>
          <p:cNvPr id="42" name="TextBox 41"/>
          <p:cNvSpPr txBox="1"/>
          <p:nvPr/>
        </p:nvSpPr>
        <p:spPr>
          <a:xfrm>
            <a:off x="2030504" y="3763423"/>
            <a:ext cx="1176181" cy="577081"/>
          </a:xfrm>
          <a:prstGeom prst="rect">
            <a:avLst/>
          </a:prstGeom>
          <a:noFill/>
        </p:spPr>
        <p:txBody>
          <a:bodyPr wrap="square" rtlCol="0">
            <a:spAutoFit/>
          </a:bodyPr>
          <a:lstStyle/>
          <a:p>
            <a:pPr algn="ctr"/>
            <a:r>
              <a:rPr lang="en-US" sz="1050" dirty="0">
                <a:solidFill>
                  <a:prstClr val="black"/>
                </a:solidFill>
              </a:rPr>
              <a:t>Share and Align Performance Standards</a:t>
            </a:r>
          </a:p>
        </p:txBody>
      </p:sp>
      <p:sp>
        <p:nvSpPr>
          <p:cNvPr id="43" name="TextBox 42"/>
          <p:cNvSpPr txBox="1"/>
          <p:nvPr/>
        </p:nvSpPr>
        <p:spPr>
          <a:xfrm>
            <a:off x="3799648" y="3763422"/>
            <a:ext cx="1253540" cy="577081"/>
          </a:xfrm>
          <a:prstGeom prst="rect">
            <a:avLst/>
          </a:prstGeom>
          <a:noFill/>
        </p:spPr>
        <p:txBody>
          <a:bodyPr wrap="square" rtlCol="0">
            <a:spAutoFit/>
          </a:bodyPr>
          <a:lstStyle/>
          <a:p>
            <a:pPr algn="ctr"/>
            <a:r>
              <a:rPr lang="en-US" sz="1050" dirty="0">
                <a:solidFill>
                  <a:prstClr val="black"/>
                </a:solidFill>
              </a:rPr>
              <a:t>Local Boards Assess and Align Regional Resources</a:t>
            </a:r>
          </a:p>
        </p:txBody>
      </p:sp>
      <p:sp>
        <p:nvSpPr>
          <p:cNvPr id="44" name="TextBox 43"/>
          <p:cNvSpPr txBox="1"/>
          <p:nvPr/>
        </p:nvSpPr>
        <p:spPr>
          <a:xfrm>
            <a:off x="3882788" y="5142412"/>
            <a:ext cx="1146026" cy="577081"/>
          </a:xfrm>
          <a:prstGeom prst="rect">
            <a:avLst/>
          </a:prstGeom>
          <a:noFill/>
        </p:spPr>
        <p:txBody>
          <a:bodyPr wrap="square" rtlCol="0">
            <a:spAutoFit/>
          </a:bodyPr>
          <a:lstStyle/>
          <a:p>
            <a:pPr algn="ctr"/>
            <a:r>
              <a:rPr lang="en-US" sz="1050" dirty="0">
                <a:solidFill>
                  <a:prstClr val="black"/>
                </a:solidFill>
              </a:rPr>
              <a:t>Ensure Continuity of Service Delivery</a:t>
            </a:r>
          </a:p>
        </p:txBody>
      </p:sp>
      <p:sp>
        <p:nvSpPr>
          <p:cNvPr id="45" name="TextBox 44"/>
          <p:cNvSpPr txBox="1"/>
          <p:nvPr/>
        </p:nvSpPr>
        <p:spPr>
          <a:xfrm>
            <a:off x="2049506" y="5136943"/>
            <a:ext cx="1146026" cy="1061829"/>
          </a:xfrm>
          <a:prstGeom prst="rect">
            <a:avLst/>
          </a:prstGeom>
          <a:noFill/>
        </p:spPr>
        <p:txBody>
          <a:bodyPr wrap="square" rtlCol="0">
            <a:spAutoFit/>
          </a:bodyPr>
          <a:lstStyle/>
          <a:p>
            <a:pPr algn="ctr"/>
            <a:r>
              <a:rPr lang="en-US" sz="1050" dirty="0">
                <a:solidFill>
                  <a:prstClr val="black"/>
                </a:solidFill>
              </a:rPr>
              <a:t>Efforts are spoken of in terms of how they contributed to Shared Measures</a:t>
            </a:r>
          </a:p>
        </p:txBody>
      </p:sp>
      <p:sp>
        <p:nvSpPr>
          <p:cNvPr id="46" name="TextBox 45"/>
          <p:cNvSpPr txBox="1"/>
          <p:nvPr/>
        </p:nvSpPr>
        <p:spPr>
          <a:xfrm>
            <a:off x="5622221" y="3699031"/>
            <a:ext cx="1168718" cy="738664"/>
          </a:xfrm>
          <a:prstGeom prst="rect">
            <a:avLst/>
          </a:prstGeom>
          <a:noFill/>
        </p:spPr>
        <p:txBody>
          <a:bodyPr wrap="square" rtlCol="0">
            <a:spAutoFit/>
          </a:bodyPr>
          <a:lstStyle/>
          <a:p>
            <a:pPr algn="ctr"/>
            <a:r>
              <a:rPr lang="en-US" sz="1050" dirty="0">
                <a:solidFill>
                  <a:prstClr val="black"/>
                </a:solidFill>
              </a:rPr>
              <a:t>Local Boards Establish Regional Communication Effort</a:t>
            </a:r>
          </a:p>
        </p:txBody>
      </p:sp>
      <p:sp>
        <p:nvSpPr>
          <p:cNvPr id="47" name="TextBox 46"/>
          <p:cNvSpPr txBox="1"/>
          <p:nvPr/>
        </p:nvSpPr>
        <p:spPr>
          <a:xfrm>
            <a:off x="5627933" y="5136943"/>
            <a:ext cx="1168718" cy="738664"/>
          </a:xfrm>
          <a:prstGeom prst="rect">
            <a:avLst/>
          </a:prstGeom>
          <a:noFill/>
        </p:spPr>
        <p:txBody>
          <a:bodyPr wrap="square" rtlCol="0">
            <a:spAutoFit/>
          </a:bodyPr>
          <a:lstStyle/>
          <a:p>
            <a:pPr algn="ctr"/>
            <a:r>
              <a:rPr lang="en-US" sz="1050" dirty="0">
                <a:solidFill>
                  <a:prstClr val="black"/>
                </a:solidFill>
              </a:rPr>
              <a:t>Establish Local Level Communication Effort</a:t>
            </a:r>
          </a:p>
        </p:txBody>
      </p:sp>
      <p:sp>
        <p:nvSpPr>
          <p:cNvPr id="48" name="TextBox 47"/>
          <p:cNvSpPr txBox="1"/>
          <p:nvPr/>
        </p:nvSpPr>
        <p:spPr>
          <a:xfrm>
            <a:off x="7299045" y="3705226"/>
            <a:ext cx="1386506" cy="900246"/>
          </a:xfrm>
          <a:prstGeom prst="rect">
            <a:avLst/>
          </a:prstGeom>
          <a:noFill/>
        </p:spPr>
        <p:txBody>
          <a:bodyPr wrap="square" rtlCol="0">
            <a:spAutoFit/>
          </a:bodyPr>
          <a:lstStyle/>
          <a:p>
            <a:pPr algn="ctr"/>
            <a:r>
              <a:rPr lang="en-US" sz="1050" dirty="0">
                <a:solidFill>
                  <a:prstClr val="black"/>
                </a:solidFill>
              </a:rPr>
              <a:t>Local boards Champion and Support the Regional Efforts Among the Partners </a:t>
            </a:r>
          </a:p>
        </p:txBody>
      </p:sp>
      <p:sp>
        <p:nvSpPr>
          <p:cNvPr id="49" name="TextBox 48"/>
          <p:cNvSpPr txBox="1"/>
          <p:nvPr/>
        </p:nvSpPr>
        <p:spPr>
          <a:xfrm>
            <a:off x="7250324" y="5136944"/>
            <a:ext cx="1386506" cy="738664"/>
          </a:xfrm>
          <a:prstGeom prst="rect">
            <a:avLst/>
          </a:prstGeom>
          <a:noFill/>
        </p:spPr>
        <p:txBody>
          <a:bodyPr wrap="square" rtlCol="0">
            <a:spAutoFit/>
          </a:bodyPr>
          <a:lstStyle/>
          <a:p>
            <a:pPr algn="ctr"/>
            <a:r>
              <a:rPr lang="en-US" sz="1050" dirty="0">
                <a:solidFill>
                  <a:prstClr val="black"/>
                </a:solidFill>
              </a:rPr>
              <a:t>Champion and Promote the Outcomes of Local area efforts</a:t>
            </a:r>
          </a:p>
        </p:txBody>
      </p:sp>
      <p:grpSp>
        <p:nvGrpSpPr>
          <p:cNvPr id="3" name="Group 2"/>
          <p:cNvGrpSpPr/>
          <p:nvPr/>
        </p:nvGrpSpPr>
        <p:grpSpPr>
          <a:xfrm>
            <a:off x="1294933" y="2151277"/>
            <a:ext cx="839925" cy="3014855"/>
            <a:chOff x="1745444" y="1871510"/>
            <a:chExt cx="1119900" cy="4019806"/>
          </a:xfrm>
        </p:grpSpPr>
        <p:sp>
          <p:nvSpPr>
            <p:cNvPr id="2" name="Right Arrow 1"/>
            <p:cNvSpPr/>
            <p:nvPr/>
          </p:nvSpPr>
          <p:spPr>
            <a:xfrm rot="5400000">
              <a:off x="960120" y="3986092"/>
              <a:ext cx="2690548" cy="11199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0" name="Right Arrow 29"/>
            <p:cNvSpPr/>
            <p:nvPr/>
          </p:nvSpPr>
          <p:spPr>
            <a:xfrm rot="16200000">
              <a:off x="960120" y="2656834"/>
              <a:ext cx="2690548" cy="11199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grpSp>
      <p:grpSp>
        <p:nvGrpSpPr>
          <p:cNvPr id="33" name="Group 32"/>
          <p:cNvGrpSpPr/>
          <p:nvPr/>
        </p:nvGrpSpPr>
        <p:grpSpPr>
          <a:xfrm>
            <a:off x="6619275" y="2122089"/>
            <a:ext cx="839925" cy="3014855"/>
            <a:chOff x="1745444" y="1871510"/>
            <a:chExt cx="1119900" cy="4019806"/>
          </a:xfrm>
        </p:grpSpPr>
        <p:sp>
          <p:nvSpPr>
            <p:cNvPr id="36" name="Right Arrow 35"/>
            <p:cNvSpPr/>
            <p:nvPr/>
          </p:nvSpPr>
          <p:spPr>
            <a:xfrm rot="5400000">
              <a:off x="960120" y="3986092"/>
              <a:ext cx="2690548" cy="11199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7" name="Right Arrow 36"/>
            <p:cNvSpPr/>
            <p:nvPr/>
          </p:nvSpPr>
          <p:spPr>
            <a:xfrm rot="16200000">
              <a:off x="960120" y="2656834"/>
              <a:ext cx="2690548" cy="11199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grpSp>
      <p:sp>
        <p:nvSpPr>
          <p:cNvPr id="5" name="TextBox 4"/>
          <p:cNvSpPr txBox="1"/>
          <p:nvPr/>
        </p:nvSpPr>
        <p:spPr>
          <a:xfrm rot="16200000">
            <a:off x="726857" y="3428841"/>
            <a:ext cx="1968168" cy="300082"/>
          </a:xfrm>
          <a:prstGeom prst="rect">
            <a:avLst/>
          </a:prstGeom>
          <a:noFill/>
        </p:spPr>
        <p:txBody>
          <a:bodyPr wrap="none" rtlCol="0">
            <a:spAutoFit/>
          </a:bodyPr>
          <a:lstStyle/>
          <a:p>
            <a:r>
              <a:rPr lang="en-US" sz="1350" dirty="0">
                <a:solidFill>
                  <a:prstClr val="white"/>
                </a:solidFill>
              </a:rPr>
              <a:t>Constant Communication</a:t>
            </a:r>
          </a:p>
        </p:txBody>
      </p:sp>
      <p:sp>
        <p:nvSpPr>
          <p:cNvPr id="38" name="TextBox 37"/>
          <p:cNvSpPr txBox="1"/>
          <p:nvPr/>
        </p:nvSpPr>
        <p:spPr>
          <a:xfrm rot="5400000">
            <a:off x="6064350" y="3487351"/>
            <a:ext cx="1968168" cy="300082"/>
          </a:xfrm>
          <a:prstGeom prst="rect">
            <a:avLst/>
          </a:prstGeom>
          <a:noFill/>
        </p:spPr>
        <p:txBody>
          <a:bodyPr wrap="none" rtlCol="0">
            <a:spAutoFit/>
          </a:bodyPr>
          <a:lstStyle/>
          <a:p>
            <a:r>
              <a:rPr lang="en-US" sz="1350" dirty="0">
                <a:solidFill>
                  <a:prstClr val="white"/>
                </a:solidFill>
              </a:rPr>
              <a:t>Constant Communication</a:t>
            </a:r>
          </a:p>
        </p:txBody>
      </p:sp>
      <p:sp>
        <p:nvSpPr>
          <p:cNvPr id="12" name="TextBox 11"/>
          <p:cNvSpPr txBox="1"/>
          <p:nvPr/>
        </p:nvSpPr>
        <p:spPr>
          <a:xfrm>
            <a:off x="3609518" y="1817411"/>
            <a:ext cx="1713161" cy="369332"/>
          </a:xfrm>
          <a:prstGeom prst="rect">
            <a:avLst/>
          </a:prstGeom>
          <a:noFill/>
        </p:spPr>
        <p:txBody>
          <a:bodyPr wrap="none" rtlCol="0">
            <a:spAutoFit/>
          </a:bodyPr>
          <a:lstStyle/>
          <a:p>
            <a:r>
              <a:rPr lang="en-US" dirty="0" smtClean="0">
                <a:solidFill>
                  <a:srgbClr val="FF0000"/>
                </a:solidFill>
              </a:rPr>
              <a:t>MDE Leadership</a:t>
            </a:r>
            <a:endParaRPr lang="en-US" dirty="0">
              <a:solidFill>
                <a:srgbClr val="FF0000"/>
              </a:solidFill>
            </a:endParaRPr>
          </a:p>
        </p:txBody>
      </p:sp>
      <p:sp>
        <p:nvSpPr>
          <p:cNvPr id="39" name="TextBox 38"/>
          <p:cNvSpPr txBox="1"/>
          <p:nvPr/>
        </p:nvSpPr>
        <p:spPr>
          <a:xfrm>
            <a:off x="3268923" y="3048480"/>
            <a:ext cx="2287036" cy="369332"/>
          </a:xfrm>
          <a:prstGeom prst="rect">
            <a:avLst/>
          </a:prstGeom>
          <a:noFill/>
        </p:spPr>
        <p:txBody>
          <a:bodyPr wrap="none" rtlCol="0">
            <a:spAutoFit/>
          </a:bodyPr>
          <a:lstStyle/>
          <a:p>
            <a:r>
              <a:rPr lang="en-US" dirty="0" smtClean="0">
                <a:solidFill>
                  <a:srgbClr val="FF0000"/>
                </a:solidFill>
              </a:rPr>
              <a:t>ABE Consortia Leaders</a:t>
            </a:r>
            <a:endParaRPr lang="en-US" dirty="0">
              <a:solidFill>
                <a:srgbClr val="FF0000"/>
              </a:solidFill>
            </a:endParaRPr>
          </a:p>
        </p:txBody>
      </p:sp>
      <p:sp>
        <p:nvSpPr>
          <p:cNvPr id="50" name="TextBox 49"/>
          <p:cNvSpPr txBox="1"/>
          <p:nvPr/>
        </p:nvSpPr>
        <p:spPr>
          <a:xfrm>
            <a:off x="3683702" y="4376002"/>
            <a:ext cx="1456232" cy="369332"/>
          </a:xfrm>
          <a:prstGeom prst="rect">
            <a:avLst/>
          </a:prstGeom>
          <a:noFill/>
        </p:spPr>
        <p:txBody>
          <a:bodyPr wrap="none" rtlCol="0">
            <a:spAutoFit/>
          </a:bodyPr>
          <a:lstStyle/>
          <a:p>
            <a:r>
              <a:rPr lang="en-US" dirty="0" smtClean="0">
                <a:solidFill>
                  <a:srgbClr val="FF0000"/>
                </a:solidFill>
              </a:rPr>
              <a:t>ABE Directors</a:t>
            </a:r>
            <a:endParaRPr lang="en-US" dirty="0">
              <a:solidFill>
                <a:srgbClr val="FF0000"/>
              </a:solidFill>
            </a:endParaRPr>
          </a:p>
        </p:txBody>
      </p:sp>
    </p:spTree>
    <p:extLst>
      <p:ext uri="{BB962C8B-B14F-4D97-AF65-F5344CB8AC3E}">
        <p14:creationId xmlns:p14="http://schemas.microsoft.com/office/powerpoint/2010/main" val="1323829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103" y="1143000"/>
            <a:ext cx="8559696" cy="1661993"/>
          </a:xfrm>
          <a:prstGeom prst="rect">
            <a:avLst/>
          </a:prstGeom>
          <a:noFill/>
        </p:spPr>
        <p:txBody>
          <a:bodyPr wrap="square" rtlCol="0">
            <a:spAutoFit/>
          </a:bodyPr>
          <a:lstStyle/>
          <a:p>
            <a:pPr algn="ctr"/>
            <a:r>
              <a:rPr lang="en-US" sz="2400" b="1" dirty="0">
                <a:solidFill>
                  <a:prstClr val="black"/>
                </a:solidFill>
              </a:rPr>
              <a:t>Collective Impact </a:t>
            </a:r>
            <a:r>
              <a:rPr lang="en-US" sz="2400" b="1" dirty="0" smtClean="0">
                <a:solidFill>
                  <a:prstClr val="black"/>
                </a:solidFill>
              </a:rPr>
              <a:t>Process</a:t>
            </a:r>
          </a:p>
          <a:p>
            <a:pPr algn="ctr"/>
            <a:endParaRPr lang="en-US" b="1" dirty="0">
              <a:solidFill>
                <a:prstClr val="black"/>
              </a:solidFill>
            </a:endParaRPr>
          </a:p>
          <a:p>
            <a:endParaRPr lang="en-US" sz="600" b="1" i="1" dirty="0">
              <a:solidFill>
                <a:prstClr val="black"/>
              </a:solidFill>
            </a:endParaRPr>
          </a:p>
          <a:p>
            <a:r>
              <a:rPr lang="en-US" b="1" i="1" dirty="0">
                <a:solidFill>
                  <a:prstClr val="black"/>
                </a:solidFill>
              </a:rPr>
              <a:t>Common Agenda </a:t>
            </a:r>
            <a:r>
              <a:rPr lang="en-US" dirty="0">
                <a:solidFill>
                  <a:prstClr val="black"/>
                </a:solidFill>
              </a:rPr>
              <a:t>| all participants have a shared vision for change, including a common understanding of the problem and approach.</a:t>
            </a:r>
          </a:p>
          <a:p>
            <a:endParaRPr lang="en-US" dirty="0">
              <a:solidFill>
                <a:prstClr val="black"/>
              </a:solidFill>
            </a:endParaRPr>
          </a:p>
        </p:txBody>
      </p:sp>
      <p:sp>
        <p:nvSpPr>
          <p:cNvPr id="3" name="TextBox 2"/>
          <p:cNvSpPr txBox="1"/>
          <p:nvPr/>
        </p:nvSpPr>
        <p:spPr>
          <a:xfrm>
            <a:off x="1748334" y="457200"/>
            <a:ext cx="5681235" cy="523220"/>
          </a:xfrm>
          <a:prstGeom prst="rect">
            <a:avLst/>
          </a:prstGeom>
          <a:noFill/>
        </p:spPr>
        <p:txBody>
          <a:bodyPr wrap="none" rtlCol="0">
            <a:spAutoFit/>
          </a:bodyPr>
          <a:lstStyle/>
          <a:p>
            <a:r>
              <a:rPr lang="en-US" sz="2800" b="1" dirty="0">
                <a:solidFill>
                  <a:prstClr val="black"/>
                </a:solidFill>
              </a:rPr>
              <a:t>Collective Impact Guiding </a:t>
            </a:r>
            <a:r>
              <a:rPr lang="en-US" sz="2800" b="1" dirty="0" smtClean="0">
                <a:solidFill>
                  <a:prstClr val="black"/>
                </a:solidFill>
              </a:rPr>
              <a:t>Principles</a:t>
            </a:r>
            <a:endParaRPr lang="en-US" sz="2800" b="1" dirty="0">
              <a:solidFill>
                <a:prstClr val="black"/>
              </a:solidFill>
            </a:endParaRPr>
          </a:p>
        </p:txBody>
      </p:sp>
      <p:sp>
        <p:nvSpPr>
          <p:cNvPr id="5" name="TextBox 4"/>
          <p:cNvSpPr txBox="1"/>
          <p:nvPr/>
        </p:nvSpPr>
        <p:spPr>
          <a:xfrm>
            <a:off x="457200" y="2772909"/>
            <a:ext cx="7924801" cy="2308324"/>
          </a:xfrm>
          <a:prstGeom prst="rect">
            <a:avLst/>
          </a:prstGeom>
          <a:noFill/>
        </p:spPr>
        <p:txBody>
          <a:bodyPr wrap="square" rtlCol="0">
            <a:spAutoFit/>
          </a:bodyPr>
          <a:lstStyle/>
          <a:p>
            <a:pPr algn="ctr"/>
            <a:r>
              <a:rPr lang="en-US" sz="2400" b="1" dirty="0" smtClean="0">
                <a:solidFill>
                  <a:prstClr val="black"/>
                </a:solidFill>
              </a:rPr>
              <a:t>National Governor’s Association Policy Academy</a:t>
            </a:r>
          </a:p>
          <a:p>
            <a:pPr algn="ctr"/>
            <a:r>
              <a:rPr lang="en-US" sz="2400" b="1" dirty="0" smtClean="0">
                <a:solidFill>
                  <a:prstClr val="black"/>
                </a:solidFill>
              </a:rPr>
              <a:t>Vision Statement:</a:t>
            </a:r>
            <a:endParaRPr lang="en-US" sz="2400" dirty="0" smtClean="0">
              <a:solidFill>
                <a:prstClr val="black"/>
              </a:solidFill>
            </a:endParaRPr>
          </a:p>
          <a:p>
            <a:pPr algn="ctr"/>
            <a:endParaRPr lang="en-US" sz="2400" dirty="0">
              <a:solidFill>
                <a:prstClr val="black"/>
              </a:solidFill>
            </a:endParaRPr>
          </a:p>
          <a:p>
            <a:pPr algn="ctr"/>
            <a:r>
              <a:rPr lang="en-US" sz="2400" i="1" dirty="0">
                <a:solidFill>
                  <a:prstClr val="black"/>
                </a:solidFill>
              </a:rPr>
              <a:t>A healthy economy, where all Minnesotans have or are on a path to meaningful employment and a family-sustaining wage, and where all employers are able to fill jobs in demand</a:t>
            </a:r>
            <a:r>
              <a:rPr lang="en-US" sz="2400" i="1" dirty="0" smtClean="0">
                <a:solidFill>
                  <a:prstClr val="black"/>
                </a:solidFill>
              </a:rPr>
              <a:t>.</a:t>
            </a:r>
            <a:endParaRPr lang="en-US" sz="2400" dirty="0" smtClean="0">
              <a:solidFill>
                <a:prstClr val="black"/>
              </a:solidFill>
            </a:endParaRPr>
          </a:p>
        </p:txBody>
      </p:sp>
    </p:spTree>
    <p:extLst>
      <p:ext uri="{BB962C8B-B14F-4D97-AF65-F5344CB8AC3E}">
        <p14:creationId xmlns:p14="http://schemas.microsoft.com/office/powerpoint/2010/main" val="3275760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103" y="1143000"/>
            <a:ext cx="8559696" cy="1384995"/>
          </a:xfrm>
          <a:prstGeom prst="rect">
            <a:avLst/>
          </a:prstGeom>
          <a:noFill/>
        </p:spPr>
        <p:txBody>
          <a:bodyPr wrap="square" rtlCol="0">
            <a:spAutoFit/>
          </a:bodyPr>
          <a:lstStyle/>
          <a:p>
            <a:pPr algn="ctr"/>
            <a:r>
              <a:rPr lang="en-US" sz="2400" b="1" dirty="0">
                <a:solidFill>
                  <a:prstClr val="black"/>
                </a:solidFill>
              </a:rPr>
              <a:t>Collective Impact </a:t>
            </a:r>
            <a:r>
              <a:rPr lang="en-US" sz="2400" b="1" dirty="0" smtClean="0">
                <a:solidFill>
                  <a:prstClr val="black"/>
                </a:solidFill>
              </a:rPr>
              <a:t>Process</a:t>
            </a:r>
          </a:p>
          <a:p>
            <a:pPr algn="ctr"/>
            <a:endParaRPr lang="en-US" b="1" dirty="0">
              <a:solidFill>
                <a:prstClr val="black"/>
              </a:solidFill>
            </a:endParaRPr>
          </a:p>
          <a:p>
            <a:endParaRPr lang="en-US" sz="600" b="1" i="1" dirty="0">
              <a:solidFill>
                <a:prstClr val="black"/>
              </a:solidFill>
            </a:endParaRPr>
          </a:p>
          <a:p>
            <a:r>
              <a:rPr lang="en-US" b="1" i="1" dirty="0" smtClean="0">
                <a:solidFill>
                  <a:prstClr val="black"/>
                </a:solidFill>
              </a:rPr>
              <a:t>Shared </a:t>
            </a:r>
            <a:r>
              <a:rPr lang="en-US" b="1" i="1" dirty="0">
                <a:solidFill>
                  <a:prstClr val="black"/>
                </a:solidFill>
              </a:rPr>
              <a:t>Measurement Systems </a:t>
            </a:r>
            <a:r>
              <a:rPr lang="en-US" dirty="0">
                <a:solidFill>
                  <a:prstClr val="black"/>
                </a:solidFill>
              </a:rPr>
              <a:t>| Developing a shared measurement system is essential to collective impact</a:t>
            </a:r>
            <a:r>
              <a:rPr lang="en-US" dirty="0" smtClean="0">
                <a:solidFill>
                  <a:prstClr val="black"/>
                </a:solidFill>
              </a:rPr>
              <a:t>.</a:t>
            </a:r>
            <a:endParaRPr lang="en-US" dirty="0">
              <a:solidFill>
                <a:prstClr val="black"/>
              </a:solidFill>
            </a:endParaRPr>
          </a:p>
        </p:txBody>
      </p:sp>
      <p:sp>
        <p:nvSpPr>
          <p:cNvPr id="3" name="TextBox 2"/>
          <p:cNvSpPr txBox="1"/>
          <p:nvPr/>
        </p:nvSpPr>
        <p:spPr>
          <a:xfrm>
            <a:off x="1748334" y="457200"/>
            <a:ext cx="5681235" cy="523220"/>
          </a:xfrm>
          <a:prstGeom prst="rect">
            <a:avLst/>
          </a:prstGeom>
          <a:noFill/>
        </p:spPr>
        <p:txBody>
          <a:bodyPr wrap="none" rtlCol="0">
            <a:spAutoFit/>
          </a:bodyPr>
          <a:lstStyle/>
          <a:p>
            <a:r>
              <a:rPr lang="en-US" sz="2800" b="1" dirty="0">
                <a:solidFill>
                  <a:prstClr val="black"/>
                </a:solidFill>
              </a:rPr>
              <a:t>Collective Impact Guiding </a:t>
            </a:r>
            <a:r>
              <a:rPr lang="en-US" sz="2800" b="1" dirty="0" smtClean="0">
                <a:solidFill>
                  <a:prstClr val="black"/>
                </a:solidFill>
              </a:rPr>
              <a:t>Principles</a:t>
            </a:r>
            <a:endParaRPr lang="en-US" sz="2800" b="1" dirty="0">
              <a:solidFill>
                <a:prstClr val="black"/>
              </a:solidFill>
            </a:endParaRPr>
          </a:p>
        </p:txBody>
      </p:sp>
      <p:pic>
        <p:nvPicPr>
          <p:cNvPr id="2" name="Picture 1"/>
          <p:cNvPicPr>
            <a:picLocks noChangeAspect="1"/>
          </p:cNvPicPr>
          <p:nvPr/>
        </p:nvPicPr>
        <p:blipFill rotWithShape="1">
          <a:blip r:embed="rId3"/>
          <a:srcRect l="2562" t="28125" r="1976" b="20859"/>
          <a:stretch/>
        </p:blipFill>
        <p:spPr>
          <a:xfrm>
            <a:off x="71934" y="2532006"/>
            <a:ext cx="9072066" cy="2725794"/>
          </a:xfrm>
          <a:prstGeom prst="rect">
            <a:avLst/>
          </a:prstGeom>
        </p:spPr>
      </p:pic>
    </p:spTree>
    <p:extLst>
      <p:ext uri="{BB962C8B-B14F-4D97-AF65-F5344CB8AC3E}">
        <p14:creationId xmlns:p14="http://schemas.microsoft.com/office/powerpoint/2010/main" val="1909092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103" y="1143000"/>
            <a:ext cx="8559696" cy="1384995"/>
          </a:xfrm>
          <a:prstGeom prst="rect">
            <a:avLst/>
          </a:prstGeom>
          <a:noFill/>
        </p:spPr>
        <p:txBody>
          <a:bodyPr wrap="square" rtlCol="0">
            <a:spAutoFit/>
          </a:bodyPr>
          <a:lstStyle/>
          <a:p>
            <a:pPr algn="ctr"/>
            <a:r>
              <a:rPr lang="en-US" sz="2400" b="1" dirty="0">
                <a:solidFill>
                  <a:prstClr val="black"/>
                </a:solidFill>
              </a:rPr>
              <a:t>Collective Impact </a:t>
            </a:r>
            <a:r>
              <a:rPr lang="en-US" sz="2400" b="1" dirty="0" smtClean="0">
                <a:solidFill>
                  <a:prstClr val="black"/>
                </a:solidFill>
              </a:rPr>
              <a:t>Process</a:t>
            </a:r>
          </a:p>
          <a:p>
            <a:pPr algn="ctr"/>
            <a:endParaRPr lang="en-US" sz="2400" b="1" dirty="0" smtClean="0">
              <a:solidFill>
                <a:prstClr val="black"/>
              </a:solidFill>
            </a:endParaRPr>
          </a:p>
          <a:p>
            <a:r>
              <a:rPr lang="en-US" b="1" i="1" dirty="0" smtClean="0">
                <a:solidFill>
                  <a:prstClr val="black"/>
                </a:solidFill>
              </a:rPr>
              <a:t>Mutually </a:t>
            </a:r>
            <a:r>
              <a:rPr lang="en-US" b="1" i="1" dirty="0">
                <a:solidFill>
                  <a:prstClr val="black"/>
                </a:solidFill>
              </a:rPr>
              <a:t>Reinforcing Activities </a:t>
            </a:r>
            <a:r>
              <a:rPr lang="en-US" dirty="0">
                <a:solidFill>
                  <a:prstClr val="black"/>
                </a:solidFill>
              </a:rPr>
              <a:t>| A diverse group of stakeholders working together by encouraging each participant to undertake the specific set of activities at which it excels</a:t>
            </a:r>
            <a:r>
              <a:rPr lang="en-US" dirty="0" smtClean="0">
                <a:solidFill>
                  <a:prstClr val="black"/>
                </a:solidFill>
              </a:rPr>
              <a:t>.</a:t>
            </a:r>
            <a:endParaRPr lang="en-US" dirty="0">
              <a:solidFill>
                <a:prstClr val="black"/>
              </a:solidFill>
            </a:endParaRPr>
          </a:p>
        </p:txBody>
      </p:sp>
      <p:sp>
        <p:nvSpPr>
          <p:cNvPr id="3" name="TextBox 2"/>
          <p:cNvSpPr txBox="1"/>
          <p:nvPr/>
        </p:nvSpPr>
        <p:spPr>
          <a:xfrm>
            <a:off x="1748334" y="457200"/>
            <a:ext cx="5681235" cy="523220"/>
          </a:xfrm>
          <a:prstGeom prst="rect">
            <a:avLst/>
          </a:prstGeom>
          <a:noFill/>
        </p:spPr>
        <p:txBody>
          <a:bodyPr wrap="none" rtlCol="0">
            <a:spAutoFit/>
          </a:bodyPr>
          <a:lstStyle/>
          <a:p>
            <a:r>
              <a:rPr lang="en-US" sz="2800" b="1" dirty="0">
                <a:solidFill>
                  <a:prstClr val="black"/>
                </a:solidFill>
              </a:rPr>
              <a:t>Collective Impact Guiding </a:t>
            </a:r>
            <a:r>
              <a:rPr lang="en-US" sz="2800" b="1" dirty="0" smtClean="0">
                <a:solidFill>
                  <a:prstClr val="black"/>
                </a:solidFill>
              </a:rPr>
              <a:t>Principles</a:t>
            </a:r>
            <a:endParaRPr lang="en-US" sz="2800" b="1" dirty="0">
              <a:solidFill>
                <a:prstClr val="black"/>
              </a:solidFill>
            </a:endParaRPr>
          </a:p>
        </p:txBody>
      </p:sp>
      <p:pic>
        <p:nvPicPr>
          <p:cNvPr id="5" name="Picture 4"/>
          <p:cNvPicPr>
            <a:picLocks noChangeAspect="1"/>
          </p:cNvPicPr>
          <p:nvPr/>
        </p:nvPicPr>
        <p:blipFill rotWithShape="1">
          <a:blip r:embed="rId3"/>
          <a:srcRect l="2562" t="28125" r="1976" b="46530"/>
          <a:stretch/>
        </p:blipFill>
        <p:spPr>
          <a:xfrm>
            <a:off x="71934" y="2694586"/>
            <a:ext cx="9072066" cy="1506594"/>
          </a:xfrm>
          <a:prstGeom prst="rect">
            <a:avLst/>
          </a:prstGeom>
        </p:spPr>
      </p:pic>
      <p:pic>
        <p:nvPicPr>
          <p:cNvPr id="2" name="Picture 1"/>
          <p:cNvPicPr>
            <a:picLocks noChangeAspect="1"/>
          </p:cNvPicPr>
          <p:nvPr/>
        </p:nvPicPr>
        <p:blipFill rotWithShape="1">
          <a:blip r:embed="rId4"/>
          <a:srcRect l="2563" t="37500" r="1977" b="42708"/>
          <a:stretch/>
        </p:blipFill>
        <p:spPr>
          <a:xfrm>
            <a:off x="71934" y="4221233"/>
            <a:ext cx="9072066" cy="1057480"/>
          </a:xfrm>
          <a:prstGeom prst="rect">
            <a:avLst/>
          </a:prstGeom>
        </p:spPr>
      </p:pic>
    </p:spTree>
    <p:extLst>
      <p:ext uri="{BB962C8B-B14F-4D97-AF65-F5344CB8AC3E}">
        <p14:creationId xmlns:p14="http://schemas.microsoft.com/office/powerpoint/2010/main" val="499646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92200"/>
            <a:ext cx="7924800" cy="523220"/>
          </a:xfrm>
          <a:prstGeom prst="rect">
            <a:avLst/>
          </a:prstGeom>
          <a:noFill/>
        </p:spPr>
        <p:txBody>
          <a:bodyPr wrap="square" rtlCol="0">
            <a:spAutoFit/>
          </a:bodyPr>
          <a:lstStyle/>
          <a:p>
            <a:pPr algn="ctr"/>
            <a:r>
              <a:rPr lang="en-US" sz="2800" b="1" dirty="0" smtClean="0">
                <a:solidFill>
                  <a:prstClr val="black"/>
                </a:solidFill>
              </a:rPr>
              <a:t>What Should We Focus On?</a:t>
            </a:r>
          </a:p>
        </p:txBody>
      </p:sp>
      <p:sp>
        <p:nvSpPr>
          <p:cNvPr id="7" name="TextBox 6"/>
          <p:cNvSpPr txBox="1"/>
          <p:nvPr/>
        </p:nvSpPr>
        <p:spPr>
          <a:xfrm>
            <a:off x="381000" y="1905000"/>
            <a:ext cx="8686800" cy="4031873"/>
          </a:xfrm>
          <a:prstGeom prst="rect">
            <a:avLst/>
          </a:prstGeom>
          <a:noFill/>
        </p:spPr>
        <p:txBody>
          <a:bodyPr wrap="square" rtlCol="0">
            <a:spAutoFit/>
          </a:bodyPr>
          <a:lstStyle/>
          <a:p>
            <a:pPr algn="ctr"/>
            <a:r>
              <a:rPr lang="en-US" sz="2000" b="1" dirty="0" smtClean="0">
                <a:solidFill>
                  <a:prstClr val="black"/>
                </a:solidFill>
              </a:rPr>
              <a:t>Collective Impact Looks for System Issues Through Five Lens (Internally/Externally)</a:t>
            </a:r>
          </a:p>
          <a:p>
            <a:endParaRPr lang="en-US" b="1" dirty="0" smtClean="0">
              <a:solidFill>
                <a:prstClr val="black"/>
              </a:solidFill>
            </a:endParaRPr>
          </a:p>
          <a:p>
            <a:pPr marL="285750" indent="-285750">
              <a:buFont typeface="Arial" panose="020B0604020202020204" pitchFamily="34" charset="0"/>
              <a:buChar char="•"/>
            </a:pPr>
            <a:r>
              <a:rPr lang="en-US" b="1" dirty="0" smtClean="0">
                <a:solidFill>
                  <a:prstClr val="black"/>
                </a:solidFill>
              </a:rPr>
              <a:t>Silos</a:t>
            </a:r>
            <a:r>
              <a:rPr lang="en-US" dirty="0" smtClean="0">
                <a:solidFill>
                  <a:prstClr val="black"/>
                </a:solidFill>
              </a:rPr>
              <a:t>– Do we still have silos and how are they hindering performance?</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b="1" dirty="0" smtClean="0">
                <a:solidFill>
                  <a:prstClr val="black"/>
                </a:solidFill>
              </a:rPr>
              <a:t>Inequality</a:t>
            </a:r>
            <a:r>
              <a:rPr lang="en-US" dirty="0" smtClean="0">
                <a:solidFill>
                  <a:prstClr val="black"/>
                </a:solidFill>
              </a:rPr>
              <a:t>– What role does inequality play in achieving the shared vision?</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r>
              <a:rPr lang="en-US" b="1" dirty="0" smtClean="0">
                <a:solidFill>
                  <a:prstClr val="black"/>
                </a:solidFill>
              </a:rPr>
              <a:t>Outdated Policies </a:t>
            </a:r>
            <a:r>
              <a:rPr lang="en-US" dirty="0" smtClean="0">
                <a:solidFill>
                  <a:prstClr val="black"/>
                </a:solidFill>
              </a:rPr>
              <a:t>– Do we have policies that hinder performance?</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b="1" dirty="0" smtClean="0">
                <a:solidFill>
                  <a:prstClr val="black"/>
                </a:solidFill>
              </a:rPr>
              <a:t>Innovation Rate </a:t>
            </a:r>
            <a:r>
              <a:rPr lang="en-US" dirty="0" smtClean="0">
                <a:solidFill>
                  <a:prstClr val="black"/>
                </a:solidFill>
              </a:rPr>
              <a:t>– Are we keeping pace with the rate of change?</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r>
              <a:rPr lang="en-US" b="1" dirty="0" smtClean="0">
                <a:solidFill>
                  <a:prstClr val="black"/>
                </a:solidFill>
              </a:rPr>
              <a:t>Lack of Scale </a:t>
            </a:r>
            <a:r>
              <a:rPr lang="en-US" dirty="0" smtClean="0">
                <a:solidFill>
                  <a:prstClr val="black"/>
                </a:solidFill>
              </a:rPr>
              <a:t>-  Do we recognize/act on economies of scale for efficiencies/impact?</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3653429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Purposes </a:t>
            </a:r>
            <a:endParaRPr lang="en-US" dirty="0"/>
          </a:p>
        </p:txBody>
      </p:sp>
      <p:sp>
        <p:nvSpPr>
          <p:cNvPr id="3" name="Content Placeholder 2"/>
          <p:cNvSpPr>
            <a:spLocks noGrp="1"/>
          </p:cNvSpPr>
          <p:nvPr>
            <p:ph idx="1"/>
          </p:nvPr>
        </p:nvSpPr>
        <p:spPr>
          <a:xfrm>
            <a:off x="685800" y="1828800"/>
            <a:ext cx="7290055" cy="4023360"/>
          </a:xfrm>
        </p:spPr>
        <p:txBody>
          <a:bodyPr>
            <a:noAutofit/>
          </a:bodyPr>
          <a:lstStyle/>
          <a:p>
            <a:r>
              <a:rPr lang="en-US" sz="2400" dirty="0" smtClean="0">
                <a:latin typeface="Calibri" panose="020F0502020204030204" pitchFamily="34" charset="0"/>
              </a:rPr>
              <a:t>“To increase, for individuals in the US, </a:t>
            </a:r>
            <a:r>
              <a:rPr lang="en-US" sz="2400" b="1" dirty="0" smtClean="0">
                <a:latin typeface="Calibri" panose="020F0502020204030204" pitchFamily="34" charset="0"/>
              </a:rPr>
              <a:t>particularly those individuals with barriers to employment</a:t>
            </a:r>
            <a:r>
              <a:rPr lang="en-US" sz="2400" dirty="0" smtClean="0">
                <a:latin typeface="Calibri" panose="020F0502020204030204" pitchFamily="34" charset="0"/>
              </a:rPr>
              <a:t>, access to and opportunities for the </a:t>
            </a:r>
            <a:r>
              <a:rPr lang="en-US" sz="2400" b="1" dirty="0" smtClean="0">
                <a:latin typeface="Calibri" panose="020F0502020204030204" pitchFamily="34" charset="0"/>
              </a:rPr>
              <a:t>employment, education, training, and support services they need to succeed </a:t>
            </a:r>
            <a:r>
              <a:rPr lang="en-US" sz="2400" dirty="0" smtClean="0">
                <a:latin typeface="Calibri" panose="020F0502020204030204" pitchFamily="34" charset="0"/>
              </a:rPr>
              <a:t>in the labor market…</a:t>
            </a:r>
          </a:p>
          <a:p>
            <a:r>
              <a:rPr lang="en-US" sz="2400" dirty="0" smtClean="0">
                <a:latin typeface="Calibri" panose="020F0502020204030204" pitchFamily="34" charset="0"/>
              </a:rPr>
              <a:t>To support alignment of workforce investment, education, and economic development systems…</a:t>
            </a:r>
          </a:p>
          <a:p>
            <a:r>
              <a:rPr lang="en-US" sz="2400" dirty="0" smtClean="0">
                <a:latin typeface="Calibri" panose="020F0502020204030204" pitchFamily="34" charset="0"/>
              </a:rPr>
              <a:t>To improve the quality and labor market relevance of </a:t>
            </a:r>
            <a:r>
              <a:rPr lang="en-US" sz="2400" dirty="0">
                <a:latin typeface="Calibri" panose="020F0502020204030204" pitchFamily="34" charset="0"/>
              </a:rPr>
              <a:t>workforce investment, education, and economic development systems…</a:t>
            </a:r>
          </a:p>
          <a:p>
            <a:r>
              <a:rPr lang="en-US" sz="2400" dirty="0" smtClean="0">
                <a:latin typeface="Calibri" panose="020F0502020204030204" pitchFamily="34" charset="0"/>
              </a:rPr>
              <a:t>To increase the prosperity of workers and employers…” </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4</a:t>
            </a:fld>
            <a:endParaRPr lang="en-US" dirty="0">
              <a:solidFill>
                <a:prstClr val="black">
                  <a:lumMod val="95000"/>
                  <a:lumOff val="5000"/>
                </a:prstClr>
              </a:solidFill>
            </a:endParaRPr>
          </a:p>
        </p:txBody>
      </p:sp>
    </p:spTree>
    <p:extLst>
      <p:ext uri="{BB962C8B-B14F-4D97-AF65-F5344CB8AC3E}">
        <p14:creationId xmlns:p14="http://schemas.microsoft.com/office/powerpoint/2010/main" val="21812985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92200"/>
            <a:ext cx="7924800" cy="523220"/>
          </a:xfrm>
          <a:prstGeom prst="rect">
            <a:avLst/>
          </a:prstGeom>
          <a:noFill/>
        </p:spPr>
        <p:txBody>
          <a:bodyPr wrap="square" rtlCol="0">
            <a:spAutoFit/>
          </a:bodyPr>
          <a:lstStyle/>
          <a:p>
            <a:pPr algn="ctr"/>
            <a:r>
              <a:rPr lang="en-US" sz="2800" b="1" dirty="0" smtClean="0">
                <a:solidFill>
                  <a:prstClr val="black"/>
                </a:solidFill>
              </a:rPr>
              <a:t>What Should We Focus On?</a:t>
            </a:r>
          </a:p>
        </p:txBody>
      </p:sp>
      <p:sp>
        <p:nvSpPr>
          <p:cNvPr id="7" name="TextBox 6"/>
          <p:cNvSpPr txBox="1"/>
          <p:nvPr/>
        </p:nvSpPr>
        <p:spPr>
          <a:xfrm>
            <a:off x="228600" y="1905000"/>
            <a:ext cx="8686800" cy="3170099"/>
          </a:xfrm>
          <a:prstGeom prst="rect">
            <a:avLst/>
          </a:prstGeom>
          <a:noFill/>
        </p:spPr>
        <p:txBody>
          <a:bodyPr wrap="square" rtlCol="0">
            <a:spAutoFit/>
          </a:bodyPr>
          <a:lstStyle/>
          <a:p>
            <a:pPr algn="ctr"/>
            <a:r>
              <a:rPr lang="en-US" sz="2000" b="1" dirty="0" smtClean="0">
                <a:solidFill>
                  <a:prstClr val="black"/>
                </a:solidFill>
              </a:rPr>
              <a:t>The Draft Strategy Areas for the State/Regional Plans</a:t>
            </a:r>
          </a:p>
          <a:p>
            <a:endParaRPr lang="en-US" b="1" dirty="0" smtClean="0">
              <a:solidFill>
                <a:prstClr val="black"/>
              </a:solidFill>
            </a:endParaRPr>
          </a:p>
          <a:p>
            <a:pPr marL="285750" indent="-285750">
              <a:buFont typeface="Arial" panose="020B0604020202020204" pitchFamily="34" charset="0"/>
              <a:buChar char="•"/>
            </a:pPr>
            <a:r>
              <a:rPr lang="en-US" b="1" dirty="0" smtClean="0">
                <a:solidFill>
                  <a:prstClr val="black"/>
                </a:solidFill>
              </a:rPr>
              <a:t>Industry led sector partnerships </a:t>
            </a:r>
            <a:r>
              <a:rPr lang="en-US" dirty="0" smtClean="0">
                <a:solidFill>
                  <a:prstClr val="black"/>
                </a:solidFill>
              </a:rPr>
              <a:t>– with in-demand occupations and pathways to family sustaining wages.</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b="1" dirty="0" smtClean="0">
                <a:solidFill>
                  <a:prstClr val="black"/>
                </a:solidFill>
              </a:rPr>
              <a:t>Career Pathway Models - </a:t>
            </a:r>
            <a:r>
              <a:rPr lang="en-US" dirty="0" smtClean="0">
                <a:solidFill>
                  <a:prstClr val="black"/>
                </a:solidFill>
              </a:rPr>
              <a:t>focused on the selected industry and occupations in demand.</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b="1" dirty="0" smtClean="0">
                <a:solidFill>
                  <a:prstClr val="black"/>
                </a:solidFill>
              </a:rPr>
              <a:t>Employment Equity </a:t>
            </a:r>
            <a:r>
              <a:rPr lang="en-US" dirty="0" smtClean="0">
                <a:solidFill>
                  <a:prstClr val="black"/>
                </a:solidFill>
              </a:rPr>
              <a:t>– addressing populations not benefiting from the economic recovery.</a:t>
            </a:r>
            <a:endParaRPr lang="en-US" dirty="0">
              <a:solidFill>
                <a:prstClr val="black"/>
              </a:solidFill>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b="1" dirty="0" smtClean="0">
                <a:solidFill>
                  <a:prstClr val="black"/>
                </a:solidFill>
              </a:rPr>
              <a:t>Technology </a:t>
            </a:r>
            <a:r>
              <a:rPr lang="en-US" dirty="0" smtClean="0">
                <a:solidFill>
                  <a:prstClr val="black"/>
                </a:solidFill>
              </a:rPr>
              <a:t>– program data integration and better access to services</a:t>
            </a:r>
            <a:endParaRPr lang="en-US" dirty="0">
              <a:solidFill>
                <a:prstClr val="black"/>
              </a:solidFill>
            </a:endParaRPr>
          </a:p>
        </p:txBody>
      </p:sp>
    </p:spTree>
    <p:extLst>
      <p:ext uri="{BB962C8B-B14F-4D97-AF65-F5344CB8AC3E}">
        <p14:creationId xmlns:p14="http://schemas.microsoft.com/office/powerpoint/2010/main" val="38048030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90600"/>
            <a:ext cx="5562600" cy="924475"/>
          </a:xfrm>
          <a:solidFill>
            <a:schemeClr val="bg2">
              <a:lumMod val="75000"/>
            </a:schemeClr>
          </a:solidFill>
        </p:spPr>
        <p:txBody>
          <a:bodyPr/>
          <a:lstStyle/>
          <a:p>
            <a:r>
              <a:rPr lang="en-US" b="1" dirty="0" smtClean="0"/>
              <a:t>Questions for the Panel</a:t>
            </a:r>
            <a:endParaRPr lang="en-US" b="1" dirty="0"/>
          </a:p>
        </p:txBody>
      </p:sp>
      <p:sp>
        <p:nvSpPr>
          <p:cNvPr id="3" name="Content Placeholder 2"/>
          <p:cNvSpPr>
            <a:spLocks noGrp="1"/>
          </p:cNvSpPr>
          <p:nvPr>
            <p:ph idx="1"/>
          </p:nvPr>
        </p:nvSpPr>
        <p:spPr>
          <a:xfrm>
            <a:off x="-5256" y="3200400"/>
            <a:ext cx="5567856" cy="1752600"/>
          </a:xfrm>
          <a:solidFill>
            <a:schemeClr val="accent2">
              <a:lumMod val="75000"/>
            </a:schemeClr>
          </a:solidFill>
        </p:spPr>
        <p:txBody>
          <a:bodyPr>
            <a:normAutofit/>
          </a:bodyPr>
          <a:lstStyle/>
          <a:p>
            <a:pPr marL="0" indent="0">
              <a:buNone/>
            </a:pPr>
            <a:r>
              <a:rPr lang="en-US" sz="2800" b="1" dirty="0" smtClean="0"/>
              <a:t>Judy Mortrude, CLASP</a:t>
            </a:r>
          </a:p>
          <a:p>
            <a:pPr marL="0" indent="0">
              <a:buNone/>
            </a:pPr>
            <a:r>
              <a:rPr lang="en-US" sz="2800" b="1" dirty="0" smtClean="0"/>
              <a:t>Anne </a:t>
            </a:r>
            <a:r>
              <a:rPr lang="en-US" sz="2800" b="1" dirty="0" err="1" smtClean="0"/>
              <a:t>Kilzer</a:t>
            </a:r>
            <a:r>
              <a:rPr lang="en-US" sz="2800" b="1" dirty="0" smtClean="0"/>
              <a:t>, MWCA</a:t>
            </a:r>
          </a:p>
          <a:p>
            <a:pPr marL="0" indent="0">
              <a:buNone/>
            </a:pPr>
            <a:r>
              <a:rPr lang="en-US" sz="2800" b="1" dirty="0" smtClean="0"/>
              <a:t>Rick Roy, DEED</a:t>
            </a:r>
            <a:endParaRPr lang="en-US" sz="2800" b="1" dirty="0"/>
          </a:p>
        </p:txBody>
      </p:sp>
    </p:spTree>
    <p:extLst>
      <p:ext uri="{BB962C8B-B14F-4D97-AF65-F5344CB8AC3E}">
        <p14:creationId xmlns:p14="http://schemas.microsoft.com/office/powerpoint/2010/main" val="1551508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Individuals with Barriers to Employment</a:t>
            </a:r>
            <a:endParaRPr lang="en-US" dirty="0"/>
          </a:p>
        </p:txBody>
      </p:sp>
      <p:sp>
        <p:nvSpPr>
          <p:cNvPr id="3" name="Content Placeholder 2"/>
          <p:cNvSpPr>
            <a:spLocks noGrp="1"/>
          </p:cNvSpPr>
          <p:nvPr>
            <p:ph idx="1"/>
          </p:nvPr>
        </p:nvSpPr>
        <p:spPr>
          <a:xfrm>
            <a:off x="768096" y="2092326"/>
            <a:ext cx="7290055" cy="4537073"/>
          </a:xfrm>
        </p:spPr>
        <p:txBody>
          <a:bodyPr>
            <a:noAutofit/>
          </a:bodyPr>
          <a:lstStyle/>
          <a:p>
            <a:r>
              <a:rPr lang="en-GB" sz="2200" dirty="0" smtClean="0">
                <a:latin typeface="Calibri" panose="020F0502020204030204" pitchFamily="34" charset="0"/>
              </a:rPr>
              <a:t>A </a:t>
            </a:r>
            <a:r>
              <a:rPr lang="en-GB" sz="2200" dirty="0">
                <a:latin typeface="Calibri" panose="020F0502020204030204" pitchFamily="34" charset="0"/>
              </a:rPr>
              <a:t>member of 1 or more of the following populations: (A) Displaced homemakers; (B) Low-income individuals; (C) Indians, Alaska Natives, and Native Hawaiians…; (D) Individuals with disabilities, including youth who are individuals with disabilities; (E) Older individuals; (F) Ex-offenders; (G) Homeless individuals …; (H) Youth who are in or have aged out of the foster care system; </a:t>
            </a:r>
            <a:r>
              <a:rPr lang="en-GB" sz="2200" b="1" dirty="0">
                <a:latin typeface="Calibri" panose="020F0502020204030204" pitchFamily="34" charset="0"/>
              </a:rPr>
              <a:t>(I) Individuals who are English language learners, individuals who have low levels of literacy, and individuals facing substantial cultural barriers</a:t>
            </a:r>
            <a:r>
              <a:rPr lang="en-GB" sz="2200" dirty="0">
                <a:latin typeface="Calibri" panose="020F0502020204030204" pitchFamily="34" charset="0"/>
              </a:rPr>
              <a:t>; (J) Eligible migrant and seasonal farmworkers…; (K) Individuals within 2 years of exhausting lifetime eligibility …; (L) Single parents (including single pregnant women); (M) Long-term unemployed individuals; (N) Such other groups as the Governor involved determines to have barriers to employment.</a:t>
            </a:r>
            <a:r>
              <a:rPr lang="en-GB" sz="2200" b="1" dirty="0">
                <a:latin typeface="Calibri" panose="020F0502020204030204" pitchFamily="34" charset="0"/>
              </a:rPr>
              <a:t> </a:t>
            </a:r>
            <a:r>
              <a:rPr lang="en-GB" sz="2200" dirty="0">
                <a:latin typeface="Calibri" panose="020F0502020204030204" pitchFamily="34" charset="0"/>
              </a:rPr>
              <a:t>[WIOA Sec. 3(24)]</a:t>
            </a:r>
            <a:endParaRPr lang="en-US" sz="22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5</a:t>
            </a:fld>
            <a:endParaRPr lang="en-US" dirty="0">
              <a:solidFill>
                <a:prstClr val="black">
                  <a:lumMod val="95000"/>
                  <a:lumOff val="5000"/>
                </a:prstClr>
              </a:solidFill>
            </a:endParaRPr>
          </a:p>
        </p:txBody>
      </p:sp>
    </p:spTree>
    <p:extLst>
      <p:ext uri="{BB962C8B-B14F-4D97-AF65-F5344CB8AC3E}">
        <p14:creationId xmlns:p14="http://schemas.microsoft.com/office/powerpoint/2010/main" val="286629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 </a:t>
            </a:r>
            <a:r>
              <a:rPr lang="en-US" dirty="0">
                <a:latin typeface="+mn-lt"/>
              </a:rPr>
              <a:t>WIOA</a:t>
            </a:r>
            <a:r>
              <a:rPr lang="en-US" dirty="0"/>
              <a:t> </a:t>
            </a:r>
            <a:r>
              <a:rPr lang="en-US" dirty="0">
                <a:latin typeface="+mn-lt"/>
              </a:rPr>
              <a:t>scope</a:t>
            </a:r>
          </a:p>
        </p:txBody>
      </p:sp>
      <p:sp>
        <p:nvSpPr>
          <p:cNvPr id="3" name="Content Placeholder 2"/>
          <p:cNvSpPr>
            <a:spLocks noGrp="1"/>
          </p:cNvSpPr>
          <p:nvPr>
            <p:ph idx="1"/>
          </p:nvPr>
        </p:nvSpPr>
        <p:spPr>
          <a:xfrm>
            <a:off x="768096" y="1828800"/>
            <a:ext cx="7290055" cy="4495800"/>
          </a:xfrm>
        </p:spPr>
        <p:txBody>
          <a:bodyPr>
            <a:normAutofit fontScale="92500" lnSpcReduction="10000"/>
          </a:bodyPr>
          <a:lstStyle/>
          <a:p>
            <a:r>
              <a:rPr lang="en-US" sz="2800" dirty="0" smtClean="0">
                <a:latin typeface="Calibri" panose="020F0502020204030204" pitchFamily="34" charset="0"/>
              </a:rPr>
              <a:t>6 Core Programs</a:t>
            </a:r>
          </a:p>
          <a:p>
            <a:pPr lvl="1">
              <a:buFont typeface="Arial" panose="020B0604020202020204" pitchFamily="34" charset="0"/>
              <a:buChar char="•"/>
            </a:pPr>
            <a:r>
              <a:rPr lang="en-US" sz="1900" dirty="0" smtClean="0">
                <a:latin typeface="Calibri" panose="020F0502020204030204" pitchFamily="34" charset="0"/>
              </a:rPr>
              <a:t>Title I Adult, Dislocated Worker &amp; Youth (DEED oversight, local implementation)</a:t>
            </a:r>
          </a:p>
          <a:p>
            <a:pPr lvl="1">
              <a:buFont typeface="Arial" panose="020B0604020202020204" pitchFamily="34" charset="0"/>
              <a:buChar char="•"/>
            </a:pPr>
            <a:r>
              <a:rPr lang="en-US" sz="1900" dirty="0" smtClean="0">
                <a:latin typeface="Calibri" panose="020F0502020204030204" pitchFamily="34" charset="0"/>
              </a:rPr>
              <a:t>Title II Adult Education and Family Literacy (MDE oversight, local implementation)</a:t>
            </a:r>
          </a:p>
          <a:p>
            <a:pPr lvl="1">
              <a:buFont typeface="Arial" panose="020B0604020202020204" pitchFamily="34" charset="0"/>
              <a:buChar char="•"/>
            </a:pPr>
            <a:r>
              <a:rPr lang="en-US" sz="1900" dirty="0" smtClean="0">
                <a:latin typeface="Calibri" panose="020F0502020204030204" pitchFamily="34" charset="0"/>
              </a:rPr>
              <a:t>Title III Employment Service (Wagner-</a:t>
            </a:r>
            <a:r>
              <a:rPr lang="en-US" sz="1900" dirty="0" err="1" smtClean="0">
                <a:latin typeface="Calibri" panose="020F0502020204030204" pitchFamily="34" charset="0"/>
              </a:rPr>
              <a:t>Peyser</a:t>
            </a:r>
            <a:r>
              <a:rPr lang="en-US" sz="1900" dirty="0" smtClean="0">
                <a:latin typeface="Calibri" panose="020F0502020204030204" pitchFamily="34" charset="0"/>
              </a:rPr>
              <a:t>) (DEED oversight and implementation)</a:t>
            </a:r>
          </a:p>
          <a:p>
            <a:pPr lvl="1">
              <a:buFont typeface="Arial" panose="020B0604020202020204" pitchFamily="34" charset="0"/>
              <a:buChar char="•"/>
            </a:pPr>
            <a:r>
              <a:rPr lang="en-US" sz="1900" dirty="0" smtClean="0">
                <a:latin typeface="Calibri" panose="020F0502020204030204" pitchFamily="34" charset="0"/>
              </a:rPr>
              <a:t>Title IV Vocational Rehabilitation Services (DEED oversight and state/local implementation)</a:t>
            </a:r>
          </a:p>
          <a:p>
            <a:r>
              <a:rPr lang="en-US" sz="2800" dirty="0" smtClean="0">
                <a:latin typeface="Calibri" panose="020F0502020204030204" pitchFamily="34" charset="0"/>
              </a:rPr>
              <a:t>Service Delivery Partners at one-stops </a:t>
            </a:r>
            <a:r>
              <a:rPr lang="en-US" sz="2600" dirty="0" smtClean="0">
                <a:latin typeface="Calibri" panose="020F0502020204030204" pitchFamily="34" charset="0"/>
              </a:rPr>
              <a:t>(aka MN </a:t>
            </a:r>
            <a:r>
              <a:rPr lang="en-US" sz="2600" dirty="0" err="1" smtClean="0">
                <a:latin typeface="Calibri" panose="020F0502020204030204" pitchFamily="34" charset="0"/>
              </a:rPr>
              <a:t>WorkForce</a:t>
            </a:r>
            <a:r>
              <a:rPr lang="en-US" sz="2600" dirty="0" smtClean="0">
                <a:latin typeface="Calibri" panose="020F0502020204030204" pitchFamily="34" charset="0"/>
              </a:rPr>
              <a:t> Centers)</a:t>
            </a:r>
          </a:p>
          <a:p>
            <a:pPr lvl="1">
              <a:buFont typeface="Arial" panose="020B0604020202020204" pitchFamily="34" charset="0"/>
              <a:buChar char="•"/>
            </a:pPr>
            <a:r>
              <a:rPr lang="en-US" sz="1700" dirty="0" smtClean="0">
                <a:latin typeface="Calibri" panose="020F0502020204030204" pitchFamily="34" charset="0"/>
              </a:rPr>
              <a:t>TANF (MN’s Family Investment Program – MFIP), Second Chance Act</a:t>
            </a:r>
          </a:p>
          <a:p>
            <a:r>
              <a:rPr lang="en-US" sz="2800" dirty="0" smtClean="0">
                <a:latin typeface="Calibri" panose="020F0502020204030204" pitchFamily="34" charset="0"/>
              </a:rPr>
              <a:t>Other Partners</a:t>
            </a:r>
          </a:p>
          <a:p>
            <a:pPr lvl="1">
              <a:buFont typeface="Arial" panose="020B0604020202020204" pitchFamily="34" charset="0"/>
              <a:buChar char="•"/>
            </a:pPr>
            <a:r>
              <a:rPr lang="en-US" sz="1700" dirty="0" smtClean="0">
                <a:latin typeface="Calibri" panose="020F0502020204030204" pitchFamily="34" charset="0"/>
              </a:rPr>
              <a:t>Career and Technical Education (CTE), Supplemental Nutritional Assistance Program Education and Training (SNAP E&amp;T), </a:t>
            </a:r>
            <a:r>
              <a:rPr lang="en-US" sz="1700" dirty="0">
                <a:latin typeface="Calibri" panose="020F0502020204030204" pitchFamily="34" charset="0"/>
              </a:rPr>
              <a:t>Community Colleges</a:t>
            </a:r>
          </a:p>
        </p:txBody>
      </p:sp>
    </p:spTree>
    <p:extLst>
      <p:ext uri="{BB962C8B-B14F-4D97-AF65-F5344CB8AC3E}">
        <p14:creationId xmlns:p14="http://schemas.microsoft.com/office/powerpoint/2010/main" val="520223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a:t>
            </a:r>
            <a:r>
              <a:rPr lang="en-US" dirty="0"/>
              <a:t>opportunities </a:t>
            </a:r>
            <a:r>
              <a:rPr lang="en-US" dirty="0" smtClean="0"/>
              <a:t>for low-income </a:t>
            </a:r>
            <a:r>
              <a:rPr lang="en-US" dirty="0"/>
              <a:t>and low-skilled adults and youth</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36753475"/>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733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WIOA targets funds to help those with barriers to economic success</a:t>
            </a:r>
            <a:endParaRPr lang="en-US" sz="3600" dirty="0"/>
          </a:p>
        </p:txBody>
      </p:sp>
      <p:sp>
        <p:nvSpPr>
          <p:cNvPr id="3" name="Content Placeholder 2"/>
          <p:cNvSpPr>
            <a:spLocks noGrp="1"/>
          </p:cNvSpPr>
          <p:nvPr>
            <p:ph idx="1"/>
          </p:nvPr>
        </p:nvSpPr>
        <p:spPr>
          <a:xfrm>
            <a:off x="914400" y="2362200"/>
            <a:ext cx="7620000" cy="4038600"/>
          </a:xfrm>
        </p:spPr>
        <p:txBody>
          <a:bodyPr>
            <a:normAutofit fontScale="92500"/>
          </a:bodyPr>
          <a:lstStyle/>
          <a:p>
            <a:pPr marL="0" indent="0">
              <a:buNone/>
            </a:pPr>
            <a:r>
              <a:rPr lang="en-US" sz="2400" dirty="0" smtClean="0">
                <a:latin typeface="Calibri" panose="020F0502020204030204" pitchFamily="34" charset="0"/>
              </a:rPr>
              <a:t>Priority of Service strengthened – services targeted to public assistance recipients; individuals who are low-income and/or have barriers to employment</a:t>
            </a:r>
          </a:p>
          <a:p>
            <a:pPr marL="0" indent="0">
              <a:buNone/>
            </a:pPr>
            <a:r>
              <a:rPr lang="en-US" sz="2400" dirty="0" smtClean="0">
                <a:latin typeface="Calibri" panose="020F0502020204030204" pitchFamily="34" charset="0"/>
              </a:rPr>
              <a:t>Interim progress measure (“Measureable Skill Gains”) rewards programs helping hardest-to-serve</a:t>
            </a:r>
          </a:p>
          <a:p>
            <a:pPr marL="0" indent="0">
              <a:buNone/>
            </a:pPr>
            <a:r>
              <a:rPr lang="en-US" sz="2400" dirty="0" smtClean="0">
                <a:latin typeface="Calibri" panose="020F0502020204030204" pitchFamily="34" charset="0"/>
              </a:rPr>
              <a:t>Disaggregated reporting by subpopulation</a:t>
            </a:r>
          </a:p>
          <a:p>
            <a:pPr marL="0" indent="0">
              <a:buNone/>
            </a:pPr>
            <a:r>
              <a:rPr lang="en-US" sz="2400" dirty="0" smtClean="0">
                <a:latin typeface="Calibri" panose="020F0502020204030204" pitchFamily="34" charset="0"/>
              </a:rPr>
              <a:t>Adult </a:t>
            </a:r>
            <a:r>
              <a:rPr lang="en-US" sz="2400" dirty="0">
                <a:latin typeface="Calibri" panose="020F0502020204030204" pitchFamily="34" charset="0"/>
              </a:rPr>
              <a:t>Education focused on learners with lowest skill levels</a:t>
            </a:r>
          </a:p>
          <a:p>
            <a:pPr marL="0" indent="0">
              <a:buNone/>
            </a:pPr>
            <a:r>
              <a:rPr lang="en-US" sz="2400" dirty="0" smtClean="0">
                <a:latin typeface="Calibri" panose="020F0502020204030204" pitchFamily="34" charset="0"/>
              </a:rPr>
              <a:t>75% of Youth funds required to be spent on out-of-school youth</a:t>
            </a:r>
          </a:p>
          <a:p>
            <a:pPr marL="0" indent="0">
              <a:buNone/>
            </a:pPr>
            <a:r>
              <a:rPr lang="en-US" sz="2400" dirty="0" smtClean="0">
                <a:latin typeface="Calibri" panose="020F0502020204030204" pitchFamily="34" charset="0"/>
              </a:rPr>
              <a:t>New definitions (e.g., individuals with barriers to employment, homeless individuals, basic skills deficient)</a:t>
            </a:r>
          </a:p>
          <a:p>
            <a:endParaRPr lang="en-US" dirty="0" smtClean="0"/>
          </a:p>
          <a:p>
            <a:endParaRPr lang="en-US" dirty="0"/>
          </a:p>
        </p:txBody>
      </p:sp>
    </p:spTree>
    <p:extLst>
      <p:ext uri="{BB962C8B-B14F-4D97-AF65-F5344CB8AC3E}">
        <p14:creationId xmlns:p14="http://schemas.microsoft.com/office/powerpoint/2010/main" val="3641224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WIOA </a:t>
            </a:r>
            <a:r>
              <a:rPr lang="en-US" sz="4000" dirty="0" smtClean="0"/>
              <a:t>expands education </a:t>
            </a:r>
            <a:r>
              <a:rPr lang="en-US" sz="4000" dirty="0"/>
              <a:t/>
            </a:r>
            <a:br>
              <a:rPr lang="en-US" sz="4000" dirty="0"/>
            </a:br>
            <a:r>
              <a:rPr lang="en-US" sz="4000" dirty="0"/>
              <a:t>and </a:t>
            </a:r>
            <a:r>
              <a:rPr lang="en-US" sz="4000" dirty="0" smtClean="0"/>
              <a:t>training options </a:t>
            </a:r>
            <a:endParaRPr lang="en-US" sz="4000" dirty="0"/>
          </a:p>
        </p:txBody>
      </p:sp>
      <p:sp>
        <p:nvSpPr>
          <p:cNvPr id="3" name="Content Placeholder 2"/>
          <p:cNvSpPr>
            <a:spLocks noGrp="1"/>
          </p:cNvSpPr>
          <p:nvPr>
            <p:ph idx="1"/>
          </p:nvPr>
        </p:nvSpPr>
        <p:spPr/>
        <p:txBody>
          <a:bodyPr/>
          <a:lstStyle/>
          <a:p>
            <a:r>
              <a:rPr lang="en-US" sz="2800" dirty="0" smtClean="0">
                <a:latin typeface="Calibri" panose="020F0502020204030204" pitchFamily="34" charset="0"/>
              </a:rPr>
              <a:t>Faster access to training when appropriate through the elimination of “sequence of services” and new “career services” &amp;  “training services” definitions</a:t>
            </a:r>
          </a:p>
          <a:p>
            <a:r>
              <a:rPr lang="en-US" sz="2800" dirty="0" smtClean="0">
                <a:latin typeface="Calibri" panose="020F0502020204030204" pitchFamily="34" charset="0"/>
              </a:rPr>
              <a:t>Public reporting on training </a:t>
            </a:r>
          </a:p>
          <a:p>
            <a:r>
              <a:rPr lang="en-US" altLang="en-US" sz="2800" dirty="0">
                <a:latin typeface="Calibri" panose="020F0502020204030204" pitchFamily="34" charset="0"/>
              </a:rPr>
              <a:t>Encourages </a:t>
            </a:r>
            <a:r>
              <a:rPr lang="en-US" altLang="en-US" sz="2800" dirty="0" smtClean="0">
                <a:latin typeface="Calibri" panose="020F0502020204030204" pitchFamily="34" charset="0"/>
              </a:rPr>
              <a:t>implementation </a:t>
            </a:r>
            <a:r>
              <a:rPr lang="en-US" altLang="en-US" sz="2800" dirty="0">
                <a:latin typeface="Calibri" panose="020F0502020204030204" pitchFamily="34" charset="0"/>
              </a:rPr>
              <a:t>of </a:t>
            </a:r>
            <a:r>
              <a:rPr lang="en-US" altLang="en-US" sz="2800" dirty="0" smtClean="0">
                <a:latin typeface="Calibri" panose="020F0502020204030204" pitchFamily="34" charset="0"/>
              </a:rPr>
              <a:t>career </a:t>
            </a:r>
            <a:r>
              <a:rPr lang="en-US" altLang="en-US" sz="2800" dirty="0">
                <a:latin typeface="Calibri" panose="020F0502020204030204" pitchFamily="34" charset="0"/>
              </a:rPr>
              <a:t>p</a:t>
            </a:r>
            <a:r>
              <a:rPr lang="en-US" altLang="en-US" sz="2800" dirty="0" smtClean="0">
                <a:latin typeface="Calibri" panose="020F0502020204030204" pitchFamily="34" charset="0"/>
              </a:rPr>
              <a:t>athways</a:t>
            </a:r>
            <a:endParaRPr lang="en-US" altLang="en-US" sz="2800" dirty="0">
              <a:latin typeface="Calibri" panose="020F0502020204030204" pitchFamily="34" charset="0"/>
            </a:endParaRPr>
          </a:p>
          <a:p>
            <a:r>
              <a:rPr lang="en-US" sz="2800" dirty="0">
                <a:latin typeface="Calibri" panose="020F0502020204030204" pitchFamily="34" charset="0"/>
              </a:rPr>
              <a:t>Contract training for cohorts and industry sector partnerships, including career </a:t>
            </a:r>
            <a:r>
              <a:rPr lang="en-US" sz="2800" dirty="0" smtClean="0">
                <a:latin typeface="Calibri" panose="020F0502020204030204" pitchFamily="34" charset="0"/>
              </a:rPr>
              <a:t>pathways</a:t>
            </a:r>
          </a:p>
          <a:p>
            <a:endParaRPr lang="en-US" dirty="0" smtClean="0"/>
          </a:p>
          <a:p>
            <a:endParaRPr lang="en-US" dirty="0"/>
          </a:p>
        </p:txBody>
      </p:sp>
    </p:spTree>
    <p:extLst>
      <p:ext uri="{BB962C8B-B14F-4D97-AF65-F5344CB8AC3E}">
        <p14:creationId xmlns:p14="http://schemas.microsoft.com/office/powerpoint/2010/main" val="2891378489"/>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TC103090430[[fn=Banded]]</Template>
  <TotalTime>3449</TotalTime>
  <Words>4062</Words>
  <Application>Microsoft Office PowerPoint</Application>
  <PresentationFormat>On-screen Show (4:3)</PresentationFormat>
  <Paragraphs>483</Paragraphs>
  <Slides>41</Slides>
  <Notes>29</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Office Theme</vt:lpstr>
      <vt:lpstr>Autumn</vt:lpstr>
      <vt:lpstr>1_Office Theme</vt:lpstr>
      <vt:lpstr>Integral</vt:lpstr>
      <vt:lpstr>WIOA Partners Panel</vt:lpstr>
      <vt:lpstr>The Structure of WIOA</vt:lpstr>
      <vt:lpstr>WIOA:  The Big Picture Judy Mortrude, CLASP</vt:lpstr>
      <vt:lpstr>WIOA Purposes </vt:lpstr>
      <vt:lpstr>Individuals with Barriers to Employment</vt:lpstr>
      <vt:lpstr> WIOA scope</vt:lpstr>
      <vt:lpstr>New opportunities for low-income and low-skilled adults and youth</vt:lpstr>
      <vt:lpstr>WIOA targets funds to help those with barriers to economic success</vt:lpstr>
      <vt:lpstr>WIOA expands education  and training options </vt:lpstr>
      <vt:lpstr>ABE Provider on Local Workforce Board</vt:lpstr>
      <vt:lpstr>Planning with Your WIOA Title I Partner</vt:lpstr>
      <vt:lpstr>WIOA aligns planning and accountability policies</vt:lpstr>
      <vt:lpstr>The local plan shall include…</vt:lpstr>
      <vt:lpstr>WIOA aligns planning and accountability policies (cont’d)</vt:lpstr>
      <vt:lpstr>WIOA aligns planning and accountability policies (cont’d)</vt:lpstr>
      <vt:lpstr>WIOA’s work-based training: enabling people to earn while they learn</vt:lpstr>
      <vt:lpstr>Minnesota’s Local WorkForce Development System</vt:lpstr>
      <vt:lpstr>Overview:</vt:lpstr>
      <vt:lpstr>Workforce Development System</vt:lpstr>
      <vt:lpstr>PowerPoint Presentation</vt:lpstr>
      <vt:lpstr>PowerPoint Presentation</vt:lpstr>
      <vt:lpstr>PowerPoint Presentation</vt:lpstr>
      <vt:lpstr>PowerPoint Presentation</vt:lpstr>
      <vt:lpstr>What is a Workforce Council or Workforce Development Board?</vt:lpstr>
      <vt:lpstr>WorkForce Centers (One-Stops)</vt:lpstr>
      <vt:lpstr>Jobseeker Services</vt:lpstr>
      <vt:lpstr>Business Services</vt:lpstr>
      <vt:lpstr>Workforce Center Partners</vt:lpstr>
      <vt:lpstr>Local Workforce Service Providers</vt:lpstr>
      <vt:lpstr>Role of the Director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for the Panel</vt:lpstr>
    </vt:vector>
  </TitlesOfParts>
  <Company>Minnesota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 UPDATES</dc:title>
  <dc:creator>Hasskamp, Brad</dc:creator>
  <cp:lastModifiedBy>Eichinger, Cherie</cp:lastModifiedBy>
  <cp:revision>172</cp:revision>
  <cp:lastPrinted>2015-08-14T19:56:48Z</cp:lastPrinted>
  <dcterms:created xsi:type="dcterms:W3CDTF">2014-08-01T15:58:44Z</dcterms:created>
  <dcterms:modified xsi:type="dcterms:W3CDTF">2015-10-20T18:04:52Z</dcterms:modified>
</cp:coreProperties>
</file>