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</p:sldMasterIdLst>
  <p:notesMasterIdLst>
    <p:notesMasterId r:id="rId45"/>
  </p:notesMasterIdLst>
  <p:handoutMasterIdLst>
    <p:handoutMasterId r:id="rId46"/>
  </p:handoutMasterIdLst>
  <p:sldIdLst>
    <p:sldId id="257" r:id="rId2"/>
    <p:sldId id="363" r:id="rId3"/>
    <p:sldId id="364" r:id="rId4"/>
    <p:sldId id="338" r:id="rId5"/>
    <p:sldId id="279" r:id="rId6"/>
    <p:sldId id="383" r:id="rId7"/>
    <p:sldId id="369" r:id="rId8"/>
    <p:sldId id="370" r:id="rId9"/>
    <p:sldId id="371" r:id="rId10"/>
    <p:sldId id="372" r:id="rId11"/>
    <p:sldId id="373" r:id="rId12"/>
    <p:sldId id="365" r:id="rId13"/>
    <p:sldId id="385" r:id="rId14"/>
    <p:sldId id="392" r:id="rId15"/>
    <p:sldId id="393" r:id="rId16"/>
    <p:sldId id="395" r:id="rId17"/>
    <p:sldId id="396" r:id="rId18"/>
    <p:sldId id="397" r:id="rId19"/>
    <p:sldId id="398" r:id="rId20"/>
    <p:sldId id="399" r:id="rId21"/>
    <p:sldId id="402" r:id="rId22"/>
    <p:sldId id="403" r:id="rId23"/>
    <p:sldId id="394" r:id="rId24"/>
    <p:sldId id="339" r:id="rId25"/>
    <p:sldId id="340" r:id="rId26"/>
    <p:sldId id="335" r:id="rId27"/>
    <p:sldId id="366" r:id="rId28"/>
    <p:sldId id="367" r:id="rId29"/>
    <p:sldId id="368" r:id="rId30"/>
    <p:sldId id="374" r:id="rId31"/>
    <p:sldId id="404" r:id="rId32"/>
    <p:sldId id="405" r:id="rId33"/>
    <p:sldId id="381" r:id="rId34"/>
    <p:sldId id="382" r:id="rId35"/>
    <p:sldId id="391" r:id="rId36"/>
    <p:sldId id="379" r:id="rId37"/>
    <p:sldId id="380" r:id="rId38"/>
    <p:sldId id="384" r:id="rId39"/>
    <p:sldId id="387" r:id="rId40"/>
    <p:sldId id="389" r:id="rId41"/>
    <p:sldId id="390" r:id="rId42"/>
    <p:sldId id="337" r:id="rId43"/>
    <p:sldId id="386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8E7"/>
    <a:srgbClr val="EB6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39" autoAdjust="0"/>
    <p:restoredTop sz="68384" autoAdjust="0"/>
  </p:normalViewPr>
  <p:slideViewPr>
    <p:cSldViewPr>
      <p:cViewPr>
        <p:scale>
          <a:sx n="50" d="100"/>
          <a:sy n="50" d="100"/>
        </p:scale>
        <p:origin x="-17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63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3976CC-9764-4248-9089-F5BCE1749815}" type="doc">
      <dgm:prSet loTypeId="urn:microsoft.com/office/officeart/2005/8/layout/hierarchy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173C21-C9CF-4739-A338-0FBE3BBEB452}">
      <dgm:prSet phldrT="[Text]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Measurable Skill Gain</a:t>
          </a:r>
          <a:endParaRPr lang="en-US" dirty="0"/>
        </a:p>
      </dgm:t>
    </dgm:pt>
    <dgm:pt modelId="{D7151709-3B6E-4F23-9E0D-5C5459ACF7E5}" type="parTrans" cxnId="{51A30C90-4D7D-44C1-833B-6E69E5E91BAE}">
      <dgm:prSet/>
      <dgm:spPr/>
      <dgm:t>
        <a:bodyPr/>
        <a:lstStyle/>
        <a:p>
          <a:endParaRPr lang="en-US"/>
        </a:p>
      </dgm:t>
    </dgm:pt>
    <dgm:pt modelId="{EB033CCB-2C88-4919-957E-EAA359F75F49}" type="sibTrans" cxnId="{51A30C90-4D7D-44C1-833B-6E69E5E91BAE}">
      <dgm:prSet/>
      <dgm:spPr/>
      <dgm:t>
        <a:bodyPr/>
        <a:lstStyle/>
        <a:p>
          <a:endParaRPr lang="en-US"/>
        </a:p>
      </dgm:t>
    </dgm:pt>
    <dgm:pt modelId="{61B430A5-42CC-4B1C-B9C9-F6024E79EDE2}">
      <dgm:prSet phldrT="[Text]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Secondary Diploma/ Equivalent</a:t>
          </a:r>
          <a:endParaRPr lang="en-US" dirty="0"/>
        </a:p>
      </dgm:t>
    </dgm:pt>
    <dgm:pt modelId="{394ADB66-0C48-45D3-8D4B-9085F863D203}" type="parTrans" cxnId="{6BD1FD4D-48D7-4B73-8D46-E3DB5EA2DE65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E02D4830-6B56-49E5-B305-4097C494889F}" type="sibTrans" cxnId="{6BD1FD4D-48D7-4B73-8D46-E3DB5EA2DE65}">
      <dgm:prSet/>
      <dgm:spPr/>
      <dgm:t>
        <a:bodyPr/>
        <a:lstStyle/>
        <a:p>
          <a:endParaRPr lang="en-US"/>
        </a:p>
      </dgm:t>
    </dgm:pt>
    <dgm:pt modelId="{BD87748F-46F9-4B4B-B055-4A3F8A5D016F}">
      <dgm:prSet phldrT="[Text]"/>
      <dgm:spPr/>
      <dgm:t>
        <a:bodyPr/>
        <a:lstStyle/>
        <a:p>
          <a:r>
            <a:rPr lang="en-US" dirty="0" smtClean="0"/>
            <a:t>Progress toward Milestones</a:t>
          </a:r>
          <a:endParaRPr lang="en-US" dirty="0"/>
        </a:p>
      </dgm:t>
    </dgm:pt>
    <dgm:pt modelId="{B6D09951-2EB9-4CBC-8250-1125C84DBAE0}" type="parTrans" cxnId="{35FBDBA1-F360-49FE-A28C-03860E54F17C}">
      <dgm:prSet/>
      <dgm:spPr/>
      <dgm:t>
        <a:bodyPr/>
        <a:lstStyle/>
        <a:p>
          <a:endParaRPr lang="en-US"/>
        </a:p>
      </dgm:t>
    </dgm:pt>
    <dgm:pt modelId="{DC922754-8B47-4253-8364-45421E6858A3}" type="sibTrans" cxnId="{35FBDBA1-F360-49FE-A28C-03860E54F17C}">
      <dgm:prSet/>
      <dgm:spPr/>
      <dgm:t>
        <a:bodyPr/>
        <a:lstStyle/>
        <a:p>
          <a:endParaRPr lang="en-US"/>
        </a:p>
      </dgm:t>
    </dgm:pt>
    <dgm:pt modelId="{3778D2DE-8334-43A1-B3F5-708F50454AF9}">
      <dgm:prSet phldrT="[Text]"/>
      <dgm:spPr/>
      <dgm:t>
        <a:bodyPr/>
        <a:lstStyle/>
        <a:p>
          <a:r>
            <a:rPr lang="en-US" dirty="0" smtClean="0"/>
            <a:t>Secondary or Post-Secondary Transcript</a:t>
          </a:r>
          <a:endParaRPr lang="en-US" dirty="0"/>
        </a:p>
      </dgm:t>
    </dgm:pt>
    <dgm:pt modelId="{FC1DA52B-F44A-4FF7-803E-19BB16884347}" type="parTrans" cxnId="{02260DAC-E530-47FF-8E2A-13DBC2310617}">
      <dgm:prSet/>
      <dgm:spPr/>
      <dgm:t>
        <a:bodyPr/>
        <a:lstStyle/>
        <a:p>
          <a:endParaRPr lang="en-US"/>
        </a:p>
      </dgm:t>
    </dgm:pt>
    <dgm:pt modelId="{6F39ADE9-E3A6-4DBD-91FB-ECAF37C7E758}" type="sibTrans" cxnId="{02260DAC-E530-47FF-8E2A-13DBC2310617}">
      <dgm:prSet/>
      <dgm:spPr/>
      <dgm:t>
        <a:bodyPr/>
        <a:lstStyle/>
        <a:p>
          <a:endParaRPr lang="en-US"/>
        </a:p>
      </dgm:t>
    </dgm:pt>
    <dgm:pt modelId="{7FC96466-3930-4ED9-BCC3-FB6AFD4F9A8A}">
      <dgm:prSet phldrT="[Text]"/>
      <dgm:spPr/>
      <dgm:t>
        <a:bodyPr/>
        <a:lstStyle/>
        <a:p>
          <a:r>
            <a:rPr lang="en-US" dirty="0" smtClean="0"/>
            <a:t>Program Exit + Entry into Postsecondary Education</a:t>
          </a:r>
          <a:endParaRPr lang="en-US" dirty="0"/>
        </a:p>
      </dgm:t>
    </dgm:pt>
    <dgm:pt modelId="{032D3722-0BAE-4877-A13C-12AD8AD85307}" type="parTrans" cxnId="{6A411F87-0878-48DB-BEBD-DDB64684938F}">
      <dgm:prSet/>
      <dgm:spPr/>
      <dgm:t>
        <a:bodyPr/>
        <a:lstStyle/>
        <a:p>
          <a:endParaRPr lang="en-US"/>
        </a:p>
      </dgm:t>
    </dgm:pt>
    <dgm:pt modelId="{15030053-1D1D-4669-8768-48F7C6197C32}" type="sibTrans" cxnId="{6A411F87-0878-48DB-BEBD-DDB64684938F}">
      <dgm:prSet/>
      <dgm:spPr/>
      <dgm:t>
        <a:bodyPr/>
        <a:lstStyle/>
        <a:p>
          <a:endParaRPr lang="en-US"/>
        </a:p>
      </dgm:t>
    </dgm:pt>
    <dgm:pt modelId="{EF2FCCF4-25AC-4FEE-8B34-09C3B02B484C}">
      <dgm:prSet phldrT="[Text]"/>
      <dgm:spPr>
        <a:ln>
          <a:solidFill>
            <a:srgbClr val="00B0F0"/>
          </a:solidFill>
        </a:ln>
      </dgm:spPr>
      <dgm:t>
        <a:bodyPr/>
        <a:lstStyle/>
        <a:p>
          <a:r>
            <a:rPr lang="en-US" dirty="0" smtClean="0"/>
            <a:t>Educational Functioning Level Gain</a:t>
          </a:r>
          <a:endParaRPr lang="en-US" dirty="0"/>
        </a:p>
      </dgm:t>
    </dgm:pt>
    <dgm:pt modelId="{12332612-0C3C-4F7A-9721-82B6FCC69EF3}" type="parTrans" cxnId="{C7D0EEC6-E1FD-46DC-8563-C794D42FE757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243D00F6-1026-469F-9DFA-110520AE8603}" type="sibTrans" cxnId="{C7D0EEC6-E1FD-46DC-8563-C794D42FE757}">
      <dgm:prSet/>
      <dgm:spPr/>
      <dgm:t>
        <a:bodyPr/>
        <a:lstStyle/>
        <a:p>
          <a:endParaRPr lang="en-US"/>
        </a:p>
      </dgm:t>
    </dgm:pt>
    <dgm:pt modelId="{08F07569-7C04-473C-BFFB-E5884E2E5B40}">
      <dgm:prSet phldrT="[Text]"/>
      <dgm:spPr/>
      <dgm:t>
        <a:bodyPr/>
        <a:lstStyle/>
        <a:p>
          <a:r>
            <a:rPr lang="en-US" dirty="0" smtClean="0"/>
            <a:t>Pre-Post Test</a:t>
          </a:r>
          <a:endParaRPr lang="en-US" dirty="0"/>
        </a:p>
      </dgm:t>
    </dgm:pt>
    <dgm:pt modelId="{65DF3A74-DB32-4183-9B21-D380F5229B63}" type="parTrans" cxnId="{CB160BDD-E642-4437-9DD7-E1FE6695605B}">
      <dgm:prSet/>
      <dgm:spPr/>
      <dgm:t>
        <a:bodyPr/>
        <a:lstStyle/>
        <a:p>
          <a:endParaRPr lang="en-US"/>
        </a:p>
      </dgm:t>
    </dgm:pt>
    <dgm:pt modelId="{6E90EC16-641A-495F-A943-6B068EB6C361}" type="sibTrans" cxnId="{CB160BDD-E642-4437-9DD7-E1FE6695605B}">
      <dgm:prSet/>
      <dgm:spPr/>
      <dgm:t>
        <a:bodyPr/>
        <a:lstStyle/>
        <a:p>
          <a:endParaRPr lang="en-US"/>
        </a:p>
      </dgm:t>
    </dgm:pt>
    <dgm:pt modelId="{6B9CFBE6-E3D4-4268-A2C0-A0EDDFF534BF}">
      <dgm:prSet phldrT="[Text]"/>
      <dgm:spPr/>
      <dgm:t>
        <a:bodyPr/>
        <a:lstStyle/>
        <a:p>
          <a:r>
            <a:rPr lang="en-US" dirty="0" smtClean="0"/>
            <a:t>Completion of Carnegie Units</a:t>
          </a:r>
          <a:endParaRPr lang="en-US" dirty="0"/>
        </a:p>
      </dgm:t>
    </dgm:pt>
    <dgm:pt modelId="{C18A4081-F5AA-4463-B717-EF16C5518638}" type="parTrans" cxnId="{9C7FA981-5C76-484F-85CB-509EB90B6303}">
      <dgm:prSet/>
      <dgm:spPr/>
      <dgm:t>
        <a:bodyPr/>
        <a:lstStyle/>
        <a:p>
          <a:endParaRPr lang="en-US"/>
        </a:p>
      </dgm:t>
    </dgm:pt>
    <dgm:pt modelId="{80742E2A-2545-49A6-BA48-5A20AC637E54}" type="sibTrans" cxnId="{9C7FA981-5C76-484F-85CB-509EB90B6303}">
      <dgm:prSet/>
      <dgm:spPr/>
      <dgm:t>
        <a:bodyPr/>
        <a:lstStyle/>
        <a:p>
          <a:endParaRPr lang="en-US"/>
        </a:p>
      </dgm:t>
    </dgm:pt>
    <dgm:pt modelId="{8C9158C6-8BFE-4B0A-87A7-945F6C5EEE07}">
      <dgm:prSet phldrT="[Text]"/>
      <dgm:spPr/>
      <dgm:t>
        <a:bodyPr/>
        <a:lstStyle/>
        <a:p>
          <a:r>
            <a:rPr lang="en-US" dirty="0" smtClean="0"/>
            <a:t>Passing Technical / Occupational Knowledge Based Exam </a:t>
          </a:r>
          <a:endParaRPr lang="en-US" dirty="0"/>
        </a:p>
      </dgm:t>
    </dgm:pt>
    <dgm:pt modelId="{93B0F586-6D2C-4075-9A8D-25F8B5F6CDA1}" type="parTrans" cxnId="{826FF78B-807A-49CF-B423-0CAF70C1B75B}">
      <dgm:prSet/>
      <dgm:spPr/>
      <dgm:t>
        <a:bodyPr/>
        <a:lstStyle/>
        <a:p>
          <a:endParaRPr lang="en-US"/>
        </a:p>
      </dgm:t>
    </dgm:pt>
    <dgm:pt modelId="{FDC9130A-4E2B-4E4A-BDAC-35896393D7E5}" type="sibTrans" cxnId="{826FF78B-807A-49CF-B423-0CAF70C1B75B}">
      <dgm:prSet/>
      <dgm:spPr/>
      <dgm:t>
        <a:bodyPr/>
        <a:lstStyle/>
        <a:p>
          <a:endParaRPr lang="en-US"/>
        </a:p>
      </dgm:t>
    </dgm:pt>
    <dgm:pt modelId="{72CAF259-D878-48D3-A44A-F9E39B213344}" type="pres">
      <dgm:prSet presAssocID="{453976CC-9764-4248-9089-F5BCE17498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5E8420-866A-405B-9D1B-1263B57C0A38}" type="pres">
      <dgm:prSet presAssocID="{80173C21-C9CF-4739-A338-0FBE3BBEB452}" presName="hierRoot1" presStyleCnt="0"/>
      <dgm:spPr/>
    </dgm:pt>
    <dgm:pt modelId="{31CDD361-E455-440D-AB4D-7E7FC72E90D7}" type="pres">
      <dgm:prSet presAssocID="{80173C21-C9CF-4739-A338-0FBE3BBEB452}" presName="composite" presStyleCnt="0"/>
      <dgm:spPr/>
    </dgm:pt>
    <dgm:pt modelId="{F0E7BE8B-8451-4A15-A170-6FEBE37A1952}" type="pres">
      <dgm:prSet presAssocID="{80173C21-C9CF-4739-A338-0FBE3BBEB452}" presName="background" presStyleLbl="node0" presStyleIdx="0" presStyleCnt="1"/>
      <dgm:sp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accent1">
                <a:lumMod val="75000"/>
              </a:schemeClr>
            </a:gs>
            <a:gs pos="70000">
              <a:schemeClr val="bg2">
                <a:lumMod val="50000"/>
              </a:schemeClr>
            </a:gs>
            <a:gs pos="100000">
              <a:schemeClr val="bg2">
                <a:lumMod val="50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A8932CD3-C990-41C8-BD0B-FD43ECF1E110}" type="pres">
      <dgm:prSet presAssocID="{80173C21-C9CF-4739-A338-0FBE3BBEB45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C0477A-ABAF-4416-B4D1-7F65921DC30D}" type="pres">
      <dgm:prSet presAssocID="{80173C21-C9CF-4739-A338-0FBE3BBEB452}" presName="hierChild2" presStyleCnt="0"/>
      <dgm:spPr/>
    </dgm:pt>
    <dgm:pt modelId="{B1C7AD33-B3F0-4C88-8C81-668E32744C91}" type="pres">
      <dgm:prSet presAssocID="{394ADB66-0C48-45D3-8D4B-9085F863D203}" presName="Name10" presStyleLbl="parChTrans1D2" presStyleIdx="0" presStyleCnt="5"/>
      <dgm:spPr/>
      <dgm:t>
        <a:bodyPr/>
        <a:lstStyle/>
        <a:p>
          <a:endParaRPr lang="en-US"/>
        </a:p>
      </dgm:t>
    </dgm:pt>
    <dgm:pt modelId="{97DFC8F6-42EC-4811-84A0-970A00A97D52}" type="pres">
      <dgm:prSet presAssocID="{61B430A5-42CC-4B1C-B9C9-F6024E79EDE2}" presName="hierRoot2" presStyleCnt="0"/>
      <dgm:spPr/>
    </dgm:pt>
    <dgm:pt modelId="{C671051B-C80B-4534-9E57-D24805BDC686}" type="pres">
      <dgm:prSet presAssocID="{61B430A5-42CC-4B1C-B9C9-F6024E79EDE2}" presName="composite2" presStyleCnt="0"/>
      <dgm:spPr/>
    </dgm:pt>
    <dgm:pt modelId="{30D9B907-CD95-464F-B15F-1F30D3663BB6}" type="pres">
      <dgm:prSet presAssocID="{61B430A5-42CC-4B1C-B9C9-F6024E79EDE2}" presName="background2" presStyleLbl="node2" presStyleIdx="0" presStyleCnt="5"/>
      <dgm:sp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accent1">
                <a:lumMod val="75000"/>
              </a:schemeClr>
            </a:gs>
            <a:gs pos="70000">
              <a:schemeClr val="bg2">
                <a:lumMod val="50000"/>
              </a:schemeClr>
            </a:gs>
            <a:gs pos="100000">
              <a:schemeClr val="bg2">
                <a:lumMod val="50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82F2EB95-B8C8-43A0-93D9-B6B8001C032D}" type="pres">
      <dgm:prSet presAssocID="{61B430A5-42CC-4B1C-B9C9-F6024E79EDE2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E4132B-1218-4599-80CF-2AB65AAAD7B2}" type="pres">
      <dgm:prSet presAssocID="{61B430A5-42CC-4B1C-B9C9-F6024E79EDE2}" presName="hierChild3" presStyleCnt="0"/>
      <dgm:spPr/>
    </dgm:pt>
    <dgm:pt modelId="{834E69E9-8C59-4123-9FE4-C1FFE21FC748}" type="pres">
      <dgm:prSet presAssocID="{FC1DA52B-F44A-4FF7-803E-19BB16884347}" presName="Name10" presStyleLbl="parChTrans1D2" presStyleIdx="1" presStyleCnt="5"/>
      <dgm:spPr/>
      <dgm:t>
        <a:bodyPr/>
        <a:lstStyle/>
        <a:p>
          <a:endParaRPr lang="en-US"/>
        </a:p>
      </dgm:t>
    </dgm:pt>
    <dgm:pt modelId="{FD38F103-77BF-494A-A443-6150AA057750}" type="pres">
      <dgm:prSet presAssocID="{3778D2DE-8334-43A1-B3F5-708F50454AF9}" presName="hierRoot2" presStyleCnt="0"/>
      <dgm:spPr/>
    </dgm:pt>
    <dgm:pt modelId="{27119E2A-B421-475F-AF94-DA0B51E3E078}" type="pres">
      <dgm:prSet presAssocID="{3778D2DE-8334-43A1-B3F5-708F50454AF9}" presName="composite2" presStyleCnt="0"/>
      <dgm:spPr/>
    </dgm:pt>
    <dgm:pt modelId="{B9EFCAE7-ADA7-45C7-91A2-1B2F162D430D}" type="pres">
      <dgm:prSet presAssocID="{3778D2DE-8334-43A1-B3F5-708F50454AF9}" presName="background2" presStyleLbl="node2" presStyleIdx="1" presStyleCnt="5"/>
      <dgm:spPr/>
    </dgm:pt>
    <dgm:pt modelId="{38FD5CC0-7C6F-4BF3-AFA7-B52E421C4356}" type="pres">
      <dgm:prSet presAssocID="{3778D2DE-8334-43A1-B3F5-708F50454AF9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509DD0-668F-4B46-873B-07C1B1FA7A80}" type="pres">
      <dgm:prSet presAssocID="{3778D2DE-8334-43A1-B3F5-708F50454AF9}" presName="hierChild3" presStyleCnt="0"/>
      <dgm:spPr/>
    </dgm:pt>
    <dgm:pt modelId="{28801B3C-4A60-49F8-A92C-D57373E5FF4E}" type="pres">
      <dgm:prSet presAssocID="{12332612-0C3C-4F7A-9721-82B6FCC69EF3}" presName="Name10" presStyleLbl="parChTrans1D2" presStyleIdx="2" presStyleCnt="5"/>
      <dgm:spPr/>
      <dgm:t>
        <a:bodyPr/>
        <a:lstStyle/>
        <a:p>
          <a:endParaRPr lang="en-US"/>
        </a:p>
      </dgm:t>
    </dgm:pt>
    <dgm:pt modelId="{52C6A826-E6CD-4D3D-8B69-5F0DA9352DE5}" type="pres">
      <dgm:prSet presAssocID="{EF2FCCF4-25AC-4FEE-8B34-09C3B02B484C}" presName="hierRoot2" presStyleCnt="0"/>
      <dgm:spPr/>
    </dgm:pt>
    <dgm:pt modelId="{6A227CD7-8B13-44B9-8B7A-DA8200521510}" type="pres">
      <dgm:prSet presAssocID="{EF2FCCF4-25AC-4FEE-8B34-09C3B02B484C}" presName="composite2" presStyleCnt="0"/>
      <dgm:spPr/>
    </dgm:pt>
    <dgm:pt modelId="{8EC33199-A51E-46D3-8123-D518AB41CEAC}" type="pres">
      <dgm:prSet presAssocID="{EF2FCCF4-25AC-4FEE-8B34-09C3B02B484C}" presName="background2" presStyleLbl="node2" presStyleIdx="2" presStyleCnt="5"/>
      <dgm:sp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accent1">
                <a:lumMod val="75000"/>
              </a:schemeClr>
            </a:gs>
            <a:gs pos="70000">
              <a:schemeClr val="bg2">
                <a:lumMod val="50000"/>
              </a:schemeClr>
            </a:gs>
            <a:gs pos="100000">
              <a:schemeClr val="bg2">
                <a:lumMod val="50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EE98BC8A-0D3E-4230-8D97-BAF94A90E1D3}" type="pres">
      <dgm:prSet presAssocID="{EF2FCCF4-25AC-4FEE-8B34-09C3B02B484C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519484-8418-4681-B0CB-1B07F5BF0617}" type="pres">
      <dgm:prSet presAssocID="{EF2FCCF4-25AC-4FEE-8B34-09C3B02B484C}" presName="hierChild3" presStyleCnt="0"/>
      <dgm:spPr/>
    </dgm:pt>
    <dgm:pt modelId="{2C60A9C4-2666-4ECB-B921-BEFC3A58B9FC}" type="pres">
      <dgm:prSet presAssocID="{65DF3A74-DB32-4183-9B21-D380F5229B63}" presName="Name17" presStyleLbl="parChTrans1D3" presStyleIdx="0" presStyleCnt="3"/>
      <dgm:spPr/>
      <dgm:t>
        <a:bodyPr/>
        <a:lstStyle/>
        <a:p>
          <a:endParaRPr lang="en-US"/>
        </a:p>
      </dgm:t>
    </dgm:pt>
    <dgm:pt modelId="{3E3E2D9A-153E-4CA0-A1D2-C85E2BF64382}" type="pres">
      <dgm:prSet presAssocID="{08F07569-7C04-473C-BFFB-E5884E2E5B40}" presName="hierRoot3" presStyleCnt="0"/>
      <dgm:spPr/>
    </dgm:pt>
    <dgm:pt modelId="{2B3AD8F6-48F2-4135-BA91-03D2186B5592}" type="pres">
      <dgm:prSet presAssocID="{08F07569-7C04-473C-BFFB-E5884E2E5B40}" presName="composite3" presStyleCnt="0"/>
      <dgm:spPr/>
    </dgm:pt>
    <dgm:pt modelId="{D1075DE7-C98B-43C2-9C4B-472D4D5C39CC}" type="pres">
      <dgm:prSet presAssocID="{08F07569-7C04-473C-BFFB-E5884E2E5B40}" presName="background3" presStyleLbl="node3" presStyleIdx="0" presStyleCnt="3"/>
      <dgm:spPr/>
    </dgm:pt>
    <dgm:pt modelId="{71C7353B-9A2B-4A80-BEAE-110B4EA16BEF}" type="pres">
      <dgm:prSet presAssocID="{08F07569-7C04-473C-BFFB-E5884E2E5B40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7BA19B-DBF7-45FA-ADD8-81D94422FED6}" type="pres">
      <dgm:prSet presAssocID="{08F07569-7C04-473C-BFFB-E5884E2E5B40}" presName="hierChild4" presStyleCnt="0"/>
      <dgm:spPr/>
    </dgm:pt>
    <dgm:pt modelId="{D3D6274E-7A53-4535-8DDB-6FEFD9595D6A}" type="pres">
      <dgm:prSet presAssocID="{C18A4081-F5AA-4463-B717-EF16C5518638}" presName="Name17" presStyleLbl="parChTrans1D3" presStyleIdx="1" presStyleCnt="3"/>
      <dgm:spPr/>
      <dgm:t>
        <a:bodyPr/>
        <a:lstStyle/>
        <a:p>
          <a:endParaRPr lang="en-US"/>
        </a:p>
      </dgm:t>
    </dgm:pt>
    <dgm:pt modelId="{A3DB5066-E0CB-40CC-9F6E-BEA2AFBEBE0E}" type="pres">
      <dgm:prSet presAssocID="{6B9CFBE6-E3D4-4268-A2C0-A0EDDFF534BF}" presName="hierRoot3" presStyleCnt="0"/>
      <dgm:spPr/>
    </dgm:pt>
    <dgm:pt modelId="{7139797D-92E8-4916-9845-E0AFD1AD1044}" type="pres">
      <dgm:prSet presAssocID="{6B9CFBE6-E3D4-4268-A2C0-A0EDDFF534BF}" presName="composite3" presStyleCnt="0"/>
      <dgm:spPr/>
    </dgm:pt>
    <dgm:pt modelId="{7EA3BF8F-283A-4488-9B12-4C5EBBB54C94}" type="pres">
      <dgm:prSet presAssocID="{6B9CFBE6-E3D4-4268-A2C0-A0EDDFF534BF}" presName="background3" presStyleLbl="node3" presStyleIdx="1" presStyleCnt="3"/>
      <dgm:spPr/>
    </dgm:pt>
    <dgm:pt modelId="{059DC607-FBE6-41B2-9D16-71536358F980}" type="pres">
      <dgm:prSet presAssocID="{6B9CFBE6-E3D4-4268-A2C0-A0EDDFF534BF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A9525B-8E91-491C-B758-C33D27C4ECA6}" type="pres">
      <dgm:prSet presAssocID="{6B9CFBE6-E3D4-4268-A2C0-A0EDDFF534BF}" presName="hierChild4" presStyleCnt="0"/>
      <dgm:spPr/>
    </dgm:pt>
    <dgm:pt modelId="{06BAE34E-7767-4414-951F-4910FB40E198}" type="pres">
      <dgm:prSet presAssocID="{032D3722-0BAE-4877-A13C-12AD8AD85307}" presName="Name17" presStyleLbl="parChTrans1D3" presStyleIdx="2" presStyleCnt="3"/>
      <dgm:spPr/>
      <dgm:t>
        <a:bodyPr/>
        <a:lstStyle/>
        <a:p>
          <a:endParaRPr lang="en-US"/>
        </a:p>
      </dgm:t>
    </dgm:pt>
    <dgm:pt modelId="{E88A685A-1A53-4BBB-8D90-9EA5B28AC334}" type="pres">
      <dgm:prSet presAssocID="{7FC96466-3930-4ED9-BCC3-FB6AFD4F9A8A}" presName="hierRoot3" presStyleCnt="0"/>
      <dgm:spPr/>
    </dgm:pt>
    <dgm:pt modelId="{D8721F69-A605-4786-8403-041A1ED081CA}" type="pres">
      <dgm:prSet presAssocID="{7FC96466-3930-4ED9-BCC3-FB6AFD4F9A8A}" presName="composite3" presStyleCnt="0"/>
      <dgm:spPr/>
    </dgm:pt>
    <dgm:pt modelId="{16079577-A354-4200-BFC0-0317D576280B}" type="pres">
      <dgm:prSet presAssocID="{7FC96466-3930-4ED9-BCC3-FB6AFD4F9A8A}" presName="background3" presStyleLbl="node3" presStyleIdx="2" presStyleCnt="3"/>
      <dgm:spPr/>
    </dgm:pt>
    <dgm:pt modelId="{86B1EE9E-8E57-4BDB-A5A1-8424B8033CE1}" type="pres">
      <dgm:prSet presAssocID="{7FC96466-3930-4ED9-BCC3-FB6AFD4F9A8A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2322CD-DD10-4E04-93CB-DA384A03E959}" type="pres">
      <dgm:prSet presAssocID="{7FC96466-3930-4ED9-BCC3-FB6AFD4F9A8A}" presName="hierChild4" presStyleCnt="0"/>
      <dgm:spPr/>
    </dgm:pt>
    <dgm:pt modelId="{4FF74024-DA40-494B-9CFD-200A9FB8E043}" type="pres">
      <dgm:prSet presAssocID="{B6D09951-2EB9-4CBC-8250-1125C84DBAE0}" presName="Name10" presStyleLbl="parChTrans1D2" presStyleIdx="3" presStyleCnt="5"/>
      <dgm:spPr/>
      <dgm:t>
        <a:bodyPr/>
        <a:lstStyle/>
        <a:p>
          <a:endParaRPr lang="en-US"/>
        </a:p>
      </dgm:t>
    </dgm:pt>
    <dgm:pt modelId="{ADA35E1C-7524-4E04-A3C8-D503EDB753D3}" type="pres">
      <dgm:prSet presAssocID="{BD87748F-46F9-4B4B-B055-4A3F8A5D016F}" presName="hierRoot2" presStyleCnt="0"/>
      <dgm:spPr/>
    </dgm:pt>
    <dgm:pt modelId="{8B434672-55CF-4B57-AA07-56B1BAC61F2E}" type="pres">
      <dgm:prSet presAssocID="{BD87748F-46F9-4B4B-B055-4A3F8A5D016F}" presName="composite2" presStyleCnt="0"/>
      <dgm:spPr/>
    </dgm:pt>
    <dgm:pt modelId="{75D79646-877D-43FA-A157-0A998AF49372}" type="pres">
      <dgm:prSet presAssocID="{BD87748F-46F9-4B4B-B055-4A3F8A5D016F}" presName="background2" presStyleLbl="node2" presStyleIdx="3" presStyleCnt="5"/>
      <dgm:spPr/>
    </dgm:pt>
    <dgm:pt modelId="{93DDCB5F-BDD2-45D4-95F1-590D049E368D}" type="pres">
      <dgm:prSet presAssocID="{BD87748F-46F9-4B4B-B055-4A3F8A5D016F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6D4B3A-3B85-4CEB-B0E9-E65AD886F895}" type="pres">
      <dgm:prSet presAssocID="{BD87748F-46F9-4B4B-B055-4A3F8A5D016F}" presName="hierChild3" presStyleCnt="0"/>
      <dgm:spPr/>
    </dgm:pt>
    <dgm:pt modelId="{711B840A-28E7-4B19-8C7A-EA2EE309CC55}" type="pres">
      <dgm:prSet presAssocID="{93B0F586-6D2C-4075-9A8D-25F8B5F6CDA1}" presName="Name10" presStyleLbl="parChTrans1D2" presStyleIdx="4" presStyleCnt="5"/>
      <dgm:spPr/>
      <dgm:t>
        <a:bodyPr/>
        <a:lstStyle/>
        <a:p>
          <a:endParaRPr lang="en-US"/>
        </a:p>
      </dgm:t>
    </dgm:pt>
    <dgm:pt modelId="{C6B22E3B-8CBA-4A2C-ABE1-AB5E93EF623D}" type="pres">
      <dgm:prSet presAssocID="{8C9158C6-8BFE-4B0A-87A7-945F6C5EEE07}" presName="hierRoot2" presStyleCnt="0"/>
      <dgm:spPr/>
    </dgm:pt>
    <dgm:pt modelId="{BCAD81D9-F644-4E62-9063-A99291ED8500}" type="pres">
      <dgm:prSet presAssocID="{8C9158C6-8BFE-4B0A-87A7-945F6C5EEE07}" presName="composite2" presStyleCnt="0"/>
      <dgm:spPr/>
    </dgm:pt>
    <dgm:pt modelId="{67CA624D-23AF-4922-BB7F-B642E0F7379A}" type="pres">
      <dgm:prSet presAssocID="{8C9158C6-8BFE-4B0A-87A7-945F6C5EEE07}" presName="background2" presStyleLbl="node2" presStyleIdx="4" presStyleCnt="5"/>
      <dgm:spPr/>
    </dgm:pt>
    <dgm:pt modelId="{FBFD6B33-F6DD-427F-AA45-5017AB5BE034}" type="pres">
      <dgm:prSet presAssocID="{8C9158C6-8BFE-4B0A-87A7-945F6C5EEE07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59157A-C42F-4AE9-8471-6FB9DBDC127F}" type="pres">
      <dgm:prSet presAssocID="{8C9158C6-8BFE-4B0A-87A7-945F6C5EEE07}" presName="hierChild3" presStyleCnt="0"/>
      <dgm:spPr/>
    </dgm:pt>
  </dgm:ptLst>
  <dgm:cxnLst>
    <dgm:cxn modelId="{02260DAC-E530-47FF-8E2A-13DBC2310617}" srcId="{80173C21-C9CF-4739-A338-0FBE3BBEB452}" destId="{3778D2DE-8334-43A1-B3F5-708F50454AF9}" srcOrd="1" destOrd="0" parTransId="{FC1DA52B-F44A-4FF7-803E-19BB16884347}" sibTransId="{6F39ADE9-E3A6-4DBD-91FB-ECAF37C7E758}"/>
    <dgm:cxn modelId="{933B55A4-1354-4C34-B3A3-1526B23120ED}" type="presOf" srcId="{BD87748F-46F9-4B4B-B055-4A3F8A5D016F}" destId="{93DDCB5F-BDD2-45D4-95F1-590D049E368D}" srcOrd="0" destOrd="0" presId="urn:microsoft.com/office/officeart/2005/8/layout/hierarchy1"/>
    <dgm:cxn modelId="{06549EB9-9322-4D9A-953F-3554A5146F5D}" type="presOf" srcId="{EF2FCCF4-25AC-4FEE-8B34-09C3B02B484C}" destId="{EE98BC8A-0D3E-4230-8D97-BAF94A90E1D3}" srcOrd="0" destOrd="0" presId="urn:microsoft.com/office/officeart/2005/8/layout/hierarchy1"/>
    <dgm:cxn modelId="{EA5953DF-7785-4FAB-85D2-6A538837ADC2}" type="presOf" srcId="{08F07569-7C04-473C-BFFB-E5884E2E5B40}" destId="{71C7353B-9A2B-4A80-BEAE-110B4EA16BEF}" srcOrd="0" destOrd="0" presId="urn:microsoft.com/office/officeart/2005/8/layout/hierarchy1"/>
    <dgm:cxn modelId="{7965BA8C-50C5-45BB-AD08-1D1F6B9E2366}" type="presOf" srcId="{B6D09951-2EB9-4CBC-8250-1125C84DBAE0}" destId="{4FF74024-DA40-494B-9CFD-200A9FB8E043}" srcOrd="0" destOrd="0" presId="urn:microsoft.com/office/officeart/2005/8/layout/hierarchy1"/>
    <dgm:cxn modelId="{C7D0EEC6-E1FD-46DC-8563-C794D42FE757}" srcId="{80173C21-C9CF-4739-A338-0FBE3BBEB452}" destId="{EF2FCCF4-25AC-4FEE-8B34-09C3B02B484C}" srcOrd="2" destOrd="0" parTransId="{12332612-0C3C-4F7A-9721-82B6FCC69EF3}" sibTransId="{243D00F6-1026-469F-9DFA-110520AE8603}"/>
    <dgm:cxn modelId="{35FBDBA1-F360-49FE-A28C-03860E54F17C}" srcId="{80173C21-C9CF-4739-A338-0FBE3BBEB452}" destId="{BD87748F-46F9-4B4B-B055-4A3F8A5D016F}" srcOrd="3" destOrd="0" parTransId="{B6D09951-2EB9-4CBC-8250-1125C84DBAE0}" sibTransId="{DC922754-8B47-4253-8364-45421E6858A3}"/>
    <dgm:cxn modelId="{0D59E704-435E-4241-86C4-B3627FE9386D}" type="presOf" srcId="{032D3722-0BAE-4877-A13C-12AD8AD85307}" destId="{06BAE34E-7767-4414-951F-4910FB40E198}" srcOrd="0" destOrd="0" presId="urn:microsoft.com/office/officeart/2005/8/layout/hierarchy1"/>
    <dgm:cxn modelId="{63660C8D-4B46-407D-9FBD-6BA4E120BAB9}" type="presOf" srcId="{453976CC-9764-4248-9089-F5BCE1749815}" destId="{72CAF259-D878-48D3-A44A-F9E39B213344}" srcOrd="0" destOrd="0" presId="urn:microsoft.com/office/officeart/2005/8/layout/hierarchy1"/>
    <dgm:cxn modelId="{4C4DCBD5-329B-4BCF-A2F1-430DB281982D}" type="presOf" srcId="{C18A4081-F5AA-4463-B717-EF16C5518638}" destId="{D3D6274E-7A53-4535-8DDB-6FEFD9595D6A}" srcOrd="0" destOrd="0" presId="urn:microsoft.com/office/officeart/2005/8/layout/hierarchy1"/>
    <dgm:cxn modelId="{3A8A9B46-45C4-4A83-9882-4C2C1771F80D}" type="presOf" srcId="{65DF3A74-DB32-4183-9B21-D380F5229B63}" destId="{2C60A9C4-2666-4ECB-B921-BEFC3A58B9FC}" srcOrd="0" destOrd="0" presId="urn:microsoft.com/office/officeart/2005/8/layout/hierarchy1"/>
    <dgm:cxn modelId="{9C7FA981-5C76-484F-85CB-509EB90B6303}" srcId="{EF2FCCF4-25AC-4FEE-8B34-09C3B02B484C}" destId="{6B9CFBE6-E3D4-4268-A2C0-A0EDDFF534BF}" srcOrd="1" destOrd="0" parTransId="{C18A4081-F5AA-4463-B717-EF16C5518638}" sibTransId="{80742E2A-2545-49A6-BA48-5A20AC637E54}"/>
    <dgm:cxn modelId="{3A888F91-1029-4FCF-8A41-A8A6B804D5E6}" type="presOf" srcId="{12332612-0C3C-4F7A-9721-82B6FCC69EF3}" destId="{28801B3C-4A60-49F8-A92C-D57373E5FF4E}" srcOrd="0" destOrd="0" presId="urn:microsoft.com/office/officeart/2005/8/layout/hierarchy1"/>
    <dgm:cxn modelId="{C7B80C34-6E2C-4E13-96CF-0115E535068E}" type="presOf" srcId="{7FC96466-3930-4ED9-BCC3-FB6AFD4F9A8A}" destId="{86B1EE9E-8E57-4BDB-A5A1-8424B8033CE1}" srcOrd="0" destOrd="0" presId="urn:microsoft.com/office/officeart/2005/8/layout/hierarchy1"/>
    <dgm:cxn modelId="{D5AB5385-9802-4B03-AF31-606B44C95CA2}" type="presOf" srcId="{93B0F586-6D2C-4075-9A8D-25F8B5F6CDA1}" destId="{711B840A-28E7-4B19-8C7A-EA2EE309CC55}" srcOrd="0" destOrd="0" presId="urn:microsoft.com/office/officeart/2005/8/layout/hierarchy1"/>
    <dgm:cxn modelId="{C2539D56-74CD-4AA9-A964-C6E86EEB9F6B}" type="presOf" srcId="{3778D2DE-8334-43A1-B3F5-708F50454AF9}" destId="{38FD5CC0-7C6F-4BF3-AFA7-B52E421C4356}" srcOrd="0" destOrd="0" presId="urn:microsoft.com/office/officeart/2005/8/layout/hierarchy1"/>
    <dgm:cxn modelId="{CB160BDD-E642-4437-9DD7-E1FE6695605B}" srcId="{EF2FCCF4-25AC-4FEE-8B34-09C3B02B484C}" destId="{08F07569-7C04-473C-BFFB-E5884E2E5B40}" srcOrd="0" destOrd="0" parTransId="{65DF3A74-DB32-4183-9B21-D380F5229B63}" sibTransId="{6E90EC16-641A-495F-A943-6B068EB6C361}"/>
    <dgm:cxn modelId="{51A30C90-4D7D-44C1-833B-6E69E5E91BAE}" srcId="{453976CC-9764-4248-9089-F5BCE1749815}" destId="{80173C21-C9CF-4739-A338-0FBE3BBEB452}" srcOrd="0" destOrd="0" parTransId="{D7151709-3B6E-4F23-9E0D-5C5459ACF7E5}" sibTransId="{EB033CCB-2C88-4919-957E-EAA359F75F49}"/>
    <dgm:cxn modelId="{6BD1FD4D-48D7-4B73-8D46-E3DB5EA2DE65}" srcId="{80173C21-C9CF-4739-A338-0FBE3BBEB452}" destId="{61B430A5-42CC-4B1C-B9C9-F6024E79EDE2}" srcOrd="0" destOrd="0" parTransId="{394ADB66-0C48-45D3-8D4B-9085F863D203}" sibTransId="{E02D4830-6B56-49E5-B305-4097C494889F}"/>
    <dgm:cxn modelId="{6A411F87-0878-48DB-BEBD-DDB64684938F}" srcId="{EF2FCCF4-25AC-4FEE-8B34-09C3B02B484C}" destId="{7FC96466-3930-4ED9-BCC3-FB6AFD4F9A8A}" srcOrd="2" destOrd="0" parTransId="{032D3722-0BAE-4877-A13C-12AD8AD85307}" sibTransId="{15030053-1D1D-4669-8768-48F7C6197C32}"/>
    <dgm:cxn modelId="{826FF78B-807A-49CF-B423-0CAF70C1B75B}" srcId="{80173C21-C9CF-4739-A338-0FBE3BBEB452}" destId="{8C9158C6-8BFE-4B0A-87A7-945F6C5EEE07}" srcOrd="4" destOrd="0" parTransId="{93B0F586-6D2C-4075-9A8D-25F8B5F6CDA1}" sibTransId="{FDC9130A-4E2B-4E4A-BDAC-35896393D7E5}"/>
    <dgm:cxn modelId="{3C989692-2501-4DBB-8FF4-50ED11EB348F}" type="presOf" srcId="{80173C21-C9CF-4739-A338-0FBE3BBEB452}" destId="{A8932CD3-C990-41C8-BD0B-FD43ECF1E110}" srcOrd="0" destOrd="0" presId="urn:microsoft.com/office/officeart/2005/8/layout/hierarchy1"/>
    <dgm:cxn modelId="{36C3861A-F849-4041-8421-966E173C0F4F}" type="presOf" srcId="{FC1DA52B-F44A-4FF7-803E-19BB16884347}" destId="{834E69E9-8C59-4123-9FE4-C1FFE21FC748}" srcOrd="0" destOrd="0" presId="urn:microsoft.com/office/officeart/2005/8/layout/hierarchy1"/>
    <dgm:cxn modelId="{02D56C0A-2A47-48B4-9A0C-5BD67C8AB0F4}" type="presOf" srcId="{61B430A5-42CC-4B1C-B9C9-F6024E79EDE2}" destId="{82F2EB95-B8C8-43A0-93D9-B6B8001C032D}" srcOrd="0" destOrd="0" presId="urn:microsoft.com/office/officeart/2005/8/layout/hierarchy1"/>
    <dgm:cxn modelId="{D3AF0436-F566-47A0-8111-11917B0059AE}" type="presOf" srcId="{394ADB66-0C48-45D3-8D4B-9085F863D203}" destId="{B1C7AD33-B3F0-4C88-8C81-668E32744C91}" srcOrd="0" destOrd="0" presId="urn:microsoft.com/office/officeart/2005/8/layout/hierarchy1"/>
    <dgm:cxn modelId="{F7CF18FE-B5A5-4508-A1E1-836841899CCA}" type="presOf" srcId="{6B9CFBE6-E3D4-4268-A2C0-A0EDDFF534BF}" destId="{059DC607-FBE6-41B2-9D16-71536358F980}" srcOrd="0" destOrd="0" presId="urn:microsoft.com/office/officeart/2005/8/layout/hierarchy1"/>
    <dgm:cxn modelId="{473FBF16-BD88-4F90-B75B-C7CF8BD632AE}" type="presOf" srcId="{8C9158C6-8BFE-4B0A-87A7-945F6C5EEE07}" destId="{FBFD6B33-F6DD-427F-AA45-5017AB5BE034}" srcOrd="0" destOrd="0" presId="urn:microsoft.com/office/officeart/2005/8/layout/hierarchy1"/>
    <dgm:cxn modelId="{CFA347C4-6131-4799-ADCB-12DD089536BB}" type="presParOf" srcId="{72CAF259-D878-48D3-A44A-F9E39B213344}" destId="{F45E8420-866A-405B-9D1B-1263B57C0A38}" srcOrd="0" destOrd="0" presId="urn:microsoft.com/office/officeart/2005/8/layout/hierarchy1"/>
    <dgm:cxn modelId="{13263430-FF3E-497C-808A-1C852B8607B7}" type="presParOf" srcId="{F45E8420-866A-405B-9D1B-1263B57C0A38}" destId="{31CDD361-E455-440D-AB4D-7E7FC72E90D7}" srcOrd="0" destOrd="0" presId="urn:microsoft.com/office/officeart/2005/8/layout/hierarchy1"/>
    <dgm:cxn modelId="{17E16FA6-F875-438D-89C4-794447CBB5C0}" type="presParOf" srcId="{31CDD361-E455-440D-AB4D-7E7FC72E90D7}" destId="{F0E7BE8B-8451-4A15-A170-6FEBE37A1952}" srcOrd="0" destOrd="0" presId="urn:microsoft.com/office/officeart/2005/8/layout/hierarchy1"/>
    <dgm:cxn modelId="{811BB9A7-C5CF-48D4-B249-276400CA3474}" type="presParOf" srcId="{31CDD361-E455-440D-AB4D-7E7FC72E90D7}" destId="{A8932CD3-C990-41C8-BD0B-FD43ECF1E110}" srcOrd="1" destOrd="0" presId="urn:microsoft.com/office/officeart/2005/8/layout/hierarchy1"/>
    <dgm:cxn modelId="{5B843051-8A2F-4E6C-BC1C-A5E75AD8F691}" type="presParOf" srcId="{F45E8420-866A-405B-9D1B-1263B57C0A38}" destId="{04C0477A-ABAF-4416-B4D1-7F65921DC30D}" srcOrd="1" destOrd="0" presId="urn:microsoft.com/office/officeart/2005/8/layout/hierarchy1"/>
    <dgm:cxn modelId="{1079D018-9D50-4137-AD8E-7AC015652531}" type="presParOf" srcId="{04C0477A-ABAF-4416-B4D1-7F65921DC30D}" destId="{B1C7AD33-B3F0-4C88-8C81-668E32744C91}" srcOrd="0" destOrd="0" presId="urn:microsoft.com/office/officeart/2005/8/layout/hierarchy1"/>
    <dgm:cxn modelId="{33F91FB4-690C-4704-9431-C1AAEF8A7B80}" type="presParOf" srcId="{04C0477A-ABAF-4416-B4D1-7F65921DC30D}" destId="{97DFC8F6-42EC-4811-84A0-970A00A97D52}" srcOrd="1" destOrd="0" presId="urn:microsoft.com/office/officeart/2005/8/layout/hierarchy1"/>
    <dgm:cxn modelId="{72F08375-C916-46C9-AE54-CEF821CB1E3B}" type="presParOf" srcId="{97DFC8F6-42EC-4811-84A0-970A00A97D52}" destId="{C671051B-C80B-4534-9E57-D24805BDC686}" srcOrd="0" destOrd="0" presId="urn:microsoft.com/office/officeart/2005/8/layout/hierarchy1"/>
    <dgm:cxn modelId="{6B48C658-7B07-4982-A7AF-38FA18C1600D}" type="presParOf" srcId="{C671051B-C80B-4534-9E57-D24805BDC686}" destId="{30D9B907-CD95-464F-B15F-1F30D3663BB6}" srcOrd="0" destOrd="0" presId="urn:microsoft.com/office/officeart/2005/8/layout/hierarchy1"/>
    <dgm:cxn modelId="{562FF400-5E92-412A-BA21-9F1C027E81A2}" type="presParOf" srcId="{C671051B-C80B-4534-9E57-D24805BDC686}" destId="{82F2EB95-B8C8-43A0-93D9-B6B8001C032D}" srcOrd="1" destOrd="0" presId="urn:microsoft.com/office/officeart/2005/8/layout/hierarchy1"/>
    <dgm:cxn modelId="{8DC1B0BD-5E4F-48C9-A2CF-E5E1E5802A18}" type="presParOf" srcId="{97DFC8F6-42EC-4811-84A0-970A00A97D52}" destId="{9EE4132B-1218-4599-80CF-2AB65AAAD7B2}" srcOrd="1" destOrd="0" presId="urn:microsoft.com/office/officeart/2005/8/layout/hierarchy1"/>
    <dgm:cxn modelId="{E265F245-9343-4E4F-AAFE-746BA91810C2}" type="presParOf" srcId="{04C0477A-ABAF-4416-B4D1-7F65921DC30D}" destId="{834E69E9-8C59-4123-9FE4-C1FFE21FC748}" srcOrd="2" destOrd="0" presId="urn:microsoft.com/office/officeart/2005/8/layout/hierarchy1"/>
    <dgm:cxn modelId="{CA0551E7-6CE4-4A17-B896-6F2844527FAD}" type="presParOf" srcId="{04C0477A-ABAF-4416-B4D1-7F65921DC30D}" destId="{FD38F103-77BF-494A-A443-6150AA057750}" srcOrd="3" destOrd="0" presId="urn:microsoft.com/office/officeart/2005/8/layout/hierarchy1"/>
    <dgm:cxn modelId="{FB3CF341-6D14-48B6-93EE-3FBFB59C9E86}" type="presParOf" srcId="{FD38F103-77BF-494A-A443-6150AA057750}" destId="{27119E2A-B421-475F-AF94-DA0B51E3E078}" srcOrd="0" destOrd="0" presId="urn:microsoft.com/office/officeart/2005/8/layout/hierarchy1"/>
    <dgm:cxn modelId="{460F86DD-485A-4FFD-866B-F432745970BC}" type="presParOf" srcId="{27119E2A-B421-475F-AF94-DA0B51E3E078}" destId="{B9EFCAE7-ADA7-45C7-91A2-1B2F162D430D}" srcOrd="0" destOrd="0" presId="urn:microsoft.com/office/officeart/2005/8/layout/hierarchy1"/>
    <dgm:cxn modelId="{FFAD4E2C-0AAC-4E50-B3AC-7AED8EBC6682}" type="presParOf" srcId="{27119E2A-B421-475F-AF94-DA0B51E3E078}" destId="{38FD5CC0-7C6F-4BF3-AFA7-B52E421C4356}" srcOrd="1" destOrd="0" presId="urn:microsoft.com/office/officeart/2005/8/layout/hierarchy1"/>
    <dgm:cxn modelId="{1042B340-446E-492A-9E45-75BB6A74C171}" type="presParOf" srcId="{FD38F103-77BF-494A-A443-6150AA057750}" destId="{3B509DD0-668F-4B46-873B-07C1B1FA7A80}" srcOrd="1" destOrd="0" presId="urn:microsoft.com/office/officeart/2005/8/layout/hierarchy1"/>
    <dgm:cxn modelId="{37329907-1606-4E22-B804-017B11933A89}" type="presParOf" srcId="{04C0477A-ABAF-4416-B4D1-7F65921DC30D}" destId="{28801B3C-4A60-49F8-A92C-D57373E5FF4E}" srcOrd="4" destOrd="0" presId="urn:microsoft.com/office/officeart/2005/8/layout/hierarchy1"/>
    <dgm:cxn modelId="{D67DE744-3FB4-4006-92DC-663556662F96}" type="presParOf" srcId="{04C0477A-ABAF-4416-B4D1-7F65921DC30D}" destId="{52C6A826-E6CD-4D3D-8B69-5F0DA9352DE5}" srcOrd="5" destOrd="0" presId="urn:microsoft.com/office/officeart/2005/8/layout/hierarchy1"/>
    <dgm:cxn modelId="{BBEC6691-9F09-45D7-84F7-A0A0D2653C56}" type="presParOf" srcId="{52C6A826-E6CD-4D3D-8B69-5F0DA9352DE5}" destId="{6A227CD7-8B13-44B9-8B7A-DA8200521510}" srcOrd="0" destOrd="0" presId="urn:microsoft.com/office/officeart/2005/8/layout/hierarchy1"/>
    <dgm:cxn modelId="{FB843922-3134-4A0C-A081-7363C25C4EE8}" type="presParOf" srcId="{6A227CD7-8B13-44B9-8B7A-DA8200521510}" destId="{8EC33199-A51E-46D3-8123-D518AB41CEAC}" srcOrd="0" destOrd="0" presId="urn:microsoft.com/office/officeart/2005/8/layout/hierarchy1"/>
    <dgm:cxn modelId="{E3BF81D7-8B32-4A9E-9807-BE993142A45B}" type="presParOf" srcId="{6A227CD7-8B13-44B9-8B7A-DA8200521510}" destId="{EE98BC8A-0D3E-4230-8D97-BAF94A90E1D3}" srcOrd="1" destOrd="0" presId="urn:microsoft.com/office/officeart/2005/8/layout/hierarchy1"/>
    <dgm:cxn modelId="{854CC7B5-7BF1-4766-A8D2-96AD83601DD7}" type="presParOf" srcId="{52C6A826-E6CD-4D3D-8B69-5F0DA9352DE5}" destId="{D3519484-8418-4681-B0CB-1B07F5BF0617}" srcOrd="1" destOrd="0" presId="urn:microsoft.com/office/officeart/2005/8/layout/hierarchy1"/>
    <dgm:cxn modelId="{62EBD4AD-246D-4162-B9FD-AA1C94D0D33D}" type="presParOf" srcId="{D3519484-8418-4681-B0CB-1B07F5BF0617}" destId="{2C60A9C4-2666-4ECB-B921-BEFC3A58B9FC}" srcOrd="0" destOrd="0" presId="urn:microsoft.com/office/officeart/2005/8/layout/hierarchy1"/>
    <dgm:cxn modelId="{3927A233-220C-4754-8CFB-8AFF2355F782}" type="presParOf" srcId="{D3519484-8418-4681-B0CB-1B07F5BF0617}" destId="{3E3E2D9A-153E-4CA0-A1D2-C85E2BF64382}" srcOrd="1" destOrd="0" presId="urn:microsoft.com/office/officeart/2005/8/layout/hierarchy1"/>
    <dgm:cxn modelId="{72AB0169-12E3-4831-9F0A-E65E8D155BB9}" type="presParOf" srcId="{3E3E2D9A-153E-4CA0-A1D2-C85E2BF64382}" destId="{2B3AD8F6-48F2-4135-BA91-03D2186B5592}" srcOrd="0" destOrd="0" presId="urn:microsoft.com/office/officeart/2005/8/layout/hierarchy1"/>
    <dgm:cxn modelId="{06825F0A-4A15-47F1-96ED-2BE3E9AC1EAE}" type="presParOf" srcId="{2B3AD8F6-48F2-4135-BA91-03D2186B5592}" destId="{D1075DE7-C98B-43C2-9C4B-472D4D5C39CC}" srcOrd="0" destOrd="0" presId="urn:microsoft.com/office/officeart/2005/8/layout/hierarchy1"/>
    <dgm:cxn modelId="{99D9A3B1-975C-4E8E-8122-45070E1B020A}" type="presParOf" srcId="{2B3AD8F6-48F2-4135-BA91-03D2186B5592}" destId="{71C7353B-9A2B-4A80-BEAE-110B4EA16BEF}" srcOrd="1" destOrd="0" presId="urn:microsoft.com/office/officeart/2005/8/layout/hierarchy1"/>
    <dgm:cxn modelId="{60CC9ABA-7ADE-4809-9660-2DA5D3171037}" type="presParOf" srcId="{3E3E2D9A-153E-4CA0-A1D2-C85E2BF64382}" destId="{E97BA19B-DBF7-45FA-ADD8-81D94422FED6}" srcOrd="1" destOrd="0" presId="urn:microsoft.com/office/officeart/2005/8/layout/hierarchy1"/>
    <dgm:cxn modelId="{E6B24463-A2AE-447E-A198-31F98B73E39C}" type="presParOf" srcId="{D3519484-8418-4681-B0CB-1B07F5BF0617}" destId="{D3D6274E-7A53-4535-8DDB-6FEFD9595D6A}" srcOrd="2" destOrd="0" presId="urn:microsoft.com/office/officeart/2005/8/layout/hierarchy1"/>
    <dgm:cxn modelId="{8D7E8711-CFAE-41F5-A006-A5ED9B351B2A}" type="presParOf" srcId="{D3519484-8418-4681-B0CB-1B07F5BF0617}" destId="{A3DB5066-E0CB-40CC-9F6E-BEA2AFBEBE0E}" srcOrd="3" destOrd="0" presId="urn:microsoft.com/office/officeart/2005/8/layout/hierarchy1"/>
    <dgm:cxn modelId="{B22B0630-D2BC-4BA5-BB37-AB168C3419F4}" type="presParOf" srcId="{A3DB5066-E0CB-40CC-9F6E-BEA2AFBEBE0E}" destId="{7139797D-92E8-4916-9845-E0AFD1AD1044}" srcOrd="0" destOrd="0" presId="urn:microsoft.com/office/officeart/2005/8/layout/hierarchy1"/>
    <dgm:cxn modelId="{48CACE1A-B950-471E-9A82-7EC79E0F8313}" type="presParOf" srcId="{7139797D-92E8-4916-9845-E0AFD1AD1044}" destId="{7EA3BF8F-283A-4488-9B12-4C5EBBB54C94}" srcOrd="0" destOrd="0" presId="urn:microsoft.com/office/officeart/2005/8/layout/hierarchy1"/>
    <dgm:cxn modelId="{9C1BFBDA-38D2-4988-AB9C-AE389C97E36B}" type="presParOf" srcId="{7139797D-92E8-4916-9845-E0AFD1AD1044}" destId="{059DC607-FBE6-41B2-9D16-71536358F980}" srcOrd="1" destOrd="0" presId="urn:microsoft.com/office/officeart/2005/8/layout/hierarchy1"/>
    <dgm:cxn modelId="{8CB43996-612C-45DE-B287-06DDD7183E55}" type="presParOf" srcId="{A3DB5066-E0CB-40CC-9F6E-BEA2AFBEBE0E}" destId="{79A9525B-8E91-491C-B758-C33D27C4ECA6}" srcOrd="1" destOrd="0" presId="urn:microsoft.com/office/officeart/2005/8/layout/hierarchy1"/>
    <dgm:cxn modelId="{D8AF1F06-E180-45F4-95A6-73373050DFF6}" type="presParOf" srcId="{D3519484-8418-4681-B0CB-1B07F5BF0617}" destId="{06BAE34E-7767-4414-951F-4910FB40E198}" srcOrd="4" destOrd="0" presId="urn:microsoft.com/office/officeart/2005/8/layout/hierarchy1"/>
    <dgm:cxn modelId="{0252A430-8527-4B52-9CBB-F3120CBF77B3}" type="presParOf" srcId="{D3519484-8418-4681-B0CB-1B07F5BF0617}" destId="{E88A685A-1A53-4BBB-8D90-9EA5B28AC334}" srcOrd="5" destOrd="0" presId="urn:microsoft.com/office/officeart/2005/8/layout/hierarchy1"/>
    <dgm:cxn modelId="{77FD5F8A-A45B-4BB9-85B0-49857421CE57}" type="presParOf" srcId="{E88A685A-1A53-4BBB-8D90-9EA5B28AC334}" destId="{D8721F69-A605-4786-8403-041A1ED081CA}" srcOrd="0" destOrd="0" presId="urn:microsoft.com/office/officeart/2005/8/layout/hierarchy1"/>
    <dgm:cxn modelId="{13BE0DF8-0AF7-47C3-8C56-D0DD2A459EE4}" type="presParOf" srcId="{D8721F69-A605-4786-8403-041A1ED081CA}" destId="{16079577-A354-4200-BFC0-0317D576280B}" srcOrd="0" destOrd="0" presId="urn:microsoft.com/office/officeart/2005/8/layout/hierarchy1"/>
    <dgm:cxn modelId="{B0CBED7A-D5DC-4E8D-ACFE-A854C7B23E99}" type="presParOf" srcId="{D8721F69-A605-4786-8403-041A1ED081CA}" destId="{86B1EE9E-8E57-4BDB-A5A1-8424B8033CE1}" srcOrd="1" destOrd="0" presId="urn:microsoft.com/office/officeart/2005/8/layout/hierarchy1"/>
    <dgm:cxn modelId="{B2F1719A-FBB4-427E-889C-FF0576834245}" type="presParOf" srcId="{E88A685A-1A53-4BBB-8D90-9EA5B28AC334}" destId="{592322CD-DD10-4E04-93CB-DA384A03E959}" srcOrd="1" destOrd="0" presId="urn:microsoft.com/office/officeart/2005/8/layout/hierarchy1"/>
    <dgm:cxn modelId="{E30FFBCA-4597-44DC-823C-345197262545}" type="presParOf" srcId="{04C0477A-ABAF-4416-B4D1-7F65921DC30D}" destId="{4FF74024-DA40-494B-9CFD-200A9FB8E043}" srcOrd="6" destOrd="0" presId="urn:microsoft.com/office/officeart/2005/8/layout/hierarchy1"/>
    <dgm:cxn modelId="{FDF6E032-7DD7-4C79-9D98-C688ACD13DAF}" type="presParOf" srcId="{04C0477A-ABAF-4416-B4D1-7F65921DC30D}" destId="{ADA35E1C-7524-4E04-A3C8-D503EDB753D3}" srcOrd="7" destOrd="0" presId="urn:microsoft.com/office/officeart/2005/8/layout/hierarchy1"/>
    <dgm:cxn modelId="{50D1E70F-00AD-43DB-BD0D-E9BC0578852A}" type="presParOf" srcId="{ADA35E1C-7524-4E04-A3C8-D503EDB753D3}" destId="{8B434672-55CF-4B57-AA07-56B1BAC61F2E}" srcOrd="0" destOrd="0" presId="urn:microsoft.com/office/officeart/2005/8/layout/hierarchy1"/>
    <dgm:cxn modelId="{4B8CFB84-617B-42A1-B17C-407F2EF2CA8B}" type="presParOf" srcId="{8B434672-55CF-4B57-AA07-56B1BAC61F2E}" destId="{75D79646-877D-43FA-A157-0A998AF49372}" srcOrd="0" destOrd="0" presId="urn:microsoft.com/office/officeart/2005/8/layout/hierarchy1"/>
    <dgm:cxn modelId="{710848EB-0623-457B-8DF3-B9A022F30B76}" type="presParOf" srcId="{8B434672-55CF-4B57-AA07-56B1BAC61F2E}" destId="{93DDCB5F-BDD2-45D4-95F1-590D049E368D}" srcOrd="1" destOrd="0" presId="urn:microsoft.com/office/officeart/2005/8/layout/hierarchy1"/>
    <dgm:cxn modelId="{6DD26E7A-F958-455F-B48E-C00C49BBDB66}" type="presParOf" srcId="{ADA35E1C-7524-4E04-A3C8-D503EDB753D3}" destId="{296D4B3A-3B85-4CEB-B0E9-E65AD886F895}" srcOrd="1" destOrd="0" presId="urn:microsoft.com/office/officeart/2005/8/layout/hierarchy1"/>
    <dgm:cxn modelId="{DA0A89C1-D7BA-4FC0-9A22-082DDFD2A7A1}" type="presParOf" srcId="{04C0477A-ABAF-4416-B4D1-7F65921DC30D}" destId="{711B840A-28E7-4B19-8C7A-EA2EE309CC55}" srcOrd="8" destOrd="0" presId="urn:microsoft.com/office/officeart/2005/8/layout/hierarchy1"/>
    <dgm:cxn modelId="{654FFA98-2DD9-4865-A4C1-DC2246B91B87}" type="presParOf" srcId="{04C0477A-ABAF-4416-B4D1-7F65921DC30D}" destId="{C6B22E3B-8CBA-4A2C-ABE1-AB5E93EF623D}" srcOrd="9" destOrd="0" presId="urn:microsoft.com/office/officeart/2005/8/layout/hierarchy1"/>
    <dgm:cxn modelId="{E8C69857-29E5-4AD0-89BE-681FDDEC1624}" type="presParOf" srcId="{C6B22E3B-8CBA-4A2C-ABE1-AB5E93EF623D}" destId="{BCAD81D9-F644-4E62-9063-A99291ED8500}" srcOrd="0" destOrd="0" presId="urn:microsoft.com/office/officeart/2005/8/layout/hierarchy1"/>
    <dgm:cxn modelId="{9007F0FB-A974-4962-9EA7-1D927E8CFE3B}" type="presParOf" srcId="{BCAD81D9-F644-4E62-9063-A99291ED8500}" destId="{67CA624D-23AF-4922-BB7F-B642E0F7379A}" srcOrd="0" destOrd="0" presId="urn:microsoft.com/office/officeart/2005/8/layout/hierarchy1"/>
    <dgm:cxn modelId="{0032476C-435B-4035-B99B-B3A5EDD0131A}" type="presParOf" srcId="{BCAD81D9-F644-4E62-9063-A99291ED8500}" destId="{FBFD6B33-F6DD-427F-AA45-5017AB5BE034}" srcOrd="1" destOrd="0" presId="urn:microsoft.com/office/officeart/2005/8/layout/hierarchy1"/>
    <dgm:cxn modelId="{495C0F92-31DC-4370-920D-17BEC81CEE21}" type="presParOf" srcId="{C6B22E3B-8CBA-4A2C-ABE1-AB5E93EF623D}" destId="{5659157A-C42F-4AE9-8471-6FB9DBDC12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B840A-28E7-4B19-8C7A-EA2EE309CC55}">
      <dsp:nvSpPr>
        <dsp:cNvPr id="0" name=""/>
        <dsp:cNvSpPr/>
      </dsp:nvSpPr>
      <dsp:spPr>
        <a:xfrm>
          <a:off x="4382074" y="1697003"/>
          <a:ext cx="3635415" cy="432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757"/>
              </a:lnTo>
              <a:lnTo>
                <a:pt x="3635415" y="294757"/>
              </a:lnTo>
              <a:lnTo>
                <a:pt x="3635415" y="4325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74024-DA40-494B-9CFD-200A9FB8E043}">
      <dsp:nvSpPr>
        <dsp:cNvPr id="0" name=""/>
        <dsp:cNvSpPr/>
      </dsp:nvSpPr>
      <dsp:spPr>
        <a:xfrm>
          <a:off x="4382074" y="1697003"/>
          <a:ext cx="1817707" cy="432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757"/>
              </a:lnTo>
              <a:lnTo>
                <a:pt x="1817707" y="294757"/>
              </a:lnTo>
              <a:lnTo>
                <a:pt x="1817707" y="4325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AE34E-7767-4414-951F-4910FB40E198}">
      <dsp:nvSpPr>
        <dsp:cNvPr id="0" name=""/>
        <dsp:cNvSpPr/>
      </dsp:nvSpPr>
      <dsp:spPr>
        <a:xfrm>
          <a:off x="4382074" y="3073917"/>
          <a:ext cx="1817707" cy="432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757"/>
              </a:lnTo>
              <a:lnTo>
                <a:pt x="1817707" y="294757"/>
              </a:lnTo>
              <a:lnTo>
                <a:pt x="1817707" y="43253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6274E-7A53-4535-8DDB-6FEFD9595D6A}">
      <dsp:nvSpPr>
        <dsp:cNvPr id="0" name=""/>
        <dsp:cNvSpPr/>
      </dsp:nvSpPr>
      <dsp:spPr>
        <a:xfrm>
          <a:off x="4336354" y="3073917"/>
          <a:ext cx="91440" cy="4325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53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0A9C4-2666-4ECB-B921-BEFC3A58B9FC}">
      <dsp:nvSpPr>
        <dsp:cNvPr id="0" name=""/>
        <dsp:cNvSpPr/>
      </dsp:nvSpPr>
      <dsp:spPr>
        <a:xfrm>
          <a:off x="2564367" y="3073917"/>
          <a:ext cx="1817707" cy="432531"/>
        </a:xfrm>
        <a:custGeom>
          <a:avLst/>
          <a:gdLst/>
          <a:ahLst/>
          <a:cxnLst/>
          <a:rect l="0" t="0" r="0" b="0"/>
          <a:pathLst>
            <a:path>
              <a:moveTo>
                <a:pt x="1817707" y="0"/>
              </a:moveTo>
              <a:lnTo>
                <a:pt x="1817707" y="294757"/>
              </a:lnTo>
              <a:lnTo>
                <a:pt x="0" y="294757"/>
              </a:lnTo>
              <a:lnTo>
                <a:pt x="0" y="43253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01B3C-4A60-49F8-A92C-D57373E5FF4E}">
      <dsp:nvSpPr>
        <dsp:cNvPr id="0" name=""/>
        <dsp:cNvSpPr/>
      </dsp:nvSpPr>
      <dsp:spPr>
        <a:xfrm>
          <a:off x="4336354" y="1697003"/>
          <a:ext cx="91440" cy="4325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531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E69E9-8C59-4123-9FE4-C1FFE21FC748}">
      <dsp:nvSpPr>
        <dsp:cNvPr id="0" name=""/>
        <dsp:cNvSpPr/>
      </dsp:nvSpPr>
      <dsp:spPr>
        <a:xfrm>
          <a:off x="2564367" y="1697003"/>
          <a:ext cx="1817707" cy="432531"/>
        </a:xfrm>
        <a:custGeom>
          <a:avLst/>
          <a:gdLst/>
          <a:ahLst/>
          <a:cxnLst/>
          <a:rect l="0" t="0" r="0" b="0"/>
          <a:pathLst>
            <a:path>
              <a:moveTo>
                <a:pt x="1817707" y="0"/>
              </a:moveTo>
              <a:lnTo>
                <a:pt x="1817707" y="294757"/>
              </a:lnTo>
              <a:lnTo>
                <a:pt x="0" y="294757"/>
              </a:lnTo>
              <a:lnTo>
                <a:pt x="0" y="4325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7AD33-B3F0-4C88-8C81-668E32744C91}">
      <dsp:nvSpPr>
        <dsp:cNvPr id="0" name=""/>
        <dsp:cNvSpPr/>
      </dsp:nvSpPr>
      <dsp:spPr>
        <a:xfrm>
          <a:off x="746659" y="1697003"/>
          <a:ext cx="3635415" cy="432531"/>
        </a:xfrm>
        <a:custGeom>
          <a:avLst/>
          <a:gdLst/>
          <a:ahLst/>
          <a:cxnLst/>
          <a:rect l="0" t="0" r="0" b="0"/>
          <a:pathLst>
            <a:path>
              <a:moveTo>
                <a:pt x="3635415" y="0"/>
              </a:moveTo>
              <a:lnTo>
                <a:pt x="3635415" y="294757"/>
              </a:lnTo>
              <a:lnTo>
                <a:pt x="0" y="294757"/>
              </a:lnTo>
              <a:lnTo>
                <a:pt x="0" y="432531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7BE8B-8451-4A15-A170-6FEBE37A1952}">
      <dsp:nvSpPr>
        <dsp:cNvPr id="0" name=""/>
        <dsp:cNvSpPr/>
      </dsp:nvSpPr>
      <dsp:spPr>
        <a:xfrm>
          <a:off x="3638467" y="752622"/>
          <a:ext cx="1487215" cy="944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accent1">
                <a:lumMod val="75000"/>
              </a:schemeClr>
            </a:gs>
            <a:gs pos="70000">
              <a:schemeClr val="bg2">
                <a:lumMod val="50000"/>
              </a:schemeClr>
            </a:gs>
            <a:gs pos="100000">
              <a:schemeClr val="bg2">
                <a:lumMod val="5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932CD3-C990-41C8-BD0B-FD43ECF1E110}">
      <dsp:nvSpPr>
        <dsp:cNvPr id="0" name=""/>
        <dsp:cNvSpPr/>
      </dsp:nvSpPr>
      <dsp:spPr>
        <a:xfrm>
          <a:off x="3803713" y="909606"/>
          <a:ext cx="1487215" cy="944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>
              <a:lumMod val="5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Measurable Skill Gain</a:t>
          </a:r>
          <a:endParaRPr lang="en-US" sz="1300" kern="1200" dirty="0"/>
        </a:p>
      </dsp:txBody>
      <dsp:txXfrm>
        <a:off x="3831373" y="937266"/>
        <a:ext cx="1431895" cy="889061"/>
      </dsp:txXfrm>
    </dsp:sp>
    <dsp:sp modelId="{30D9B907-CD95-464F-B15F-1F30D3663BB6}">
      <dsp:nvSpPr>
        <dsp:cNvPr id="0" name=""/>
        <dsp:cNvSpPr/>
      </dsp:nvSpPr>
      <dsp:spPr>
        <a:xfrm>
          <a:off x="3052" y="2129535"/>
          <a:ext cx="1487215" cy="944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accent1">
                <a:lumMod val="75000"/>
              </a:schemeClr>
            </a:gs>
            <a:gs pos="70000">
              <a:schemeClr val="bg2">
                <a:lumMod val="50000"/>
              </a:schemeClr>
            </a:gs>
            <a:gs pos="100000">
              <a:schemeClr val="bg2">
                <a:lumMod val="5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F2EB95-B8C8-43A0-93D9-B6B8001C032D}">
      <dsp:nvSpPr>
        <dsp:cNvPr id="0" name=""/>
        <dsp:cNvSpPr/>
      </dsp:nvSpPr>
      <dsp:spPr>
        <a:xfrm>
          <a:off x="168298" y="2286519"/>
          <a:ext cx="1487215" cy="944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>
              <a:lumMod val="5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Secondary Diploma/ Equivalent</a:t>
          </a:r>
          <a:endParaRPr lang="en-US" sz="1300" kern="1200" dirty="0"/>
        </a:p>
      </dsp:txBody>
      <dsp:txXfrm>
        <a:off x="195958" y="2314179"/>
        <a:ext cx="1431895" cy="889061"/>
      </dsp:txXfrm>
    </dsp:sp>
    <dsp:sp modelId="{B9EFCAE7-ADA7-45C7-91A2-1B2F162D430D}">
      <dsp:nvSpPr>
        <dsp:cNvPr id="0" name=""/>
        <dsp:cNvSpPr/>
      </dsp:nvSpPr>
      <dsp:spPr>
        <a:xfrm>
          <a:off x="1820759" y="2129535"/>
          <a:ext cx="1487215" cy="944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FD5CC0-7C6F-4BF3-AFA7-B52E421C4356}">
      <dsp:nvSpPr>
        <dsp:cNvPr id="0" name=""/>
        <dsp:cNvSpPr/>
      </dsp:nvSpPr>
      <dsp:spPr>
        <a:xfrm>
          <a:off x="1986005" y="2286519"/>
          <a:ext cx="1487215" cy="944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Secondary or Post-Secondary Transcript</a:t>
          </a:r>
          <a:endParaRPr lang="en-US" sz="1300" kern="1200" dirty="0"/>
        </a:p>
      </dsp:txBody>
      <dsp:txXfrm>
        <a:off x="2013665" y="2314179"/>
        <a:ext cx="1431895" cy="889061"/>
      </dsp:txXfrm>
    </dsp:sp>
    <dsp:sp modelId="{8EC33199-A51E-46D3-8123-D518AB41CEAC}">
      <dsp:nvSpPr>
        <dsp:cNvPr id="0" name=""/>
        <dsp:cNvSpPr/>
      </dsp:nvSpPr>
      <dsp:spPr>
        <a:xfrm>
          <a:off x="3638467" y="2129535"/>
          <a:ext cx="1487215" cy="944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accent1">
                <a:lumMod val="75000"/>
              </a:schemeClr>
            </a:gs>
            <a:gs pos="70000">
              <a:schemeClr val="bg2">
                <a:lumMod val="50000"/>
              </a:schemeClr>
            </a:gs>
            <a:gs pos="100000">
              <a:schemeClr val="bg2">
                <a:lumMod val="5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98BC8A-0D3E-4230-8D97-BAF94A90E1D3}">
      <dsp:nvSpPr>
        <dsp:cNvPr id="0" name=""/>
        <dsp:cNvSpPr/>
      </dsp:nvSpPr>
      <dsp:spPr>
        <a:xfrm>
          <a:off x="3803713" y="2286519"/>
          <a:ext cx="1487215" cy="944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F0"/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Educational Functioning Level Gain</a:t>
          </a:r>
          <a:endParaRPr lang="en-US" sz="1300" kern="1200" dirty="0"/>
        </a:p>
      </dsp:txBody>
      <dsp:txXfrm>
        <a:off x="3831373" y="2314179"/>
        <a:ext cx="1431895" cy="889061"/>
      </dsp:txXfrm>
    </dsp:sp>
    <dsp:sp modelId="{D1075DE7-C98B-43C2-9C4B-472D4D5C39CC}">
      <dsp:nvSpPr>
        <dsp:cNvPr id="0" name=""/>
        <dsp:cNvSpPr/>
      </dsp:nvSpPr>
      <dsp:spPr>
        <a:xfrm>
          <a:off x="1820759" y="3506449"/>
          <a:ext cx="1487215" cy="944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C7353B-9A2B-4A80-BEAE-110B4EA16BEF}">
      <dsp:nvSpPr>
        <dsp:cNvPr id="0" name=""/>
        <dsp:cNvSpPr/>
      </dsp:nvSpPr>
      <dsp:spPr>
        <a:xfrm>
          <a:off x="1986005" y="3663433"/>
          <a:ext cx="1487215" cy="944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Pre-Post Test</a:t>
          </a:r>
          <a:endParaRPr lang="en-US" sz="1300" kern="1200" dirty="0"/>
        </a:p>
      </dsp:txBody>
      <dsp:txXfrm>
        <a:off x="2013665" y="3691093"/>
        <a:ext cx="1431895" cy="889061"/>
      </dsp:txXfrm>
    </dsp:sp>
    <dsp:sp modelId="{7EA3BF8F-283A-4488-9B12-4C5EBBB54C94}">
      <dsp:nvSpPr>
        <dsp:cNvPr id="0" name=""/>
        <dsp:cNvSpPr/>
      </dsp:nvSpPr>
      <dsp:spPr>
        <a:xfrm>
          <a:off x="3638467" y="3506449"/>
          <a:ext cx="1487215" cy="944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9DC607-FBE6-41B2-9D16-71536358F980}">
      <dsp:nvSpPr>
        <dsp:cNvPr id="0" name=""/>
        <dsp:cNvSpPr/>
      </dsp:nvSpPr>
      <dsp:spPr>
        <a:xfrm>
          <a:off x="3803713" y="3663433"/>
          <a:ext cx="1487215" cy="944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Completion of Carnegie Units</a:t>
          </a:r>
          <a:endParaRPr lang="en-US" sz="1300" kern="1200" dirty="0"/>
        </a:p>
      </dsp:txBody>
      <dsp:txXfrm>
        <a:off x="3831373" y="3691093"/>
        <a:ext cx="1431895" cy="889061"/>
      </dsp:txXfrm>
    </dsp:sp>
    <dsp:sp modelId="{16079577-A354-4200-BFC0-0317D576280B}">
      <dsp:nvSpPr>
        <dsp:cNvPr id="0" name=""/>
        <dsp:cNvSpPr/>
      </dsp:nvSpPr>
      <dsp:spPr>
        <a:xfrm>
          <a:off x="5456174" y="3506449"/>
          <a:ext cx="1487215" cy="944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B1EE9E-8E57-4BDB-A5A1-8424B8033CE1}">
      <dsp:nvSpPr>
        <dsp:cNvPr id="0" name=""/>
        <dsp:cNvSpPr/>
      </dsp:nvSpPr>
      <dsp:spPr>
        <a:xfrm>
          <a:off x="5621421" y="3663433"/>
          <a:ext cx="1487215" cy="944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Program Exit + Entry into Postsecondary Education</a:t>
          </a:r>
          <a:endParaRPr lang="en-US" sz="1300" kern="1200" dirty="0"/>
        </a:p>
      </dsp:txBody>
      <dsp:txXfrm>
        <a:off x="5649081" y="3691093"/>
        <a:ext cx="1431895" cy="889061"/>
      </dsp:txXfrm>
    </dsp:sp>
    <dsp:sp modelId="{75D79646-877D-43FA-A157-0A998AF49372}">
      <dsp:nvSpPr>
        <dsp:cNvPr id="0" name=""/>
        <dsp:cNvSpPr/>
      </dsp:nvSpPr>
      <dsp:spPr>
        <a:xfrm>
          <a:off x="5456174" y="2129535"/>
          <a:ext cx="1487215" cy="944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DDCB5F-BDD2-45D4-95F1-590D049E368D}">
      <dsp:nvSpPr>
        <dsp:cNvPr id="0" name=""/>
        <dsp:cNvSpPr/>
      </dsp:nvSpPr>
      <dsp:spPr>
        <a:xfrm>
          <a:off x="5621421" y="2286519"/>
          <a:ext cx="1487215" cy="944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Progress toward Milestones</a:t>
          </a:r>
          <a:endParaRPr lang="en-US" sz="1300" kern="1200" dirty="0"/>
        </a:p>
      </dsp:txBody>
      <dsp:txXfrm>
        <a:off x="5649081" y="2314179"/>
        <a:ext cx="1431895" cy="889061"/>
      </dsp:txXfrm>
    </dsp:sp>
    <dsp:sp modelId="{67CA624D-23AF-4922-BB7F-B642E0F7379A}">
      <dsp:nvSpPr>
        <dsp:cNvPr id="0" name=""/>
        <dsp:cNvSpPr/>
      </dsp:nvSpPr>
      <dsp:spPr>
        <a:xfrm>
          <a:off x="7273882" y="2129535"/>
          <a:ext cx="1487215" cy="944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FD6B33-F6DD-427F-AA45-5017AB5BE034}">
      <dsp:nvSpPr>
        <dsp:cNvPr id="0" name=""/>
        <dsp:cNvSpPr/>
      </dsp:nvSpPr>
      <dsp:spPr>
        <a:xfrm>
          <a:off x="7439128" y="2286519"/>
          <a:ext cx="1487215" cy="944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Passing Technical / Occupational Knowledge Based Exam </a:t>
          </a:r>
          <a:endParaRPr lang="en-US" sz="1300" kern="1200" dirty="0"/>
        </a:p>
      </dsp:txBody>
      <dsp:txXfrm>
        <a:off x="7466788" y="2314179"/>
        <a:ext cx="1431895" cy="889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8BA4A2-95F5-43C4-ABD5-3A27D0584E1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B091F2-2A5F-4F10-BA81-5C2D3CCD5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54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F4EB52-B5C5-4BCE-AFD4-877C3828EBBD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F31D23-7E32-468D-9680-37689F6E8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05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B929E-E8C8-4A2D-8DDC-1AB8DE5374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9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B929E-E8C8-4A2D-8DDC-1AB8DE5374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52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C00000"/>
                </a:solidFill>
              </a:rPr>
              <a:t>Does this mean that a student who tells the program that they are not returning can’t be exited from the program until 90 days have passed?</a:t>
            </a:r>
          </a:p>
          <a:p>
            <a:r>
              <a:rPr lang="en-US" dirty="0" smtClean="0"/>
              <a:t>The rule did not have language regarding program entry. </a:t>
            </a:r>
          </a:p>
          <a:p>
            <a:endParaRPr lang="en-US" dirty="0" smtClean="0"/>
          </a:p>
          <a:p>
            <a:r>
              <a:rPr lang="en-US" dirty="0" smtClean="0"/>
              <a:t>Exit is calculated after 90 days has passed.  However, the date is retroactive</a:t>
            </a:r>
            <a:r>
              <a:rPr lang="en-US" baseline="0" dirty="0" smtClean="0"/>
              <a:t> back to the last date of attendance.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6B7EE-56BA-4F33-A8B7-A2328201802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63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Do we have 2 years on postsecondary 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Further Define type of credential. i.e. postsecondary leading to… Pulled from the </a:t>
            </a:r>
            <a:r>
              <a:rPr lang="en-US" baseline="0" dirty="0" smtClean="0"/>
              <a:t>PIRL 1800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1 = Secondary School Diploma/or equivalency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2 = AA or AS Diploma/Degree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3 = BA or BS Diploma/Degree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4 = Graduate/Post Graduate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5 = Occupational Licensure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6 = Occupational Certificate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7 = Occupational Certification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8 = Other Recognized Diploma, Degree, or Certificate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0 = No recognized credential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Any exclusions</a:t>
            </a:r>
            <a:r>
              <a:rPr lang="en-US" baseline="0" dirty="0" smtClean="0"/>
              <a:t> other than Sec. 225?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6B7EE-56BA-4F33-A8B7-A2328201802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17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6B7EE-56BA-4F33-A8B7-A2328201802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61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6B7EE-56BA-4F33-A8B7-A2328201802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43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6B7EE-56BA-4F33-A8B7-A2328201802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24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31D23-7E32-468D-9680-37689F6E822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6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8128-F6F6-4F3B-BDF0-9314E675A7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8128-F6F6-4F3B-BDF0-9314E675A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8128-F6F6-4F3B-BDF0-9314E675A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Squar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2"/>
          </a:xfrm>
          <a:prstGeom prst="rect">
            <a:avLst/>
          </a:prstGeom>
          <a:solidFill>
            <a:schemeClr val="bg2"/>
          </a:solidFill>
        </p:spPr>
        <p:txBody>
          <a:bodyPr vert="horz" anchor="t"/>
          <a:lstStyle>
            <a:lvl1pPr algn="ctr">
              <a:defRPr sz="3600" b="1" cap="all" baseline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49763"/>
          </a:xfrm>
          <a:prstGeom prst="rect">
            <a:avLst/>
          </a:prstGeom>
        </p:spPr>
        <p:txBody>
          <a:bodyPr vert="horz"/>
          <a:lstStyle>
            <a:lvl1pPr marL="548640" indent="-274320">
              <a:buClr>
                <a:srgbClr val="038A00"/>
              </a:buClr>
              <a:buFont typeface="Wingdings" charset="2"/>
              <a:buChar char="§"/>
              <a:defRPr sz="2400" baseline="0">
                <a:solidFill>
                  <a:schemeClr val="tx1"/>
                </a:solidFill>
                <a:latin typeface="Tw Cen MT"/>
                <a:cs typeface="Tw Cen MT"/>
              </a:defRPr>
            </a:lvl1pPr>
            <a:lvl2pPr marL="1097280" indent="-292608">
              <a:buClr>
                <a:srgbClr val="038A00"/>
              </a:buClr>
              <a:defRPr sz="2100">
                <a:solidFill>
                  <a:schemeClr val="tx1"/>
                </a:solidFill>
                <a:latin typeface="Tw Cen MT"/>
                <a:cs typeface="Tw Cen MT"/>
              </a:defRPr>
            </a:lvl2pPr>
            <a:lvl3pPr marL="1627632" indent="-237744">
              <a:buClr>
                <a:srgbClr val="038A00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Tw Cen MT"/>
                <a:cs typeface="Tw Cen MT"/>
              </a:defRPr>
            </a:lvl3pPr>
            <a:lvl4pPr marL="2176272" indent="-274320">
              <a:buClr>
                <a:srgbClr val="038A00"/>
              </a:buClr>
              <a:defRPr sz="1600">
                <a:solidFill>
                  <a:schemeClr val="tx1"/>
                </a:solidFill>
                <a:latin typeface="Tw Cen MT"/>
                <a:cs typeface="Tw Cen MT"/>
              </a:defRPr>
            </a:lvl4pPr>
            <a:lvl5pPr>
              <a:buClr>
                <a:srgbClr val="038A00"/>
              </a:buClr>
              <a:defRPr>
                <a:latin typeface="Tw Cen MT"/>
                <a:cs typeface="Tw Cen M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57200" y="792163"/>
            <a:ext cx="8229600" cy="503237"/>
          </a:xfrm>
          <a:prstGeom prst="rect">
            <a:avLst/>
          </a:prstGeom>
        </p:spPr>
        <p:txBody>
          <a:bodyPr vert="horz"/>
          <a:lstStyle>
            <a:lvl1pPr marL="365760">
              <a:buFontTx/>
              <a:buNone/>
              <a:defRPr sz="2000" cap="all">
                <a:solidFill>
                  <a:srgbClr val="038A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8382000" y="6492875"/>
            <a:ext cx="533400" cy="365125"/>
          </a:xfrm>
          <a:prstGeom prst="rect">
            <a:avLst/>
          </a:prstGeom>
        </p:spPr>
        <p:txBody>
          <a:bodyPr vert="horz" lIns="0" rIns="0" anchor="t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666666"/>
                </a:solidFill>
                <a:latin typeface="Tw Cen MT"/>
                <a:cs typeface="Tw Cen MT"/>
              </a:defRPr>
            </a:lvl1pPr>
          </a:lstStyle>
          <a:p>
            <a:pPr>
              <a:defRPr/>
            </a:pPr>
            <a:fld id="{D24C62AC-34AC-44FA-925B-65FA1B2D13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8091679" y="0"/>
            <a:ext cx="1490119" cy="1490119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2700" cap="rnd" cmpd="sng" algn="ctr">
            <a:solidFill>
              <a:schemeClr val="accent1">
                <a:lumMod val="40000"/>
                <a:lumOff val="6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99"/>
          <p:cNvSpPr>
            <a:spLocks noChangeAspect="1"/>
          </p:cNvSpPr>
          <p:nvPr userDrawn="1"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12700" cap="rnd" cmpd="sng" algn="ctr">
            <a:solidFill>
              <a:schemeClr val="accent1">
                <a:lumMod val="40000"/>
                <a:lumOff val="6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1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8128-F6F6-4F3B-BDF0-9314E675A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4811" y="6492875"/>
            <a:ext cx="762000" cy="365125"/>
          </a:xfrm>
        </p:spPr>
        <p:txBody>
          <a:bodyPr/>
          <a:lstStyle/>
          <a:p>
            <a:fld id="{4CFE8128-F6F6-4F3B-BDF0-9314E675A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8128-F6F6-4F3B-BDF0-9314E675A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8128-F6F6-4F3B-BDF0-9314E675A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8128-F6F6-4F3B-BDF0-9314E675A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8128-F6F6-4F3B-BDF0-9314E675A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8128-F6F6-4F3B-BDF0-9314E675A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8128-F6F6-4F3B-BDF0-9314E675A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390626" y="64928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bg1"/>
                </a:solidFill>
              </a:defRPr>
            </a:lvl1pPr>
          </a:lstStyle>
          <a:p>
            <a:fld id="{4CFE8128-F6F6-4F3B-BDF0-9314E675A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solidFill>
              <a:schemeClr val="accent3"/>
            </a:solidFill>
          </a:ln>
          <a:solidFill>
            <a:schemeClr val="tx1"/>
          </a:solidFill>
          <a:effectLst/>
          <a:latin typeface="Arial Black" panose="020B0A04020102020204" pitchFamily="34" charset="0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" panose="05000000000000000000" pitchFamily="2" charset="2"/>
        <a:buChar char="v"/>
        <a:defRPr kumimoji="0"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Courier New" panose="02070309020205020404" pitchFamily="49" charset="0"/>
        <a:buChar char="o"/>
        <a:defRPr kumimoji="0"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anose="05000000000000000000" pitchFamily="2" charset="2"/>
        <a:buChar char="ü"/>
        <a:defRPr kumimoji="0"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Arial" panose="020B0604020202020204" pitchFamily="34" charset="0"/>
        <a:buChar char="•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" panose="05000000000000000000" pitchFamily="2" charset="2"/>
        <a:buChar char="Ø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9.wdp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895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cap="none" spc="50" dirty="0" smtClean="0">
                <a:ln w="1143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Working with </a:t>
            </a:r>
            <a:r>
              <a:rPr lang="en-US" sz="11500" cap="none" spc="50" dirty="0" smtClean="0">
                <a:ln w="1143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WIOA</a:t>
            </a:r>
            <a:endParaRPr lang="en-US" sz="19900" cap="none" spc="50" dirty="0">
              <a:ln w="11430"/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8128-F6F6-4F3B-BDF0-9314E675A7F7}" type="slidenum">
              <a:rPr lang="en-US" smtClean="0"/>
              <a:t>1</a:t>
            </a:fld>
            <a:endParaRPr lang="en-US"/>
          </a:p>
        </p:txBody>
      </p:sp>
      <p:pic>
        <p:nvPicPr>
          <p:cNvPr id="2050" name="Picture 2" descr="C:\Users\BHasskamp\AppData\Local\Microsoft\Windows\Temporary Internet Files\Content.IE5\HY8HBDQO\MP900401099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10" b="100000" l="0" r="100000">
                        <a14:backgroundMark x1="28125" y1="48886" x2="28125" y2="48886"/>
                        <a14:backgroundMark x1="76719" y1="45018" x2="76719" y2="450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2" y="762000"/>
            <a:ext cx="9145772" cy="609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" y="5996580"/>
            <a:ext cx="9142229" cy="861420"/>
          </a:xfrm>
          <a:solidFill>
            <a:schemeClr val="accent6"/>
          </a:solidFill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Todd Wagner, Brad Hasskamp, and Jodi </a:t>
            </a:r>
            <a:r>
              <a:rPr lang="en-US" sz="2400" b="1" dirty="0" err="1" smtClean="0">
                <a:solidFill>
                  <a:schemeClr val="bg1"/>
                </a:solidFill>
              </a:rPr>
              <a:t>Versaw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August 2016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16"/>
            <a:ext cx="9144000" cy="1366284"/>
          </a:xfrm>
          <a:noFill/>
        </p:spPr>
        <p:txBody>
          <a:bodyPr>
            <a:noAutofit/>
          </a:bodyPr>
          <a:lstStyle/>
          <a:p>
            <a:r>
              <a:rPr lang="en-US" sz="3600" b="1" dirty="0" smtClean="0"/>
              <a:t>Considerations 4, 8, 10:  Collaboration &amp; Contextualization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804" y="1447800"/>
            <a:ext cx="9174804" cy="5410200"/>
          </a:xfrm>
          <a:noFill/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1. Responsive </a:t>
            </a:r>
            <a:r>
              <a:rPr lang="en-US" sz="4000" dirty="0"/>
              <a:t>to </a:t>
            </a:r>
            <a:r>
              <a:rPr lang="en-US" sz="4000" b="1" dirty="0"/>
              <a:t>regional needs in local plan </a:t>
            </a:r>
            <a:r>
              <a:rPr lang="en-US" sz="4000" dirty="0"/>
              <a:t>and </a:t>
            </a:r>
            <a:r>
              <a:rPr lang="en-US" sz="4000" b="1" dirty="0"/>
              <a:t>serving individuals most in </a:t>
            </a:r>
            <a:r>
              <a:rPr lang="en-US" sz="4000" b="1" dirty="0" smtClean="0"/>
              <a:t>need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4</a:t>
            </a:r>
            <a:r>
              <a:rPr lang="en-US" sz="4000" dirty="0"/>
              <a:t>. </a:t>
            </a:r>
            <a:r>
              <a:rPr lang="en-US" sz="4000" b="1" dirty="0"/>
              <a:t>Alignment</a:t>
            </a:r>
            <a:r>
              <a:rPr lang="en-US" sz="4000" dirty="0"/>
              <a:t> between proposed activities and services with strategy and goals of local plan and services of </a:t>
            </a:r>
            <a:r>
              <a:rPr lang="en-US" sz="4000" b="1" dirty="0"/>
              <a:t>one-stop partners</a:t>
            </a:r>
          </a:p>
          <a:p>
            <a:pPr marL="0" indent="0">
              <a:buNone/>
            </a:pPr>
            <a:r>
              <a:rPr lang="en-US" sz="4000" dirty="0" smtClean="0"/>
              <a:t>8. Provide learning in </a:t>
            </a:r>
            <a:r>
              <a:rPr lang="en-US" sz="4000" b="1" dirty="0" smtClean="0"/>
              <a:t>context</a:t>
            </a:r>
            <a:r>
              <a:rPr lang="en-US" sz="4000" dirty="0" smtClean="0"/>
              <a:t>, including through integrated education and training, to assist in </a:t>
            </a:r>
            <a:r>
              <a:rPr lang="en-US" sz="4000" b="1" dirty="0" smtClean="0"/>
              <a:t>transition </a:t>
            </a:r>
            <a:r>
              <a:rPr lang="en-US" sz="4000" dirty="0" smtClean="0"/>
              <a:t>to and completion of postsecondary education and training, and obtaining employment</a:t>
            </a:r>
          </a:p>
          <a:p>
            <a:pPr marL="0" indent="0">
              <a:buNone/>
            </a:pPr>
            <a:r>
              <a:rPr lang="en-US" sz="3600" dirty="0" smtClean="0"/>
              <a:t>10</a:t>
            </a:r>
            <a:r>
              <a:rPr lang="en-US" sz="3600" dirty="0"/>
              <a:t>. </a:t>
            </a:r>
            <a:r>
              <a:rPr lang="en-US" sz="3600" b="1" dirty="0"/>
              <a:t>Coordination with other education, training, and social service resources </a:t>
            </a:r>
            <a:r>
              <a:rPr lang="en-US" sz="3600" dirty="0"/>
              <a:t>in the community</a:t>
            </a:r>
          </a:p>
          <a:p>
            <a:pPr marL="0" indent="0">
              <a:buNone/>
            </a:pPr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FE70E58-5A88-304B-A4DE-1FC2B1FFB64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4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16"/>
            <a:ext cx="9144000" cy="1671084"/>
          </a:xfrm>
          <a:noFill/>
        </p:spPr>
        <p:txBody>
          <a:bodyPr>
            <a:noAutofit/>
          </a:bodyPr>
          <a:lstStyle/>
          <a:p>
            <a:r>
              <a:rPr lang="en-US" sz="4000" b="1" dirty="0" smtClean="0"/>
              <a:t>Considerations 7, 11, 12:  Program Resources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599"/>
            <a:ext cx="9144000" cy="4038601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7. Effective </a:t>
            </a:r>
            <a:r>
              <a:rPr lang="en-US" b="1" dirty="0"/>
              <a:t>use of technology, services, and delivery systems </a:t>
            </a:r>
            <a:r>
              <a:rPr lang="en-US" dirty="0"/>
              <a:t>to increase the quality of learning</a:t>
            </a:r>
          </a:p>
          <a:p>
            <a:pPr marL="0" indent="0">
              <a:buNone/>
            </a:pPr>
            <a:r>
              <a:rPr lang="en-US" dirty="0" smtClean="0"/>
              <a:t>11. Activities offer </a:t>
            </a:r>
            <a:r>
              <a:rPr lang="en-US" b="1" dirty="0" smtClean="0"/>
              <a:t>flexible schedules and coordination with support services </a:t>
            </a:r>
            <a:r>
              <a:rPr lang="en-US" dirty="0" smtClean="0"/>
              <a:t>necessary to enable individuals to attend and complete programs</a:t>
            </a:r>
          </a:p>
          <a:p>
            <a:pPr marL="0" indent="0">
              <a:buNone/>
            </a:pPr>
            <a:r>
              <a:rPr lang="en-US" dirty="0" smtClean="0"/>
              <a:t>12. Provider maintains a </a:t>
            </a:r>
            <a:r>
              <a:rPr lang="en-US" b="1" dirty="0" smtClean="0"/>
              <a:t>high-quality information management system</a:t>
            </a:r>
            <a:r>
              <a:rPr lang="en-US" dirty="0" smtClean="0"/>
              <a:t> to report participant outcomes and monitor program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FE70E58-5A88-304B-A4DE-1FC2B1FFB64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6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Hasskamp\AppData\Local\Microsoft\Windows\Temporary Internet Files\Content.IE5\98YIOJPX\MP900448685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16" b="100000" l="177" r="93640">
                        <a14:foregroundMark x1="61661" y1="22968" x2="69965" y2="29564"/>
                        <a14:foregroundMark x1="69965" y1="29564" x2="66784" y2="236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93" r="10000"/>
          <a:stretch/>
        </p:blipFill>
        <p:spPr bwMode="auto">
          <a:xfrm>
            <a:off x="5181600" y="0"/>
            <a:ext cx="4292737" cy="684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57" y="4191000"/>
            <a:ext cx="9145772" cy="20574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651510" indent="-514350"/>
            <a:r>
              <a:rPr lang="en-US" sz="7200" dirty="0" smtClean="0">
                <a:solidFill>
                  <a:schemeClr val="bg1"/>
                </a:solidFill>
              </a:rPr>
              <a:t>Accountability</a:t>
            </a:r>
            <a:br>
              <a:rPr lang="en-US" sz="7200" dirty="0" smtClean="0">
                <a:solidFill>
                  <a:schemeClr val="bg1"/>
                </a:solidFill>
              </a:rPr>
            </a:br>
            <a:r>
              <a:rPr lang="en-US" sz="6000" dirty="0" smtClean="0">
                <a:solidFill>
                  <a:schemeClr val="bg1"/>
                </a:solidFill>
              </a:rPr>
              <a:t>Revamping </a:t>
            </a:r>
            <a:r>
              <a:rPr lang="en-US" sz="6000" dirty="0">
                <a:solidFill>
                  <a:schemeClr val="bg1"/>
                </a:solidFill>
              </a:rPr>
              <a:t>the NRS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6172199"/>
            <a:ext cx="7086600" cy="7198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8128-F6F6-4F3B-BDF0-9314E675A7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0104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Accountability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172200" cy="4709160"/>
          </a:xfrm>
        </p:spPr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sz="4000" dirty="0" smtClean="0"/>
              <a:t>Performance Measures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4000" dirty="0" smtClean="0"/>
              <a:t>NRS Tables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4000" dirty="0" smtClean="0"/>
              <a:t>Additional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8128-F6F6-4F3B-BDF0-9314E675A7F7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2" descr="C:\Users\BHasskamp\AppData\Local\Microsoft\Windows\Temporary Internet Files\Content.IE5\98YIOJPX\MP900448685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16" b="100000" l="177" r="93640">
                        <a14:foregroundMark x1="61661" y1="22968" x2="69965" y2="29564"/>
                        <a14:foregroundMark x1="69965" y1="29564" x2="66784" y2="236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93" r="10000"/>
          <a:stretch/>
        </p:blipFill>
        <p:spPr bwMode="auto">
          <a:xfrm>
            <a:off x="5181600" y="0"/>
            <a:ext cx="4292737" cy="684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8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r="7778"/>
          <a:stretch/>
        </p:blipFill>
        <p:spPr>
          <a:xfrm>
            <a:off x="-19050" y="0"/>
            <a:ext cx="9163050" cy="685630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371600"/>
            <a:ext cx="4572000" cy="1143000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Key Changes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8128-F6F6-4F3B-BDF0-9314E675A7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2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Program Entry and Exit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0BB0D-69F2-4B7E-8D7F-C378C45B9FF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8463" y="1169233"/>
            <a:ext cx="8285813" cy="14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23383"/>
              </p:ext>
            </p:extLst>
          </p:nvPr>
        </p:nvGraphicFramePr>
        <p:xfrm>
          <a:off x="1" y="1184223"/>
          <a:ext cx="9144000" cy="529277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144000"/>
              </a:tblGrid>
              <a:tr h="1065009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 smtClean="0"/>
                        <a:t>Program Entry- </a:t>
                      </a:r>
                      <a:r>
                        <a:rPr lang="en-US" sz="2000" b="0" u="none" baseline="0" dirty="0" smtClean="0"/>
                        <a:t> </a:t>
                      </a:r>
                      <a:r>
                        <a:rPr lang="en-US" sz="2000" dirty="0" smtClean="0"/>
                        <a:t>is the date that a reportable individual enrolls in an adult education and family literacy program.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 marL="68580" marR="68580"/>
                </a:tc>
              </a:tr>
              <a:tr h="4227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 smtClean="0"/>
                        <a:t>Program Exit -</a:t>
                      </a:r>
                      <a:r>
                        <a:rPr lang="en-US" sz="2000" b="1" u="none" baseline="0" dirty="0" smtClean="0"/>
                        <a:t>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defined for the purpose of performance calculations, exit is the point after which a participant who has received services through any program meets the following criteria: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the adult, dislocated worker, and youth programs authorized under WIOA title I, the AEFLA program authorized under WIOA title II, and the Employment Service program authorized under the Wagner-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Peyser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Act, as amended by WIOA title III, exit date is the last date of service. </a:t>
                      </a:r>
                    </a:p>
                    <a:p>
                      <a:pPr marL="0" indent="0">
                        <a:buNone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last day of service cannot be determined until at least 90 days have elapsed since the participant last received services; services do not include self-service, information-only services, activities, or follow-up services.  This also requires that there are no plans to provide the participant with future services.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61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1600" dirty="0" smtClean="0"/>
          </a:p>
          <a:p>
            <a:pPr lvl="0"/>
            <a:endParaRPr lang="en-US" sz="1600" dirty="0"/>
          </a:p>
          <a:p>
            <a:pPr lvl="0"/>
            <a:endParaRPr lang="en-US" sz="1600" dirty="0" smtClean="0"/>
          </a:p>
          <a:p>
            <a:pPr lvl="0"/>
            <a:endParaRPr lang="en-US" sz="1600" dirty="0"/>
          </a:p>
          <a:p>
            <a:pPr lvl="0"/>
            <a:endParaRPr lang="en-US" sz="1600" dirty="0" smtClean="0"/>
          </a:p>
          <a:p>
            <a:pPr lvl="0"/>
            <a:endParaRPr lang="en-US" sz="1600" dirty="0"/>
          </a:p>
          <a:p>
            <a:pPr lvl="0"/>
            <a:endParaRPr lang="en-US" sz="1600" dirty="0" smtClean="0"/>
          </a:p>
          <a:p>
            <a:pPr lvl="0"/>
            <a:endParaRPr lang="en-US" sz="1600" dirty="0"/>
          </a:p>
          <a:p>
            <a:pPr lvl="0"/>
            <a:endParaRPr lang="en-US" sz="1600" dirty="0" smtClean="0"/>
          </a:p>
          <a:p>
            <a:pPr lvl="0"/>
            <a:endParaRPr lang="en-US" sz="1600" dirty="0"/>
          </a:p>
          <a:p>
            <a:pPr lvl="0"/>
            <a:endParaRPr lang="en-US" sz="1600" dirty="0" smtClean="0"/>
          </a:p>
          <a:p>
            <a:pPr marL="109537" indent="0">
              <a:buNone/>
            </a:pPr>
            <a:endParaRPr lang="en-US" sz="1600" dirty="0" smtClean="0"/>
          </a:p>
          <a:p>
            <a:pPr lvl="0"/>
            <a:endParaRPr lang="en-US" sz="1600" dirty="0"/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568" y="0"/>
            <a:ext cx="8229600" cy="1740733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effectLst/>
              </a:rPr>
              <a:t>Employment Performance Indicators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0BB0D-69F2-4B7E-8D7F-C378C45B9FF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8463" y="1169233"/>
            <a:ext cx="8285813" cy="14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80804"/>
              </p:ext>
            </p:extLst>
          </p:nvPr>
        </p:nvGraphicFramePr>
        <p:xfrm>
          <a:off x="0" y="1494108"/>
          <a:ext cx="9144000" cy="4968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144000"/>
              </a:tblGrid>
              <a:tr h="1053150">
                <a:tc>
                  <a:txBody>
                    <a:bodyPr/>
                    <a:lstStyle/>
                    <a:p>
                      <a:pPr lvl="0"/>
                      <a:r>
                        <a:rPr lang="en-US" sz="2800" b="1" i="1" dirty="0" smtClean="0"/>
                        <a:t>Employment, the second quarter after exit</a:t>
                      </a:r>
                      <a:r>
                        <a:rPr lang="en-US" sz="2800" b="1" dirty="0" smtClean="0"/>
                        <a:t>:  </a:t>
                      </a:r>
                      <a:r>
                        <a:rPr lang="en-US" sz="2800" dirty="0" smtClean="0"/>
                        <a:t>The percentage of participants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dirty="0" smtClean="0"/>
                        <a:t>who are in unsubsidized employment during the second quarter after exit.</a:t>
                      </a:r>
                    </a:p>
                  </a:txBody>
                  <a:tcPr marL="68580" marR="68580"/>
                </a:tc>
              </a:tr>
              <a:tr h="10327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smtClean="0"/>
                        <a:t>Employment, fourth quarter after exit</a:t>
                      </a:r>
                      <a:r>
                        <a:rPr lang="en-US" sz="2800" b="1" dirty="0" smtClean="0"/>
                        <a:t>:</a:t>
                      </a:r>
                      <a:r>
                        <a:rPr lang="en-US" sz="2800" dirty="0" smtClean="0"/>
                        <a:t> The percentage of participants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dirty="0" smtClean="0"/>
                        <a:t>who are in unsubsidized employment during the fourth quarter after exit.</a:t>
                      </a:r>
                    </a:p>
                    <a:p>
                      <a:endParaRPr lang="en-US" sz="2800" dirty="0"/>
                    </a:p>
                  </a:txBody>
                  <a:tcPr marL="68580" marR="68580"/>
                </a:tc>
              </a:tr>
              <a:tr h="10327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smtClean="0"/>
                        <a:t>Median Earnings, second quarter after exit</a:t>
                      </a:r>
                      <a:r>
                        <a:rPr lang="en-US" sz="2800" b="1" dirty="0" smtClean="0"/>
                        <a:t>:</a:t>
                      </a:r>
                      <a:r>
                        <a:rPr lang="en-US" sz="2800" dirty="0" smtClean="0"/>
                        <a:t>  </a:t>
                      </a:r>
                      <a:r>
                        <a:rPr kumimoji="0"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Median earnings of participants who are in unsubsidized employment during the second quarter after exit from the program.</a:t>
                      </a:r>
                      <a:endParaRPr lang="en-US" sz="2800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9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568" y="3505199"/>
            <a:ext cx="8229600" cy="2794131"/>
          </a:xfrm>
        </p:spPr>
        <p:txBody>
          <a:bodyPr>
            <a:normAutofit/>
          </a:bodyPr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2400" dirty="0" smtClean="0">
                <a:solidFill>
                  <a:schemeClr val="dk1"/>
                </a:solidFill>
              </a:rPr>
              <a:t>A </a:t>
            </a:r>
            <a:r>
              <a:rPr lang="en-US" sz="2400" dirty="0">
                <a:solidFill>
                  <a:schemeClr val="dk1"/>
                </a:solidFill>
              </a:rPr>
              <a:t>participant who has attained a secondary school diploma or its recognized equivalent is </a:t>
            </a:r>
            <a:r>
              <a:rPr lang="en-US" sz="2400" dirty="0" smtClean="0">
                <a:solidFill>
                  <a:schemeClr val="dk1"/>
                </a:solidFill>
              </a:rPr>
              <a:t>included </a:t>
            </a:r>
            <a:r>
              <a:rPr lang="en-US" sz="2400" dirty="0">
                <a:solidFill>
                  <a:schemeClr val="dk1"/>
                </a:solidFill>
              </a:rPr>
              <a:t>in the percentage of participants who have attained a secondary school diploma or </a:t>
            </a:r>
            <a:r>
              <a:rPr lang="en-US" sz="2400" dirty="0" smtClean="0">
                <a:solidFill>
                  <a:schemeClr val="dk1"/>
                </a:solidFill>
              </a:rPr>
              <a:t>recognized </a:t>
            </a:r>
            <a:r>
              <a:rPr lang="en-US" sz="2400" dirty="0">
                <a:solidFill>
                  <a:schemeClr val="dk1"/>
                </a:solidFill>
              </a:rPr>
              <a:t>equivalent only if the participant also is employed or is enrolled in an education </a:t>
            </a:r>
            <a:r>
              <a:rPr lang="en-US" sz="2400" dirty="0" smtClean="0">
                <a:solidFill>
                  <a:schemeClr val="dk1"/>
                </a:solidFill>
              </a:rPr>
              <a:t>or </a:t>
            </a:r>
            <a:r>
              <a:rPr lang="en-US" sz="2400" dirty="0">
                <a:solidFill>
                  <a:schemeClr val="dk1"/>
                </a:solidFill>
              </a:rPr>
              <a:t>training program leading to a recognized postsecondary credential within 1 year after </a:t>
            </a:r>
            <a:r>
              <a:rPr lang="en-US" sz="2400" dirty="0" smtClean="0">
                <a:solidFill>
                  <a:schemeClr val="dk1"/>
                </a:solidFill>
              </a:rPr>
              <a:t>exit from </a:t>
            </a:r>
            <a:r>
              <a:rPr lang="en-US" sz="2400" dirty="0">
                <a:solidFill>
                  <a:schemeClr val="dk1"/>
                </a:solidFill>
              </a:rPr>
              <a:t>the program;</a:t>
            </a:r>
          </a:p>
          <a:p>
            <a:pPr lvl="0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Credential </a:t>
            </a:r>
            <a:r>
              <a:rPr lang="en-US" sz="4000" dirty="0" smtClean="0"/>
              <a:t>Attainment Indicator </a:t>
            </a:r>
            <a:r>
              <a:rPr lang="en-US" sz="4000" dirty="0" smtClean="0"/>
              <a:t>(Rule)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0BB0D-69F2-4B7E-8D7F-C378C45B9FF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8463" y="1169233"/>
            <a:ext cx="8285813" cy="14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028869"/>
              </p:ext>
            </p:extLst>
          </p:nvPr>
        </p:nvGraphicFramePr>
        <p:xfrm>
          <a:off x="0" y="1372809"/>
          <a:ext cx="9144000" cy="201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144000"/>
              </a:tblGrid>
              <a:tr h="13986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percentage of those participants enrolled in an education or training program (excluding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those in on-the-job training [OJT] and customized training) who attained a recognized    postsecondary credential or a secondary school diploma, or its recognized equivalent, during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participation in or within 1 year after exit from the program.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98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718560"/>
          </a:xfrm>
        </p:spPr>
        <p:txBody>
          <a:bodyPr/>
          <a:lstStyle/>
          <a:p>
            <a:pPr lvl="0"/>
            <a:r>
              <a:rPr lang="en-US" sz="2400" dirty="0" smtClean="0"/>
              <a:t>The Secondary Credential attainment measure is </a:t>
            </a:r>
            <a:r>
              <a:rPr lang="en-US" sz="2400" dirty="0"/>
              <a:t>limited to </a:t>
            </a:r>
            <a:r>
              <a:rPr lang="en-US" sz="2400" dirty="0" smtClean="0"/>
              <a:t>participants who </a:t>
            </a:r>
            <a:r>
              <a:rPr lang="en-US" sz="2400" dirty="0"/>
              <a:t>exit AND </a:t>
            </a:r>
            <a:r>
              <a:rPr lang="en-US" sz="2400" dirty="0" smtClean="0"/>
              <a:t>began </a:t>
            </a:r>
            <a:r>
              <a:rPr lang="en-US" sz="2400" dirty="0"/>
              <a:t>the program year at or above the 9</a:t>
            </a:r>
            <a:r>
              <a:rPr lang="en-US" sz="2400" baseline="30000" dirty="0"/>
              <a:t>th</a:t>
            </a:r>
            <a:r>
              <a:rPr lang="en-US" sz="2400" dirty="0"/>
              <a:t> grade </a:t>
            </a:r>
            <a:r>
              <a:rPr lang="en-US" sz="2400" dirty="0" smtClean="0"/>
              <a:t>level who did not previously possess a high school equivalency. </a:t>
            </a:r>
          </a:p>
          <a:p>
            <a:pPr lvl="0"/>
            <a:endParaRPr lang="en-US" sz="2400" dirty="0"/>
          </a:p>
          <a:p>
            <a:r>
              <a:rPr lang="en-US" sz="2400" dirty="0"/>
              <a:t>The Postsecondary Education attainment measure is limited to </a:t>
            </a:r>
            <a:r>
              <a:rPr lang="en-US" sz="2400" dirty="0" smtClean="0"/>
              <a:t>participants who </a:t>
            </a:r>
            <a:r>
              <a:rPr lang="en-US" sz="2400" dirty="0"/>
              <a:t>exited and were enrolled in either a postsecondary education or training program.   </a:t>
            </a:r>
          </a:p>
          <a:p>
            <a:pPr lvl="0"/>
            <a:endParaRPr lang="en-US" sz="2400" dirty="0" smtClean="0"/>
          </a:p>
          <a:p>
            <a:pPr lvl="0"/>
            <a:endParaRPr lang="en-US" sz="2400" dirty="0"/>
          </a:p>
          <a:p>
            <a:pPr lvl="0"/>
            <a:endParaRPr lang="en-US" sz="2800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1222"/>
            <a:ext cx="9144000" cy="22447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Credential Attainment Indicator (Joint ICR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Who Counts?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0BB0D-69F2-4B7E-8D7F-C378C45B9FF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8463" y="1169233"/>
            <a:ext cx="8285813" cy="14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9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702659"/>
              </p:ext>
            </p:extLst>
          </p:nvPr>
        </p:nvGraphicFramePr>
        <p:xfrm>
          <a:off x="457200" y="1481138"/>
          <a:ext cx="8229600" cy="4419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The percentage of participants who, during a program year, are in an education or training program that leads to a recognized postsecondary credential or employment and who are achieving measurable skill gains, defined as academic, technical, occupational, or other forms of progress, towards such a credential or employment. </a:t>
                      </a:r>
                    </a:p>
                    <a:p>
                      <a:endParaRPr lang="en-US" sz="2800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Measurable Skill Gain Indicator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0BB0D-69F2-4B7E-8D7F-C378C45B9FF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8463" y="1169233"/>
            <a:ext cx="8285813" cy="14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Hasskamp\AppData\Local\Microsoft\Windows\Temporary Internet Files\Content.IE5\HY8HBDQO\MP900401099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10" b="100000" l="0" r="100000">
                        <a14:backgroundMark x1="28125" y1="48886" x2="28125" y2="48886"/>
                        <a14:backgroundMark x1="76719" y1="45018" x2="76719" y2="450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2" y="839400"/>
            <a:ext cx="9145772" cy="609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2" y="0"/>
            <a:ext cx="2516372" cy="914400"/>
          </a:xfrm>
        </p:spPr>
        <p:txBody>
          <a:bodyPr/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714" y="839400"/>
            <a:ext cx="7162800" cy="2667000"/>
          </a:xfrm>
        </p:spPr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b="1" dirty="0" smtClean="0"/>
              <a:t>WIOA Basics</a:t>
            </a:r>
          </a:p>
          <a:p>
            <a:pPr marL="651510" indent="-514350">
              <a:buFont typeface="+mj-lt"/>
              <a:buAutoNum type="arabicPeriod"/>
            </a:pPr>
            <a:r>
              <a:rPr lang="en-US" b="1" dirty="0" smtClean="0"/>
              <a:t>Accountability:  Revamping the NRS</a:t>
            </a:r>
          </a:p>
          <a:p>
            <a:pPr marL="651510" indent="-514350">
              <a:buFont typeface="+mj-lt"/>
              <a:buAutoNum type="arabicPeriod"/>
            </a:pPr>
            <a:r>
              <a:rPr lang="en-US" b="1" dirty="0" smtClean="0"/>
              <a:t>Planning the Re-Compete</a:t>
            </a:r>
          </a:p>
          <a:p>
            <a:pPr marL="651510" indent="-514350">
              <a:buFont typeface="+mj-lt"/>
              <a:buAutoNum type="arabicPeriod"/>
            </a:pPr>
            <a:r>
              <a:rPr lang="en-US" b="1" dirty="0" smtClean="0"/>
              <a:t>Action Items</a:t>
            </a:r>
          </a:p>
          <a:p>
            <a:pPr marL="651510" indent="-514350">
              <a:buFont typeface="+mj-lt"/>
              <a:buAutoNum type="arabicPeriod"/>
            </a:pPr>
            <a:r>
              <a:rPr lang="en-US" b="1" dirty="0" smtClean="0"/>
              <a:t>Questions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8128-F6F6-4F3B-BDF0-9314E675A7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2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5 Types of Measurable Skill 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0BB0D-69F2-4B7E-8D7F-C378C45B9FF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8463" y="1169233"/>
            <a:ext cx="8285813" cy="14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55805208"/>
              </p:ext>
            </p:extLst>
          </p:nvPr>
        </p:nvGraphicFramePr>
        <p:xfrm>
          <a:off x="116670" y="1268962"/>
          <a:ext cx="8929396" cy="5360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4991" y="5335572"/>
            <a:ext cx="1569563" cy="433634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70000">
                <a:schemeClr val="bg2">
                  <a:lumMod val="50000"/>
                </a:schemeClr>
              </a:gs>
              <a:gs pos="100000">
                <a:schemeClr val="bg2">
                  <a:lumMod val="50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Used in Title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3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E7BE8B-8451-4A15-A170-6FEBE37A1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F0E7BE8B-8451-4A15-A170-6FEBE37A1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932CD3-C990-41C8-BD0B-FD43ECF1E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A8932CD3-C990-41C8-BD0B-FD43ECF1E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C7AD33-B3F0-4C88-8C81-668E3274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B1C7AD33-B3F0-4C88-8C81-668E3274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D9B907-CD95-464F-B15F-1F30D3663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30D9B907-CD95-464F-B15F-1F30D3663B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F2EB95-B8C8-43A0-93D9-B6B8001C0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82F2EB95-B8C8-43A0-93D9-B6B8001C0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4E69E9-8C59-4123-9FE4-C1FFE21FC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834E69E9-8C59-4123-9FE4-C1FFE21FC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EFCAE7-ADA7-45C7-91A2-1B2F162D4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B9EFCAE7-ADA7-45C7-91A2-1B2F162D4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FD5CC0-7C6F-4BF3-AFA7-B52E421C4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38FD5CC0-7C6F-4BF3-AFA7-B52E421C4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801B3C-4A60-49F8-A92C-D57373E5F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28801B3C-4A60-49F8-A92C-D57373E5F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C33199-A51E-46D3-8123-D518AB41C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8EC33199-A51E-46D3-8123-D518AB41CE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98BC8A-0D3E-4230-8D97-BAF94A90E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EE98BC8A-0D3E-4230-8D97-BAF94A90E1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F74024-DA40-494B-9CFD-200A9FB8E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4FF74024-DA40-494B-9CFD-200A9FB8E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D79646-877D-43FA-A157-0A998AF49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75D79646-877D-43FA-A157-0A998AF49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DDCB5F-BDD2-45D4-95F1-590D049E3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93DDCB5F-BDD2-45D4-95F1-590D049E36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1B840A-28E7-4B19-8C7A-EA2EE309C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711B840A-28E7-4B19-8C7A-EA2EE309C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CA624D-23AF-4922-BB7F-B642E0F73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67CA624D-23AF-4922-BB7F-B642E0F73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FD6B33-F6DD-427F-AA45-5017AB5BE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FBFD6B33-F6DD-427F-AA45-5017AB5BE0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60A9C4-2666-4ECB-B921-BEFC3A58B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2C60A9C4-2666-4ECB-B921-BEFC3A58B9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075DE7-C98B-43C2-9C4B-472D4D5C3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D1075DE7-C98B-43C2-9C4B-472D4D5C39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C7353B-9A2B-4A80-BEAE-110B4EA16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71C7353B-9A2B-4A80-BEAE-110B4EA16B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D6274E-7A53-4535-8DDB-6FEFD9595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">
                                            <p:graphicEl>
                                              <a:dgm id="{D3D6274E-7A53-4535-8DDB-6FEFD9595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A3BF8F-283A-4488-9B12-4C5EBBB54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7EA3BF8F-283A-4488-9B12-4C5EBBB54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9DC607-FBE6-41B2-9D16-71536358F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059DC607-FBE6-41B2-9D16-71536358F9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BAE34E-7767-4414-951F-4910FB40E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06BAE34E-7767-4414-951F-4910FB40E1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079577-A354-4200-BFC0-0317D5762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16079577-A354-4200-BFC0-0317D5762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B1EE9E-8E57-4BDB-A5A1-8424B8033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86B1EE9E-8E57-4BDB-A5A1-8424B8033C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854587"/>
              </p:ext>
            </p:extLst>
          </p:nvPr>
        </p:nvGraphicFramePr>
        <p:xfrm>
          <a:off x="358216" y="1415149"/>
          <a:ext cx="8422850" cy="228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22850"/>
              </a:tblGrid>
              <a:tr h="2129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the purposes of reporting measurable skill gain, each program entry per participant during the reporting period is considered a period of participation. </a:t>
                      </a:r>
                    </a:p>
                    <a:p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the purposes of reporting on Employment 2</a:t>
                      </a:r>
                      <a:r>
                        <a:rPr kumimoji="0"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Quarter, Employment 4</a:t>
                      </a:r>
                      <a:r>
                        <a:rPr kumimoji="0"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Quarter, Median Earnings, and the Credential indicators, each program entry and exit per participant during the reporting period is considered a period of participation.</a:t>
                      </a:r>
                    </a:p>
                    <a:p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Periods of Participation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0BB0D-69F2-4B7E-8D7F-C378C45B9FF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8463" y="1169233"/>
            <a:ext cx="8285813" cy="14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9440" y="3930580"/>
            <a:ext cx="8285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 </a:t>
            </a:r>
            <a:r>
              <a:rPr lang="en-US" sz="2000" dirty="0">
                <a:solidFill>
                  <a:srgbClr val="C00000"/>
                </a:solidFill>
              </a:rPr>
              <a:t>new period of participation is counted each time a participant exits and reenters again, even if it occurs during the same program year.</a:t>
            </a:r>
          </a:p>
        </p:txBody>
      </p:sp>
    </p:spTree>
    <p:extLst>
      <p:ext uri="{BB962C8B-B14F-4D97-AF65-F5344CB8AC3E}">
        <p14:creationId xmlns:p14="http://schemas.microsoft.com/office/powerpoint/2010/main" val="11784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1223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Periods of Participation (POP)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0BB0D-69F2-4B7E-8D7F-C378C45B9FF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8463" y="1169233"/>
            <a:ext cx="8285813" cy="14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1970202"/>
            <a:ext cx="9144000" cy="399696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597836"/>
            <a:ext cx="77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Jul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56382" y="5565570"/>
            <a:ext cx="108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 30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702458" y="5994878"/>
            <a:ext cx="304015" cy="38649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00101" y="6444223"/>
            <a:ext cx="304015" cy="3864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2014" y="6012045"/>
            <a:ext cx="178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Program Entry/ Reentry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162014" y="6472222"/>
            <a:ext cx="1788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Program Exit</a:t>
            </a:r>
            <a:endParaRPr lang="en-US" sz="1400" dirty="0"/>
          </a:p>
        </p:txBody>
      </p:sp>
      <p:sp>
        <p:nvSpPr>
          <p:cNvPr id="14" name="Oval 13"/>
          <p:cNvSpPr/>
          <p:nvPr/>
        </p:nvSpPr>
        <p:spPr>
          <a:xfrm>
            <a:off x="807151" y="2914454"/>
            <a:ext cx="304015" cy="38649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26903" y="2914455"/>
            <a:ext cx="304015" cy="3864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74877" y="2914455"/>
            <a:ext cx="304015" cy="38649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4" idx="6"/>
            <a:endCxn id="15" idx="2"/>
          </p:cNvCxnSpPr>
          <p:nvPr/>
        </p:nvCxnSpPr>
        <p:spPr>
          <a:xfrm>
            <a:off x="1111166" y="3107704"/>
            <a:ext cx="101573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740541" y="2914455"/>
            <a:ext cx="304015" cy="3864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6" idx="6"/>
            <a:endCxn id="20" idx="2"/>
          </p:cNvCxnSpPr>
          <p:nvPr/>
        </p:nvCxnSpPr>
        <p:spPr>
          <a:xfrm>
            <a:off x="3778892" y="3107704"/>
            <a:ext cx="9616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858000" y="2914453"/>
            <a:ext cx="304015" cy="38649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7162015" y="3107706"/>
            <a:ext cx="161905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74366" y="2719516"/>
            <a:ext cx="100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PoP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915048" y="2719516"/>
            <a:ext cx="97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PoP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587988" y="2719516"/>
            <a:ext cx="689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PoP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4997" y="3484659"/>
            <a:ext cx="1983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MSG is evaluated.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Follow-up must occur for exit-based measures. 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3254032" y="3484659"/>
            <a:ext cx="2156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MSG is evaluated </a:t>
            </a:r>
            <a:r>
              <a:rPr lang="en-US" sz="1600" b="1" u="sng" dirty="0" smtClean="0"/>
              <a:t>again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Follow-up </a:t>
            </a:r>
            <a:r>
              <a:rPr lang="en-US" sz="1600" dirty="0"/>
              <a:t>must </a:t>
            </a:r>
            <a:r>
              <a:rPr lang="en-US" sz="1600" dirty="0" smtClean="0"/>
              <a:t>occur</a:t>
            </a:r>
            <a:r>
              <a:rPr lang="en-US" sz="1600" dirty="0"/>
              <a:t> </a:t>
            </a:r>
            <a:r>
              <a:rPr lang="en-US" sz="1600" b="1" u="sng" dirty="0" smtClean="0"/>
              <a:t>again</a:t>
            </a:r>
            <a:r>
              <a:rPr lang="en-US" sz="1600" dirty="0"/>
              <a:t> </a:t>
            </a:r>
            <a:r>
              <a:rPr lang="en-US" sz="1600" dirty="0" smtClean="0"/>
              <a:t>for exit-based measures.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773159" y="3535733"/>
            <a:ext cx="2370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MSG is evaluated </a:t>
            </a:r>
            <a:r>
              <a:rPr lang="en-US" sz="1600" b="1" u="sng" dirty="0" smtClean="0"/>
              <a:t>again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Exit based measures are </a:t>
            </a:r>
            <a:r>
              <a:rPr lang="en-US" sz="1600" b="1" u="sng" dirty="0" smtClean="0"/>
              <a:t>NOT </a:t>
            </a:r>
            <a:r>
              <a:rPr lang="en-US" sz="1600" dirty="0" smtClean="0"/>
              <a:t>evaluated because there is not an exit.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602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0" grpId="0" animBg="1"/>
      <p:bldP spid="24" grpId="0" animBg="1"/>
      <p:bldP spid="27" grpId="0"/>
      <p:bldP spid="28" grpId="0"/>
      <p:bldP spid="30" grpId="0"/>
      <p:bldP spid="31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84223"/>
            <a:ext cx="8229600" cy="51251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purposes of determining program performance levels under indicators set forth in paragraphs (a)(1)(</a:t>
            </a:r>
            <a:r>
              <a:rPr lang="en-US" dirty="0" err="1"/>
              <a:t>i</a:t>
            </a:r>
            <a:r>
              <a:rPr lang="en-US" dirty="0"/>
              <a:t>) through (iv) and (vi) of § </a:t>
            </a:r>
            <a:r>
              <a:rPr lang="en-US" dirty="0" smtClean="0"/>
              <a:t>677.155, </a:t>
            </a:r>
            <a:r>
              <a:rPr lang="en-US" dirty="0"/>
              <a:t>a “participant” does not include a participant who received services under sec. 225 of WIOA and exits such program while still in a correctional institution as defined in sec. 225(e)(1) of </a:t>
            </a:r>
            <a:r>
              <a:rPr lang="en-US" dirty="0" smtClean="0"/>
              <a:t>WIOA</a:t>
            </a:r>
          </a:p>
          <a:p>
            <a:endParaRPr lang="en-US" dirty="0"/>
          </a:p>
          <a:p>
            <a:pPr marL="109537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Sec</a:t>
            </a:r>
            <a:r>
              <a:rPr lang="en-US" sz="2800" dirty="0">
                <a:solidFill>
                  <a:srgbClr val="C00000"/>
                </a:solidFill>
              </a:rPr>
              <a:t>. 225 participants (Corrections) who remain </a:t>
            </a:r>
            <a:r>
              <a:rPr lang="en-US" sz="2800" dirty="0" smtClean="0">
                <a:solidFill>
                  <a:srgbClr val="C00000"/>
                </a:solidFill>
              </a:rPr>
              <a:t>incarcerated are only counted for the Measurable Skill Gain Indicator.  </a:t>
            </a:r>
            <a:endParaRPr lang="en-US" sz="28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Exclusion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0BB0D-69F2-4B7E-8D7F-C378C45B9FF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8463" y="1169233"/>
            <a:ext cx="8285813" cy="14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08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n-US" sz="4000" cap="none" dirty="0" smtClean="0">
                <a:ln w="635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State WIOA Performance Tables</a:t>
            </a:r>
            <a:endParaRPr lang="en-US" sz="4000" cap="none" dirty="0">
              <a:ln w="6350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C62AC-34AC-44FA-925B-65FA1B2D13C3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t="25214" r="25320" b="10255"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10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" t="22384" r="47863" b="11337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" y="2514600"/>
            <a:ext cx="9163050" cy="914400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n-US" sz="4400" dirty="0" smtClean="0">
                <a:ln w="6350">
                  <a:noFill/>
                </a:ln>
                <a:solidFill>
                  <a:schemeClr val="bg1"/>
                </a:solidFill>
              </a:rPr>
              <a:t>Local NRS Table Changes</a:t>
            </a:r>
            <a:endParaRPr lang="en-US" sz="4400" dirty="0">
              <a:ln w="63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8128-F6F6-4F3B-BDF0-9314E675A7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BHasskamp\AppData\Local\Microsoft\Windows\Temporary Internet Files\Content.IE5\98YIOJPX\MP900382687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4" t="22387" r="15556" b="28163"/>
          <a:stretch/>
        </p:blipFill>
        <p:spPr bwMode="auto">
          <a:xfrm>
            <a:off x="0" y="2041452"/>
            <a:ext cx="9136380" cy="481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26582"/>
            <a:ext cx="9143999" cy="68580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Discussion:  Accountability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36380" cy="2209800"/>
          </a:xfr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  <a:gs pos="12000">
                <a:srgbClr val="FFFFFF"/>
              </a:gs>
            </a:gsLst>
            <a:lin ang="16200000" scaled="1"/>
            <a:tileRect/>
          </a:gradFill>
        </p:spPr>
        <p:txBody>
          <a:bodyPr anchor="t">
            <a:normAutofit/>
          </a:bodyPr>
          <a:lstStyle/>
          <a:p>
            <a:pPr marL="274320" indent="0">
              <a:buNone/>
            </a:pPr>
            <a:r>
              <a:rPr lang="en-US" sz="4000" dirty="0"/>
              <a:t>Based on the </a:t>
            </a:r>
            <a:r>
              <a:rPr lang="en-US" sz="4000" dirty="0" smtClean="0"/>
              <a:t>federal tables:</a:t>
            </a:r>
            <a:endParaRPr lang="en-US" sz="4000" dirty="0"/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4000" dirty="0"/>
              <a:t>What questions do you have?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4000" dirty="0"/>
              <a:t>What issues stand out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223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3654" y1="10976" x2="28571" y2="17276"/>
                        <a14:foregroundMark x1="34203" y1="10772" x2="30907" y2="8943"/>
                        <a14:foregroundMark x1="15522" y1="19919" x2="21429" y2="14228"/>
                        <a14:foregroundMark x1="18544" y1="32520" x2="10440" y2="41870"/>
                        <a14:foregroundMark x1="15934" y1="73780" x2="51099" y2="66057"/>
                        <a14:foregroundMark x1="60440" y1="95528" x2="82830" y2="75000"/>
                        <a14:foregroundMark x1="75137" y1="80691" x2="94643" y2="79472"/>
                        <a14:foregroundMark x1="73764" y1="85366" x2="93681" y2="81301"/>
                        <a14:foregroundMark x1="84890" y1="73984" x2="93681" y2="78659"/>
                        <a14:foregroundMark x1="32830" y1="77439" x2="63187" y2="78049"/>
                        <a14:backgroundMark x1="55907" y1="31911" x2="55907" y2="31911"/>
                        <a14:backgroundMark x1="74451" y1="42480" x2="74451" y2="42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79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57" y="4267200"/>
            <a:ext cx="9145772" cy="25146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sz="7200" dirty="0" smtClean="0">
                <a:solidFill>
                  <a:schemeClr val="bg1"/>
                </a:solidFill>
              </a:rPr>
              <a:t>Planning the </a:t>
            </a:r>
            <a:br>
              <a:rPr lang="en-US" sz="7200" dirty="0" smtClean="0">
                <a:solidFill>
                  <a:schemeClr val="bg1"/>
                </a:solidFill>
              </a:rPr>
            </a:br>
            <a:r>
              <a:rPr lang="en-US" sz="9600" dirty="0" smtClean="0">
                <a:solidFill>
                  <a:schemeClr val="bg1"/>
                </a:solidFill>
              </a:rPr>
              <a:t>Re-Compete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885" y="0"/>
            <a:ext cx="7086600" cy="457200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8128-F6F6-4F3B-BDF0-9314E675A7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801"/>
            <a:ext cx="9143999" cy="1239837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000" dirty="0" smtClean="0">
                <a:effectLst/>
              </a:rPr>
              <a:t>The “</a:t>
            </a:r>
            <a:r>
              <a:rPr lang="en-US" sz="7200" dirty="0" smtClean="0">
                <a:effectLst/>
              </a:rPr>
              <a:t>Re-compete</a:t>
            </a:r>
            <a:r>
              <a:rPr lang="en-US" sz="6000" dirty="0" smtClean="0">
                <a:effectLst/>
              </a:rPr>
              <a:t>”</a:t>
            </a:r>
            <a:endParaRPr lang="en-US" sz="6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What:  Competitive federal ABE application</a:t>
            </a:r>
          </a:p>
          <a:p>
            <a:r>
              <a:rPr lang="en-US" sz="3600" b="1" dirty="0" smtClean="0"/>
              <a:t>Projected due date:  March 15, 2017</a:t>
            </a:r>
          </a:p>
          <a:p>
            <a:r>
              <a:rPr lang="en-US" sz="3600" b="1" dirty="0" smtClean="0"/>
              <a:t>Applies to:  All current and potential ABE consortium wanting to receive federal ABE funding</a:t>
            </a:r>
          </a:p>
          <a:p>
            <a:r>
              <a:rPr lang="en-US" sz="3600" b="1" dirty="0" smtClean="0"/>
              <a:t>Purpose:  Determines which entities receive federal ABE funding under WIOA as consortia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8128-F6F6-4F3B-BDF0-9314E675A7F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6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400" b="1" dirty="0" smtClean="0">
                <a:effectLst/>
              </a:rPr>
              <a:t>Re-Compete:  What We Know</a:t>
            </a:r>
            <a:endParaRPr lang="en-US" sz="4400" b="1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84" l="0" r="100000">
                        <a14:backgroundMark x1="6044" y1="36382" x2="49313" y2="37805"/>
                        <a14:backgroundMark x1="48214" y1="11789" x2="51923" y2="33130"/>
                        <a14:backgroundMark x1="82555" y1="10976" x2="75000" y2="42073"/>
                        <a14:backgroundMark x1="95055" y1="41667" x2="82692" y2="46748"/>
                        <a14:backgroundMark x1="93681" y1="54675" x2="71566" y2="63618"/>
                        <a14:backgroundMark x1="53434" y1="46951" x2="54670" y2="65041"/>
                        <a14:backgroundMark x1="47253" y1="47967" x2="17033" y2="57317"/>
                        <a14:backgroundMark x1="48764" y1="58740" x2="7967" y2="49797"/>
                        <a14:backgroundMark x1="53984" y1="65650" x2="54121" y2="7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0" y="685800"/>
            <a:ext cx="9144000" cy="61797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990600"/>
            <a:ext cx="6096000" cy="5867400"/>
          </a:xfrm>
          <a:gradFill flip="none" rotWithShape="1">
            <a:gsLst>
              <a:gs pos="100000">
                <a:schemeClr val="bg1">
                  <a:alpha val="0"/>
                </a:schemeClr>
              </a:gs>
              <a:gs pos="87000">
                <a:schemeClr val="bg1"/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lang="en-US" sz="3200" dirty="0" smtClean="0"/>
              <a:t>More than the annual application, less than the 5-year narrative</a:t>
            </a:r>
          </a:p>
          <a:p>
            <a:r>
              <a:rPr lang="en-US" sz="3200" dirty="0" smtClean="0"/>
              <a:t>Some components:  13 WIOA considerations, geographic area of service, standards implementation, etc.</a:t>
            </a:r>
          </a:p>
          <a:p>
            <a:r>
              <a:rPr lang="en-US" sz="3200" dirty="0" smtClean="0"/>
              <a:t>Competitively reviewed</a:t>
            </a:r>
          </a:p>
          <a:p>
            <a:r>
              <a:rPr lang="en-US" sz="3200" dirty="0" smtClean="0"/>
              <a:t>Also reviewed by local workforce development board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97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57" y="2286000"/>
            <a:ext cx="9145772" cy="18288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sz="9600" dirty="0" smtClean="0">
                <a:solidFill>
                  <a:schemeClr val="bg1"/>
                </a:solidFill>
              </a:rPr>
              <a:t>WIOA Basics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4800600"/>
            <a:ext cx="7086600" cy="150971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8128-F6F6-4F3B-BDF0-9314E675A7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84" l="0" r="100000">
                        <a14:backgroundMark x1="6044" y1="36382" x2="49313" y2="37805"/>
                        <a14:backgroundMark x1="48214" y1="11789" x2="51923" y2="33130"/>
                        <a14:backgroundMark x1="82555" y1="10976" x2="75000" y2="42073"/>
                        <a14:backgroundMark x1="95055" y1="41667" x2="82692" y2="46748"/>
                        <a14:backgroundMark x1="93681" y1="54675" x2="71566" y2="63618"/>
                        <a14:backgroundMark x1="53434" y1="46951" x2="54670" y2="65041"/>
                        <a14:backgroundMark x1="47253" y1="47967" x2="17033" y2="57317"/>
                        <a14:backgroundMark x1="48764" y1="58740" x2="7967" y2="49797"/>
                        <a14:backgroundMark x1="53984" y1="65650" x2="54121" y2="7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1000" y="-3434080"/>
            <a:ext cx="15925800" cy="10763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Re-Compete Tentative Timeline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914400"/>
            <a:ext cx="4981832" cy="5943600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en-US" sz="2400" b="1" dirty="0" smtClean="0"/>
              <a:t>Summer 2016</a:t>
            </a:r>
            <a:r>
              <a:rPr lang="en-US" sz="2400" dirty="0" smtClean="0"/>
              <a:t>:  Re-Compete Application/RFP draft developed &amp; submitted to feds for approval</a:t>
            </a:r>
          </a:p>
          <a:p>
            <a:r>
              <a:rPr lang="en-US" sz="2400" b="1" dirty="0" smtClean="0"/>
              <a:t>December 8, 2016</a:t>
            </a:r>
            <a:r>
              <a:rPr lang="en-US" sz="2400" dirty="0" smtClean="0"/>
              <a:t>:  Re-Compete application workshop</a:t>
            </a:r>
          </a:p>
          <a:p>
            <a:r>
              <a:rPr lang="en-US" sz="2400" b="1" dirty="0" smtClean="0"/>
              <a:t>Winter 2017</a:t>
            </a:r>
            <a:r>
              <a:rPr lang="en-US" sz="2400" dirty="0" smtClean="0"/>
              <a:t>:  Re-Compete application/RFP published</a:t>
            </a:r>
          </a:p>
          <a:p>
            <a:r>
              <a:rPr lang="en-US" sz="2400" b="1" dirty="0" smtClean="0"/>
              <a:t>March 15, 2017</a:t>
            </a:r>
            <a:r>
              <a:rPr lang="en-US" sz="2400" dirty="0" smtClean="0"/>
              <a:t>:  Re-Compete application/RFP due</a:t>
            </a:r>
          </a:p>
          <a:p>
            <a:r>
              <a:rPr lang="en-US" sz="2400" b="1" dirty="0" smtClean="0"/>
              <a:t>March-April 2017</a:t>
            </a:r>
            <a:r>
              <a:rPr lang="en-US" sz="2400" dirty="0" smtClean="0"/>
              <a:t>:  Re-Compete applications reviewed</a:t>
            </a:r>
          </a:p>
          <a:p>
            <a:r>
              <a:rPr lang="en-US" sz="2400" b="1" dirty="0" smtClean="0"/>
              <a:t>May 2017</a:t>
            </a:r>
            <a:r>
              <a:rPr lang="en-US" sz="2400" dirty="0" smtClean="0"/>
              <a:t>:  Accepted re-compete applications announced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23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Who can apply?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3124200"/>
          </a:xfrm>
        </p:spPr>
        <p:txBody>
          <a:bodyPr/>
          <a:lstStyle/>
          <a:p>
            <a:r>
              <a:rPr lang="en-US" dirty="0" smtClean="0"/>
              <a:t>Any school or nonprofit, including colleges, workforce centers, libraries, nonprofit-employment partnerships</a:t>
            </a:r>
          </a:p>
          <a:p>
            <a:r>
              <a:rPr lang="en-US" dirty="0" smtClean="0"/>
              <a:t>ABE consortia</a:t>
            </a:r>
          </a:p>
          <a:p>
            <a:r>
              <a:rPr lang="en-US" dirty="0" smtClean="0"/>
              <a:t>ABE programs within consortia</a:t>
            </a:r>
          </a:p>
          <a:p>
            <a:r>
              <a:rPr lang="en-US" dirty="0" smtClean="0"/>
              <a:t>Collaborations of multiple ABE consortia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8128-F6F6-4F3B-BDF0-9314E675A7F7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3654" y1="10976" x2="28571" y2="17276"/>
                        <a14:foregroundMark x1="34203" y1="10772" x2="30907" y2="8943"/>
                        <a14:foregroundMark x1="15522" y1="19919" x2="21429" y2="14228"/>
                        <a14:foregroundMark x1="18544" y1="32520" x2="10440" y2="41870"/>
                        <a14:foregroundMark x1="15934" y1="73780" x2="51099" y2="66057"/>
                        <a14:foregroundMark x1="60440" y1="95528" x2="82830" y2="75000"/>
                        <a14:foregroundMark x1="75137" y1="80691" x2="94643" y2="79472"/>
                        <a14:foregroundMark x1="73764" y1="85366" x2="93681" y2="81301"/>
                        <a14:foregroundMark x1="84890" y1="73984" x2="93681" y2="78659"/>
                        <a14:foregroundMark x1="32830" y1="77439" x2="63187" y2="78049"/>
                        <a14:backgroundMark x1="55907" y1="31911" x2="55907" y2="31911"/>
                        <a14:backgroundMark x1="74451" y1="42480" x2="74451" y2="42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4724400"/>
            <a:ext cx="9144000" cy="617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27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346" y1="20528" x2="20742" y2="14431"/>
                        <a14:foregroundMark x1="28571" y1="17276" x2="35302" y2="8943"/>
                        <a14:foregroundMark x1="29396" y1="11789" x2="32418" y2="8130"/>
                        <a14:foregroundMark x1="14698" y1="38008" x2="9341" y2="44715"/>
                        <a14:foregroundMark x1="23764" y1="72561" x2="34890" y2="64837"/>
                        <a14:foregroundMark x1="39286" y1="86179" x2="54396" y2="76220"/>
                        <a14:backgroundMark x1="65110" y1="2236" x2="63324" y2="36585"/>
                        <a14:backgroundMark x1="61676" y1="54065" x2="74038" y2="95325"/>
                        <a14:backgroundMark x1="58791" y1="60976" x2="58791" y2="98374"/>
                        <a14:backgroundMark x1="50000" y1="49187" x2="51236" y2="44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791567"/>
            <a:ext cx="9144000" cy="6179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Re-Compete:  </a:t>
            </a:r>
            <a:r>
              <a:rPr lang="en-US" b="1" dirty="0" smtClean="0"/>
              <a:t>Regional Approach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4535"/>
            <a:ext cx="4343400" cy="3319465"/>
          </a:xfrm>
          <a:solidFill>
            <a:srgbClr val="FFFFFF">
              <a:alpha val="89804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All applications will be sorted into regions that utilize school district boundaries and best integrate current ABE consortia and WIOA regions</a:t>
            </a:r>
          </a:p>
        </p:txBody>
      </p:sp>
    </p:spTree>
    <p:extLst>
      <p:ext uri="{BB962C8B-B14F-4D97-AF65-F5344CB8AC3E}">
        <p14:creationId xmlns:p14="http://schemas.microsoft.com/office/powerpoint/2010/main" val="36231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346" y1="20528" x2="20742" y2="14431"/>
                        <a14:foregroundMark x1="28571" y1="17276" x2="35302" y2="8943"/>
                        <a14:foregroundMark x1="29396" y1="11789" x2="32418" y2="8130"/>
                        <a14:foregroundMark x1="14698" y1="38008" x2="9341" y2="44715"/>
                        <a14:foregroundMark x1="23764" y1="72561" x2="34890" y2="64837"/>
                        <a14:foregroundMark x1="39286" y1="86179" x2="54396" y2="76220"/>
                        <a14:backgroundMark x1="65110" y1="2236" x2="63324" y2="36585"/>
                        <a14:backgroundMark x1="61676" y1="54065" x2="74038" y2="95325"/>
                        <a14:backgroundMark x1="58791" y1="60976" x2="58791" y2="98374"/>
                        <a14:backgroundMark x1="50000" y1="49187" x2="51236" y2="44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367"/>
            <a:ext cx="9144000" cy="6179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Re-Compete:  Service Area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76400"/>
            <a:ext cx="4191000" cy="4953000"/>
          </a:xfrm>
          <a:solidFill>
            <a:srgbClr val="FFFFFF">
              <a:alpha val="89804"/>
            </a:srgb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Define geographic area of service </a:t>
            </a:r>
            <a:r>
              <a:rPr lang="en-US" dirty="0" smtClean="0"/>
              <a:t>within a region </a:t>
            </a:r>
            <a:r>
              <a:rPr lang="en-US" dirty="0" smtClean="0"/>
              <a:t>and/or </a:t>
            </a:r>
            <a:r>
              <a:rPr lang="en-US" dirty="0" smtClean="0"/>
              <a:t>special populations for review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Geographic Area of Service</a:t>
            </a:r>
          </a:p>
          <a:p>
            <a:pPr marL="457200" indent="-457200"/>
            <a:r>
              <a:rPr lang="en-US" dirty="0" smtClean="0"/>
              <a:t>Using school district boundaries</a:t>
            </a:r>
          </a:p>
          <a:p>
            <a:pPr marL="457200" indent="-457200"/>
            <a:r>
              <a:rPr lang="en-US" dirty="0" smtClean="0"/>
              <a:t>Divided into regions best aligning to WDA</a:t>
            </a:r>
          </a:p>
        </p:txBody>
      </p:sp>
    </p:spTree>
    <p:extLst>
      <p:ext uri="{BB962C8B-B14F-4D97-AF65-F5344CB8AC3E}">
        <p14:creationId xmlns:p14="http://schemas.microsoft.com/office/powerpoint/2010/main" val="22805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346" y1="20528" x2="20742" y2="14431"/>
                        <a14:foregroundMark x1="28571" y1="17276" x2="35302" y2="8943"/>
                        <a14:foregroundMark x1="29396" y1="11789" x2="32418" y2="8130"/>
                        <a14:foregroundMark x1="14698" y1="38008" x2="9341" y2="44715"/>
                        <a14:foregroundMark x1="23764" y1="72561" x2="34890" y2="64837"/>
                        <a14:foregroundMark x1="39286" y1="86179" x2="54396" y2="76220"/>
                        <a14:backgroundMark x1="65110" y1="2236" x2="63324" y2="36585"/>
                        <a14:backgroundMark x1="61676" y1="54065" x2="74038" y2="95325"/>
                        <a14:backgroundMark x1="58791" y1="60976" x2="58791" y2="98374"/>
                        <a14:backgroundMark x1="50000" y1="49187" x2="51236" y2="44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367"/>
            <a:ext cx="9144000" cy="6179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Re-Compete:  Special Population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76400"/>
            <a:ext cx="4191000" cy="4953000"/>
          </a:xfrm>
          <a:solidFill>
            <a:srgbClr val="FFFFFF">
              <a:alpha val="89804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Define geographic area of service and/or special populations for review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Special Populations</a:t>
            </a:r>
          </a:p>
          <a:p>
            <a:pPr marL="457200" indent="-457200"/>
            <a:r>
              <a:rPr lang="en-US" dirty="0" smtClean="0"/>
              <a:t>People in state correctional facilities</a:t>
            </a:r>
          </a:p>
          <a:p>
            <a:pPr marL="457200" indent="-457200"/>
            <a:r>
              <a:rPr lang="en-US" dirty="0" smtClean="0"/>
              <a:t>People with low-incidence disabilities</a:t>
            </a:r>
          </a:p>
          <a:p>
            <a:pPr marL="457200" indent="-457200"/>
            <a:r>
              <a:rPr lang="en-US" dirty="0" smtClean="0"/>
              <a:t>Other?</a:t>
            </a:r>
          </a:p>
        </p:txBody>
      </p:sp>
    </p:spTree>
    <p:extLst>
      <p:ext uri="{BB962C8B-B14F-4D97-AF65-F5344CB8AC3E}">
        <p14:creationId xmlns:p14="http://schemas.microsoft.com/office/powerpoint/2010/main" val="20374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98" l="72466" r="100000">
                        <a14:foregroundMark x1="73562" y1="37854" x2="73973" y2="55466"/>
                        <a14:foregroundMark x1="74110" y1="3644" x2="73425" y2="94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75" t="1375" b="18101"/>
          <a:stretch/>
        </p:blipFill>
        <p:spPr>
          <a:xfrm>
            <a:off x="0" y="-1"/>
            <a:ext cx="3464109" cy="685800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4648200"/>
            <a:ext cx="5867400" cy="220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8128-F6F6-4F3B-BDF0-9314E675A7F7}" type="slidenum">
              <a:rPr lang="en-US" smtClean="0"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752600"/>
            <a:ext cx="7467600" cy="1828800"/>
          </a:xfrm>
        </p:spPr>
        <p:txBody>
          <a:bodyPr>
            <a:noAutofit/>
          </a:bodyPr>
          <a:lstStyle/>
          <a:p>
            <a:pPr algn="r"/>
            <a:r>
              <a:rPr lang="en-US" sz="4800" dirty="0" smtClean="0"/>
              <a:t>Walking through the </a:t>
            </a:r>
            <a:br>
              <a:rPr lang="en-US" sz="4800" dirty="0" smtClean="0"/>
            </a:br>
            <a:r>
              <a:rPr lang="en-US" sz="4800" dirty="0" smtClean="0"/>
              <a:t>Re-Compete Proposal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599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264"/>
            <a:ext cx="9144000" cy="6179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/>
              <a:t>More Re-Compete Updates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191000" cy="5943600"/>
          </a:xfrm>
          <a:solidFill>
            <a:srgbClr val="FFFFFF">
              <a:alpha val="89804"/>
            </a:srgbClr>
          </a:solidFill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800" b="1" dirty="0" err="1" smtClean="0"/>
              <a:t>WebChat</a:t>
            </a:r>
            <a:r>
              <a:rPr lang="en-US" sz="4800" b="1" dirty="0" smtClean="0"/>
              <a:t> with MNABE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b="1" dirty="0" smtClean="0"/>
              <a:t>Fall Meeting: December 8 at 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b="1" dirty="0" smtClean="0"/>
              <a:t>State ABE emails</a:t>
            </a:r>
          </a:p>
        </p:txBody>
      </p:sp>
    </p:spTree>
    <p:extLst>
      <p:ext uri="{BB962C8B-B14F-4D97-AF65-F5344CB8AC3E}">
        <p14:creationId xmlns:p14="http://schemas.microsoft.com/office/powerpoint/2010/main" val="41001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BHasskamp\AppData\Local\Microsoft\Windows\Temporary Internet Files\Content.IE5\98YIOJPX\MP900382687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4" t="22387" r="15556" b="28163"/>
          <a:stretch/>
        </p:blipFill>
        <p:spPr bwMode="auto">
          <a:xfrm>
            <a:off x="0" y="2041452"/>
            <a:ext cx="9136380" cy="481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26582"/>
            <a:ext cx="9143999" cy="68580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Discussion:  Re-Compete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36380" cy="2209800"/>
          </a:xfr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  <a:gs pos="12000">
                <a:srgbClr val="FFFFFF"/>
              </a:gs>
            </a:gsLst>
            <a:lin ang="16200000" scaled="1"/>
            <a:tileRect/>
          </a:gradFill>
        </p:spPr>
        <p:txBody>
          <a:bodyPr anchor="t">
            <a:normAutofit/>
          </a:bodyPr>
          <a:lstStyle/>
          <a:p>
            <a:pPr marL="274320" indent="0">
              <a:buNone/>
            </a:pPr>
            <a:r>
              <a:rPr lang="en-US" sz="4000" dirty="0"/>
              <a:t>Based on the </a:t>
            </a:r>
            <a:r>
              <a:rPr lang="en-US" sz="4000" dirty="0" smtClean="0"/>
              <a:t>proposal:</a:t>
            </a:r>
            <a:endParaRPr lang="en-US" sz="4000" dirty="0"/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4000" dirty="0"/>
              <a:t>What questions do you have?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4000" dirty="0"/>
              <a:t>What issues stand out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18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5200"/>
            <a:ext cx="9181332" cy="12192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sz="7200" dirty="0" smtClean="0">
                <a:solidFill>
                  <a:schemeClr val="bg1"/>
                </a:solidFill>
              </a:rPr>
              <a:t>Action Items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4800600"/>
            <a:ext cx="7086600" cy="150971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8128-F6F6-4F3B-BDF0-9314E675A7F7}" type="slidenum">
              <a:rPr lang="en-US" smtClean="0"/>
              <a:t>38</a:t>
            </a:fld>
            <a:endParaRPr lang="en-US"/>
          </a:p>
        </p:txBody>
      </p:sp>
      <p:pic>
        <p:nvPicPr>
          <p:cNvPr id="2050" name="Picture 2" descr="C:\Users\BHasskamp\AppData\Local\Microsoft\Windows\Temporary Internet Files\Content.IE5\H041M4K6\call-to-action-e1370763003848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85" b="91538" l="10000" r="90000">
                        <a14:foregroundMark x1="38462" y1="24231" x2="71077" y2="29231"/>
                        <a14:foregroundMark x1="42154" y1="20577" x2="59538" y2="25577"/>
                        <a14:foregroundMark x1="58923" y1="27500" x2="30000" y2="46346"/>
                        <a14:foregroundMark x1="29692" y1="36538" x2="68769" y2="40192"/>
                        <a14:foregroundMark x1="34615" y1="41923" x2="70000" y2="44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34" t="13333" r="11467" b="12000"/>
          <a:stretch/>
        </p:blipFill>
        <p:spPr bwMode="auto">
          <a:xfrm>
            <a:off x="4147457" y="0"/>
            <a:ext cx="499654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2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Hasskamp\AppData\Local\Microsoft\Windows\Temporary Internet Files\Content.IE5\PP41PFST\abuw-fall-2010-campaign-clock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0" b="97313" l="2313" r="97063">
                        <a14:foregroundMark x1="23063" y1="62687" x2="24750" y2="6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540" y="-914400"/>
            <a:ext cx="33756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20"/>
            <a:ext cx="80772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What’s Happened Lately?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153400" cy="586740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en-US" dirty="0" smtClean="0"/>
              <a:t>Spring 2016</a:t>
            </a:r>
          </a:p>
          <a:p>
            <a:r>
              <a:rPr lang="en-US" dirty="0" smtClean="0"/>
              <a:t>State ABE level change targets negotiated</a:t>
            </a:r>
          </a:p>
          <a:p>
            <a:r>
              <a:rPr lang="en-US" dirty="0" smtClean="0"/>
              <a:t>State WIOA plans submitted</a:t>
            </a:r>
          </a:p>
          <a:p>
            <a:r>
              <a:rPr lang="en-US" dirty="0" smtClean="0"/>
              <a:t>Local and regional plans submitted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June 2016</a:t>
            </a:r>
          </a:p>
          <a:p>
            <a:r>
              <a:rPr lang="en-US" dirty="0" smtClean="0"/>
              <a:t>Final regulations published</a:t>
            </a:r>
          </a:p>
          <a:p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July 2016</a:t>
            </a:r>
            <a:endParaRPr lang="en-US" dirty="0"/>
          </a:p>
          <a:p>
            <a:r>
              <a:rPr lang="en-US" dirty="0"/>
              <a:t>New accountability measures start</a:t>
            </a:r>
          </a:p>
          <a:p>
            <a:r>
              <a:rPr lang="en-US" dirty="0" smtClean="0"/>
              <a:t>State staff attend WIOA accountability training (part 1)</a:t>
            </a:r>
          </a:p>
          <a:p>
            <a:r>
              <a:rPr lang="en-US" dirty="0" smtClean="0"/>
              <a:t>Programs start moving to new state ABE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8128-F6F6-4F3B-BDF0-9314E675A7F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  <a:noFill/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spc="50" dirty="0" smtClean="0">
                <a:ln w="1143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The Structure of WIOA</a:t>
            </a:r>
            <a:endParaRPr lang="en-US" sz="5400" spc="50" dirty="0">
              <a:ln w="11430"/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360686"/>
              </p:ext>
            </p:extLst>
          </p:nvPr>
        </p:nvGraphicFramePr>
        <p:xfrm>
          <a:off x="0" y="990600"/>
          <a:ext cx="9144000" cy="5867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2226"/>
                <a:gridCol w="3265714"/>
                <a:gridCol w="2406316"/>
                <a:gridCol w="2079744"/>
              </a:tblGrid>
              <a:tr h="791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 Title (Section)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Program/Activities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oversees in Minnesota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1212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I (Subtitle A)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Workforce Development Activities (System Alignment)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WIOA Programs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DEED and MDE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865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I (Subtitle B)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Workforce Development Activities (Workforce Activities and Providers)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Adult, Youth, and Dislocated Worker Programs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91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II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Education and Family Literacy Act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Basic Education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1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III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Wagner-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Peysar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Workforce Centers (One-Stops)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91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IV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Rehabilitation Act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Vocational Rehabilitation (VR)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55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V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Provisions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WIOA Programs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DEED and MDE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Hasskamp\AppData\Local\Microsoft\Windows\Temporary Internet Files\Content.IE5\PP41PFST\abuw-fall-2010-campaign-clock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0" b="97313" l="2313" r="97063">
                        <a14:foregroundMark x1="23063" y1="62687" x2="24750" y2="6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540" y="-914400"/>
            <a:ext cx="33756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19050"/>
            <a:ext cx="9144000" cy="89535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What’s Happening Next?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153400" cy="586740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dirty="0" smtClean="0"/>
              <a:t>September 2016</a:t>
            </a:r>
          </a:p>
          <a:p>
            <a:r>
              <a:rPr lang="en-US" dirty="0" smtClean="0"/>
              <a:t>State resubmits WIOA plan</a:t>
            </a:r>
          </a:p>
          <a:p>
            <a:r>
              <a:rPr lang="en-US" dirty="0" smtClean="0"/>
              <a:t>State submits re-compete plan</a:t>
            </a:r>
          </a:p>
          <a:p>
            <a:r>
              <a:rPr lang="en-US" dirty="0" smtClean="0"/>
              <a:t>Feds publish additional accountability requirements</a:t>
            </a:r>
          </a:p>
          <a:p>
            <a:pPr marL="137160" indent="0">
              <a:buNone/>
            </a:pPr>
            <a:r>
              <a:rPr lang="en-US" dirty="0" smtClean="0"/>
              <a:t>November 2016</a:t>
            </a:r>
          </a:p>
          <a:p>
            <a:r>
              <a:rPr lang="en-US" dirty="0" smtClean="0"/>
              <a:t>Accountability Training at SPARC Conference</a:t>
            </a:r>
          </a:p>
          <a:p>
            <a:pPr marL="137160" indent="0">
              <a:buNone/>
            </a:pPr>
            <a:r>
              <a:rPr lang="en-US" dirty="0" smtClean="0"/>
              <a:t>December 2016</a:t>
            </a:r>
          </a:p>
          <a:p>
            <a:r>
              <a:rPr lang="en-US" dirty="0" smtClean="0"/>
              <a:t>Fall Manager/Grant Application Meeting on accountability and re-compete</a:t>
            </a:r>
          </a:p>
          <a:p>
            <a:r>
              <a:rPr lang="en-US" dirty="0" smtClean="0"/>
              <a:t>State submits data and federal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8128-F6F6-4F3B-BDF0-9314E675A7F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0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Hasskamp\AppData\Local\Microsoft\Windows\Temporary Internet Files\Content.IE5\PP41PFST\abuw-fall-2010-campaign-clock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0" b="97313" l="2313" r="97063">
                        <a14:foregroundMark x1="23063" y1="62687" x2="24750" y2="6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540" y="-914400"/>
            <a:ext cx="33756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19050"/>
            <a:ext cx="9144000" cy="89535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What’s Happening in 2017?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153400" cy="586740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US" sz="3200" dirty="0" smtClean="0"/>
              <a:t>Winter 2017</a:t>
            </a:r>
            <a:endParaRPr lang="en-US" sz="3200" dirty="0"/>
          </a:p>
          <a:p>
            <a:r>
              <a:rPr lang="en-US" sz="3200" dirty="0" smtClean="0"/>
              <a:t>Re-compete applications published</a:t>
            </a:r>
          </a:p>
          <a:p>
            <a:pPr marL="137160" indent="0">
              <a:buNone/>
            </a:pPr>
            <a:r>
              <a:rPr lang="en-US" sz="3200" dirty="0" smtClean="0"/>
              <a:t>March 2017</a:t>
            </a:r>
          </a:p>
          <a:p>
            <a:r>
              <a:rPr lang="en-US" sz="3200" dirty="0" smtClean="0"/>
              <a:t>Re-compete applications due</a:t>
            </a:r>
          </a:p>
          <a:p>
            <a:pPr marL="137160" indent="0">
              <a:buNone/>
            </a:pPr>
            <a:r>
              <a:rPr lang="en-US" sz="3200" dirty="0" smtClean="0"/>
              <a:t>Spring 2017</a:t>
            </a:r>
          </a:p>
          <a:p>
            <a:r>
              <a:rPr lang="en-US" sz="3200" dirty="0" smtClean="0"/>
              <a:t>Re-compete applications reviewed regionally</a:t>
            </a:r>
          </a:p>
          <a:p>
            <a:r>
              <a:rPr lang="en-US" sz="3200" dirty="0" smtClean="0"/>
              <a:t>New IEL/Civics grants published and due</a:t>
            </a:r>
          </a:p>
          <a:p>
            <a:r>
              <a:rPr lang="en-US" sz="3200" dirty="0" smtClean="0"/>
              <a:t>New performance targets negotiated</a:t>
            </a:r>
          </a:p>
          <a:p>
            <a:pPr marL="137160" indent="0">
              <a:buNone/>
            </a:pPr>
            <a:r>
              <a:rPr lang="en-US" sz="3200" dirty="0" smtClean="0"/>
              <a:t>May 2017</a:t>
            </a:r>
          </a:p>
          <a:p>
            <a:r>
              <a:rPr lang="en-US" sz="3200" dirty="0" smtClean="0"/>
              <a:t>Re-compete and IEL/Civics awardees announced</a:t>
            </a:r>
          </a:p>
          <a:p>
            <a:pPr marL="137160" indent="0">
              <a:buNone/>
            </a:pPr>
            <a:r>
              <a:rPr lang="en-US" sz="3200" dirty="0" smtClean="0"/>
              <a:t>July 2017</a:t>
            </a:r>
            <a:endParaRPr lang="en-US" sz="3200" dirty="0"/>
          </a:p>
          <a:p>
            <a:r>
              <a:rPr lang="en-US" sz="3200" dirty="0" smtClean="0"/>
              <a:t>Re-compete and IEL/Civics awardees in operation</a:t>
            </a:r>
          </a:p>
          <a:p>
            <a:r>
              <a:rPr lang="en-US" sz="3200" dirty="0" smtClean="0"/>
              <a:t>Additional new accountability measures take effect</a:t>
            </a:r>
          </a:p>
          <a:p>
            <a:pPr marL="137160" indent="0">
              <a:buNone/>
            </a:pPr>
            <a:r>
              <a:rPr lang="en-US" sz="3200" dirty="0" smtClean="0"/>
              <a:t>September 2017</a:t>
            </a:r>
          </a:p>
          <a:p>
            <a:r>
              <a:rPr lang="en-US" sz="3200" dirty="0" smtClean="0"/>
              <a:t>State submits WIOA performance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8128-F6F6-4F3B-BDF0-9314E675A7F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0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Hasskamp\AppData\Local\Microsoft\Windows\Temporary Internet Files\Content.IE5\7KQ3EKGF\MC90043625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38100"/>
            <a:ext cx="70866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  <a:solidFill>
            <a:schemeClr val="accent6">
              <a:lumMod val="75000"/>
            </a:schemeClr>
          </a:solidFill>
        </p:spPr>
        <p:txBody>
          <a:bodyPr anchor="ctr">
            <a:noAutofit/>
          </a:bodyPr>
          <a:lstStyle/>
          <a:p>
            <a:pPr algn="r"/>
            <a:r>
              <a:rPr lang="en-US" sz="5400" cap="none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WIOA Info On the Web</a:t>
            </a:r>
            <a:endParaRPr lang="en-US" sz="5400" cap="none" dirty="0">
              <a:ln w="6350"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838200"/>
            <a:ext cx="4495800" cy="6019800"/>
          </a:xfrm>
        </p:spPr>
        <p:txBody>
          <a:bodyPr>
            <a:normAutofit/>
          </a:bodyPr>
          <a:lstStyle/>
          <a:p>
            <a:pPr marL="274320" indent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MNABE Law, Policy and Guidance site (www.mnabe.org)</a:t>
            </a:r>
          </a:p>
          <a:p>
            <a:pPr marL="274320" indent="0">
              <a:buNone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U.S. Education Department AEFLA site (www2.ed.gov/aefla)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10600" y="6492875"/>
            <a:ext cx="533400" cy="365125"/>
          </a:xfrm>
        </p:spPr>
        <p:txBody>
          <a:bodyPr/>
          <a:lstStyle/>
          <a:p>
            <a:pPr>
              <a:defRPr/>
            </a:pPr>
            <a:fld id="{D24C62AC-34AC-44FA-925B-65FA1B2D13C3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Users\BHasskamp\AppData\Local\Microsoft\Windows\Temporary Internet Files\Content.IE5\7KQ3EKGF\MP900313787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100000" l="0" r="71000">
                        <a14:foregroundMark x1="1833" y1="93086" x2="1833" y2="93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786"/>
            <a:ext cx="7696200" cy="669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8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1400"/>
            <a:ext cx="9181332" cy="12192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sz="7200" dirty="0" smtClean="0">
                <a:solidFill>
                  <a:schemeClr val="bg1"/>
                </a:solidFill>
              </a:rPr>
              <a:t>Questions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4800600"/>
            <a:ext cx="7086600" cy="150971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8128-F6F6-4F3B-BDF0-9314E675A7F7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2" descr="C:\Users\BHasskamp\AppData\Local\Microsoft\Windows\Temporary Internet Files\Content.IE5\H041M4K6\Perche2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6" b="97538" l="9589" r="94673">
                        <a14:foregroundMark x1="64384" y1="32148" x2="71842" y2="38304"/>
                        <a14:foregroundMark x1="66210" y1="33242" x2="71537" y2="35568"/>
                        <a14:foregroundMark x1="70928" y1="36389" x2="69102" y2="32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32" t="4185" r="14363" b="1099"/>
          <a:stretch/>
        </p:blipFill>
        <p:spPr bwMode="auto">
          <a:xfrm>
            <a:off x="4688732" y="0"/>
            <a:ext cx="4455268" cy="656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549137"/>
              </p:ext>
            </p:extLst>
          </p:nvPr>
        </p:nvGraphicFramePr>
        <p:xfrm>
          <a:off x="228598" y="914400"/>
          <a:ext cx="8915402" cy="55626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84072"/>
                <a:gridCol w="2865665"/>
                <a:gridCol w="2865665"/>
              </a:tblGrid>
              <a:tr h="430614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member of one or more of the following populations:</a:t>
                      </a:r>
                      <a:endParaRPr lang="en-US" b="1" i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4776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Displaced</a:t>
                      </a:r>
                      <a:r>
                        <a:rPr lang="en-US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homemakers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Ex-offenders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Long-term unemployed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54175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Low-income</a:t>
                      </a:r>
                      <a:r>
                        <a:rPr lang="en-US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individuals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Homeless individuals</a:t>
                      </a:r>
                      <a:r>
                        <a:rPr lang="en-US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or homeless children and youth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Individuals within 2 years of exhausting lifetime eligibility under</a:t>
                      </a:r>
                      <a:r>
                        <a:rPr lang="en-US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SSA, title IV part A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66053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Indians,</a:t>
                      </a:r>
                      <a:r>
                        <a:rPr lang="en-US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Alaska Natives, and Native Hawaiians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Youth</a:t>
                      </a:r>
                      <a:r>
                        <a:rPr lang="en-US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who are in or have aged out of foster care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parents (including single pregnant women)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83041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Individuals with disabilities, including youth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r>
                        <a:rPr lang="en-US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language learners, individuals with low levels of literacy, and individuals facing substantial cultural barriers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Such other groups as the Governor</a:t>
                      </a:r>
                      <a:r>
                        <a:rPr lang="en-US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determines to have barriers to employment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86566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Older individuals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Migrant</a:t>
                      </a:r>
                      <a:r>
                        <a:rPr lang="en-US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seasonal farmworkers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10600" y="6492875"/>
            <a:ext cx="533400" cy="365125"/>
          </a:xfrm>
        </p:spPr>
        <p:txBody>
          <a:bodyPr/>
          <a:lstStyle/>
          <a:p>
            <a:pPr>
              <a:defRPr/>
            </a:pPr>
            <a:fld id="{D24C62AC-34AC-44FA-925B-65FA1B2D13C3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cap="none" dirty="0" smtClean="0">
                <a:ln w="6350">
                  <a:noFill/>
                </a:ln>
                <a:latin typeface="Arial" panose="020B0604020202020204" pitchFamily="34" charset="0"/>
              </a:rPr>
              <a:t>Individuals with Barriers to Employment</a:t>
            </a:r>
            <a:endParaRPr lang="en-US" cap="none" dirty="0">
              <a:ln w="6350">
                <a:noFill/>
              </a:ln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2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8128-F6F6-4F3B-BDF0-9314E675A7F7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C:\Users\BHasskamp\AppData\Local\Microsoft\Windows\Temporary Internet Files\Content.IE5\H041M4K6\Perche2[1]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6" b="97538" l="9589" r="94673">
                        <a14:foregroundMark x1="64384" y1="32148" x2="71842" y2="38304"/>
                        <a14:foregroundMark x1="66210" y1="33242" x2="71537" y2="35568"/>
                        <a14:foregroundMark x1="70928" y1="36389" x2="69102" y2="32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32" t="4185" r="14363" b="1099"/>
          <a:stretch/>
        </p:blipFill>
        <p:spPr bwMode="auto">
          <a:xfrm>
            <a:off x="4688732" y="0"/>
            <a:ext cx="4455268" cy="656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67200"/>
            <a:ext cx="9144000" cy="99060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13 </a:t>
            </a:r>
            <a:r>
              <a:rPr lang="en-US" sz="6600" dirty="0" smtClean="0">
                <a:solidFill>
                  <a:schemeClr val="bg1"/>
                </a:solidFill>
                <a:effectLst/>
              </a:rPr>
              <a:t>Considerations</a:t>
            </a:r>
            <a:endParaRPr lang="en-US" sz="66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53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16"/>
            <a:ext cx="9144000" cy="1518683"/>
          </a:xfrm>
          <a:noFill/>
        </p:spPr>
        <p:txBody>
          <a:bodyPr>
            <a:normAutofit/>
          </a:bodyPr>
          <a:lstStyle/>
          <a:p>
            <a:r>
              <a:rPr lang="en-US" sz="4000" b="1" dirty="0" smtClean="0"/>
              <a:t>Considerations 1, 2, 13: Population Served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191000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1. Responsive </a:t>
            </a:r>
            <a:r>
              <a:rPr lang="en-US" sz="3200" dirty="0"/>
              <a:t>to </a:t>
            </a:r>
            <a:r>
              <a:rPr lang="en-US" sz="3200" b="1" dirty="0"/>
              <a:t>regional needs in local plan </a:t>
            </a:r>
            <a:r>
              <a:rPr lang="en-US" sz="3200" dirty="0"/>
              <a:t>and </a:t>
            </a:r>
            <a:r>
              <a:rPr lang="en-US" sz="3200" b="1" dirty="0"/>
              <a:t>serving individuals most in </a:t>
            </a:r>
            <a:r>
              <a:rPr lang="en-US" sz="3200" b="1" dirty="0" smtClean="0"/>
              <a:t>need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sz="3200" dirty="0" smtClean="0"/>
              <a:t>Ability </a:t>
            </a:r>
            <a:r>
              <a:rPr lang="en-US" sz="3200" dirty="0"/>
              <a:t>to serve eligible </a:t>
            </a:r>
            <a:r>
              <a:rPr lang="en-US" sz="3200" b="1" dirty="0"/>
              <a:t>individuals with disabilities</a:t>
            </a:r>
            <a:r>
              <a:rPr lang="en-US" sz="3200" dirty="0"/>
              <a:t>, including learning </a:t>
            </a:r>
            <a:r>
              <a:rPr lang="en-US" sz="3200" dirty="0" smtClean="0"/>
              <a:t>disabilities</a:t>
            </a:r>
          </a:p>
          <a:p>
            <a:pPr marL="0" indent="0">
              <a:buNone/>
            </a:pPr>
            <a:r>
              <a:rPr lang="en-US" dirty="0" smtClean="0"/>
              <a:t>13</a:t>
            </a:r>
            <a:r>
              <a:rPr lang="en-US" dirty="0"/>
              <a:t>. Local areas where provider is located have demonstrated need for additional </a:t>
            </a:r>
            <a:r>
              <a:rPr lang="en-US" b="1" dirty="0"/>
              <a:t>English acquisition and civics</a:t>
            </a:r>
            <a:r>
              <a:rPr lang="en-US" dirty="0"/>
              <a:t> education </a:t>
            </a:r>
            <a:r>
              <a:rPr lang="en-US" dirty="0" smtClean="0"/>
              <a:t>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16"/>
            <a:ext cx="9144000" cy="1671084"/>
          </a:xfrm>
          <a:noFill/>
        </p:spPr>
        <p:txBody>
          <a:bodyPr>
            <a:noAutofit/>
          </a:bodyPr>
          <a:lstStyle/>
          <a:p>
            <a:r>
              <a:rPr lang="en-US" sz="4000" b="1" dirty="0" smtClean="0"/>
              <a:t>Considerations 3, 9:  Provider Educational Capacity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8006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3. </a:t>
            </a:r>
            <a:r>
              <a:rPr lang="en-US" sz="4000" b="1" dirty="0"/>
              <a:t>Past effectiveness </a:t>
            </a:r>
            <a:r>
              <a:rPr lang="en-US" sz="4000" dirty="0"/>
              <a:t>in improving literacy skills</a:t>
            </a:r>
          </a:p>
          <a:p>
            <a:pPr marL="0" indent="0">
              <a:buNone/>
            </a:pPr>
            <a:r>
              <a:rPr lang="en-US" sz="4000" dirty="0" smtClean="0"/>
              <a:t>9. Activities </a:t>
            </a:r>
            <a:r>
              <a:rPr lang="en-US" sz="4000" dirty="0"/>
              <a:t>delivered </a:t>
            </a:r>
            <a:r>
              <a:rPr lang="en-US" sz="4000" dirty="0" smtClean="0"/>
              <a:t>by </a:t>
            </a:r>
            <a:r>
              <a:rPr lang="en-US" sz="4000" b="1" dirty="0" smtClean="0"/>
              <a:t>instructors who </a:t>
            </a:r>
            <a:r>
              <a:rPr lang="en-US" sz="4000" b="1" dirty="0"/>
              <a:t>meet the minimum qualifications</a:t>
            </a:r>
            <a:r>
              <a:rPr lang="en-US" sz="4000" dirty="0"/>
              <a:t> established by the </a:t>
            </a:r>
            <a:r>
              <a:rPr lang="en-US" sz="4000" dirty="0" smtClean="0"/>
              <a:t>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FE70E58-5A88-304B-A4DE-1FC2B1FFB64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5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16"/>
            <a:ext cx="9144000" cy="1366283"/>
          </a:xfrm>
          <a:noFill/>
        </p:spPr>
        <p:txBody>
          <a:bodyPr>
            <a:normAutofit/>
          </a:bodyPr>
          <a:lstStyle/>
          <a:p>
            <a:r>
              <a:rPr lang="en-US" sz="4000" b="1" dirty="0" smtClean="0"/>
              <a:t>Considerations 5, 6:  Education Quality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5. Eligible </a:t>
            </a:r>
            <a:r>
              <a:rPr lang="en-US" sz="2800" dirty="0"/>
              <a:t>provider’s </a:t>
            </a:r>
            <a:r>
              <a:rPr lang="en-US" sz="2800" dirty="0" smtClean="0"/>
              <a:t>program:</a:t>
            </a:r>
          </a:p>
          <a:p>
            <a:pPr lvl="1"/>
            <a:r>
              <a:rPr lang="en-US" sz="2400" dirty="0" smtClean="0"/>
              <a:t>is </a:t>
            </a:r>
            <a:r>
              <a:rPr lang="en-US" sz="2400" dirty="0"/>
              <a:t>of </a:t>
            </a:r>
            <a:r>
              <a:rPr lang="en-US" sz="2400" b="1" dirty="0"/>
              <a:t>sufficient intensity and quality</a:t>
            </a:r>
            <a:r>
              <a:rPr lang="en-US" sz="2400" dirty="0"/>
              <a:t>, and </a:t>
            </a:r>
            <a:r>
              <a:rPr lang="en-US" sz="2400" dirty="0" smtClean="0"/>
              <a:t>based on </a:t>
            </a:r>
            <a:r>
              <a:rPr lang="en-US" sz="2400" dirty="0"/>
              <a:t>the most rigorous </a:t>
            </a:r>
            <a:r>
              <a:rPr lang="en-US" sz="2400" b="1" dirty="0"/>
              <a:t>research</a:t>
            </a:r>
            <a:r>
              <a:rPr lang="en-US" sz="2400" dirty="0"/>
              <a:t> available so that </a:t>
            </a:r>
            <a:r>
              <a:rPr lang="en-US" sz="2400" dirty="0" smtClean="0"/>
              <a:t>participants achieve </a:t>
            </a:r>
            <a:r>
              <a:rPr lang="en-US" sz="2400" dirty="0"/>
              <a:t>substantial learning gains; </a:t>
            </a:r>
            <a:r>
              <a:rPr lang="en-US" sz="2400" dirty="0" smtClean="0"/>
              <a:t>and</a:t>
            </a:r>
          </a:p>
          <a:p>
            <a:pPr lvl="1"/>
            <a:r>
              <a:rPr lang="en-US" sz="2400" dirty="0" smtClean="0"/>
              <a:t>uses </a:t>
            </a:r>
            <a:r>
              <a:rPr lang="en-US" sz="2400" dirty="0"/>
              <a:t>instructional practices that include the </a:t>
            </a:r>
            <a:r>
              <a:rPr lang="en-US" sz="2400" dirty="0" smtClean="0"/>
              <a:t>essential components </a:t>
            </a:r>
            <a:r>
              <a:rPr lang="en-US" sz="2400" dirty="0"/>
              <a:t>of </a:t>
            </a:r>
            <a:r>
              <a:rPr lang="en-US" sz="2400" b="1" dirty="0"/>
              <a:t>reading</a:t>
            </a:r>
            <a:r>
              <a:rPr lang="en-US" sz="2400" dirty="0"/>
              <a:t> </a:t>
            </a:r>
            <a:r>
              <a:rPr lang="en-US" sz="2400" dirty="0" smtClean="0"/>
              <a:t>instruction</a:t>
            </a:r>
          </a:p>
          <a:p>
            <a:pPr marL="0" indent="0">
              <a:buNone/>
            </a:pPr>
            <a:r>
              <a:rPr lang="en-US" sz="2800" dirty="0" smtClean="0"/>
              <a:t>6. Eligible </a:t>
            </a:r>
            <a:r>
              <a:rPr lang="en-US" sz="2800" dirty="0"/>
              <a:t>provider’s </a:t>
            </a:r>
            <a:r>
              <a:rPr lang="en-US" sz="2800" dirty="0" smtClean="0"/>
              <a:t>activities (reading</a:t>
            </a:r>
            <a:r>
              <a:rPr lang="en-US" sz="2800" dirty="0"/>
              <a:t>, writing, speaking, mathematics, and </a:t>
            </a:r>
            <a:r>
              <a:rPr lang="en-US" sz="2800" dirty="0" smtClean="0"/>
              <a:t>English language </a:t>
            </a:r>
            <a:r>
              <a:rPr lang="en-US" sz="2800" dirty="0"/>
              <a:t>acquisition </a:t>
            </a:r>
            <a:r>
              <a:rPr lang="en-US" sz="2800" dirty="0" smtClean="0"/>
              <a:t>instruction delivered) are </a:t>
            </a:r>
            <a:r>
              <a:rPr lang="en-US" sz="2800" b="1" dirty="0"/>
              <a:t>based on the best practices </a:t>
            </a:r>
            <a:r>
              <a:rPr lang="en-US" sz="2800" dirty="0"/>
              <a:t>derived from the </a:t>
            </a:r>
            <a:r>
              <a:rPr lang="en-US" sz="2800" dirty="0" smtClean="0"/>
              <a:t>most rigorous </a:t>
            </a:r>
            <a:r>
              <a:rPr lang="en-US" sz="2800" dirty="0"/>
              <a:t>research available and appropriate, including </a:t>
            </a:r>
            <a:r>
              <a:rPr lang="en-US" sz="2800" dirty="0" smtClean="0"/>
              <a:t>scientifically valid </a:t>
            </a:r>
            <a:r>
              <a:rPr lang="en-US" sz="2800" dirty="0"/>
              <a:t>research and effective educational </a:t>
            </a:r>
            <a:r>
              <a:rPr lang="en-US" sz="2800" dirty="0" smtClean="0"/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49660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8784</TotalTime>
  <Words>1997</Words>
  <Application>Microsoft Office PowerPoint</Application>
  <PresentationFormat>On-screen Show (4:3)</PresentationFormat>
  <Paragraphs>306</Paragraphs>
  <Slides>43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Apex</vt:lpstr>
      <vt:lpstr>Working with WIOA</vt:lpstr>
      <vt:lpstr>Agenda</vt:lpstr>
      <vt:lpstr>WIOA Basics</vt:lpstr>
      <vt:lpstr>The Structure of WIOA</vt:lpstr>
      <vt:lpstr>Individuals with Barriers to Employment</vt:lpstr>
      <vt:lpstr>13 Considerations</vt:lpstr>
      <vt:lpstr>Considerations 1, 2, 13: Population Served</vt:lpstr>
      <vt:lpstr>Considerations 3, 9:  Provider Educational Capacity</vt:lpstr>
      <vt:lpstr>Considerations 5, 6:  Education Quality</vt:lpstr>
      <vt:lpstr>Considerations 4, 8, 10:  Collaboration &amp; Contextualization</vt:lpstr>
      <vt:lpstr>Considerations 7, 11, 12:  Program Resources</vt:lpstr>
      <vt:lpstr>Accountability Revamping the NRS</vt:lpstr>
      <vt:lpstr>Accountability</vt:lpstr>
      <vt:lpstr>Key Changes</vt:lpstr>
      <vt:lpstr>Program Entry and Exit</vt:lpstr>
      <vt:lpstr>Employment Performance Indicators </vt:lpstr>
      <vt:lpstr>Credential Attainment Indicator (Rule)</vt:lpstr>
      <vt:lpstr>Credential Attainment Indicator (Joint ICR)  Who Counts?</vt:lpstr>
      <vt:lpstr>Measurable Skill Gain Indicator</vt:lpstr>
      <vt:lpstr>5 Types of Measurable Skill Gain</vt:lpstr>
      <vt:lpstr>Periods of Participation </vt:lpstr>
      <vt:lpstr>Periods of Participation (POP)</vt:lpstr>
      <vt:lpstr>Participant Exclusion</vt:lpstr>
      <vt:lpstr>New State WIOA Performance Tables</vt:lpstr>
      <vt:lpstr>Local NRS Table Changes</vt:lpstr>
      <vt:lpstr>Discussion:  Accountability</vt:lpstr>
      <vt:lpstr>Planning the  Re-Compete</vt:lpstr>
      <vt:lpstr>The “Re-compete”</vt:lpstr>
      <vt:lpstr>Re-Compete:  What We Know</vt:lpstr>
      <vt:lpstr>Re-Compete Tentative Timeline</vt:lpstr>
      <vt:lpstr>Who can apply?</vt:lpstr>
      <vt:lpstr>Re-Compete:  Regional Approach</vt:lpstr>
      <vt:lpstr>Re-Compete:  Service Area</vt:lpstr>
      <vt:lpstr>Re-Compete:  Special Population</vt:lpstr>
      <vt:lpstr>Walking through the  Re-Compete Proposal</vt:lpstr>
      <vt:lpstr>More Re-Compete Updates</vt:lpstr>
      <vt:lpstr>Discussion:  Re-Compete</vt:lpstr>
      <vt:lpstr>Action Items</vt:lpstr>
      <vt:lpstr>What’s Happened Lately?</vt:lpstr>
      <vt:lpstr>What’s Happening Next?</vt:lpstr>
      <vt:lpstr>What’s Happening in 2017?</vt:lpstr>
      <vt:lpstr>WIOA Info On the Web</vt:lpstr>
      <vt:lpstr>Questions</vt:lpstr>
    </vt:vector>
  </TitlesOfParts>
  <Company>U.S.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Hasskamp</dc:creator>
  <cp:lastModifiedBy>Hasskamp, Brad</cp:lastModifiedBy>
  <cp:revision>112</cp:revision>
  <cp:lastPrinted>2014-12-04T02:40:30Z</cp:lastPrinted>
  <dcterms:created xsi:type="dcterms:W3CDTF">2014-11-04T20:43:54Z</dcterms:created>
  <dcterms:modified xsi:type="dcterms:W3CDTF">2016-08-18T18:56:16Z</dcterms:modified>
</cp:coreProperties>
</file>